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648" r:id="rId5"/>
  </p:sldMasterIdLst>
  <p:notesMasterIdLst>
    <p:notesMasterId r:id="rId32"/>
  </p:notesMasterIdLst>
  <p:handoutMasterIdLst>
    <p:handoutMasterId r:id="rId33"/>
  </p:handoutMasterIdLst>
  <p:sldIdLst>
    <p:sldId id="256" r:id="rId6"/>
    <p:sldId id="1117" r:id="rId7"/>
    <p:sldId id="1118" r:id="rId8"/>
    <p:sldId id="1106" r:id="rId9"/>
    <p:sldId id="1140" r:id="rId10"/>
    <p:sldId id="1122" r:id="rId11"/>
    <p:sldId id="364" r:id="rId12"/>
    <p:sldId id="1121" r:id="rId13"/>
    <p:sldId id="1150" r:id="rId14"/>
    <p:sldId id="1151" r:id="rId15"/>
    <p:sldId id="1152" r:id="rId16"/>
    <p:sldId id="1123" r:id="rId17"/>
    <p:sldId id="1141" r:id="rId18"/>
    <p:sldId id="1134" r:id="rId19"/>
    <p:sldId id="1180" r:id="rId20"/>
    <p:sldId id="1144" r:id="rId21"/>
    <p:sldId id="1154" r:id="rId22"/>
    <p:sldId id="1145" r:id="rId23"/>
    <p:sldId id="1147" r:id="rId24"/>
    <p:sldId id="393" r:id="rId25"/>
    <p:sldId id="394" r:id="rId26"/>
    <p:sldId id="1167" r:id="rId27"/>
    <p:sldId id="1179" r:id="rId28"/>
    <p:sldId id="1181" r:id="rId29"/>
    <p:sldId id="1182" r:id="rId30"/>
    <p:sldId id="11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Weller" initials="AW" lastIdx="1" clrIdx="0">
    <p:extLst>
      <p:ext uri="{19B8F6BF-5375-455C-9EA6-DF929625EA0E}">
        <p15:presenceInfo xmlns:p15="http://schemas.microsoft.com/office/powerpoint/2012/main" userId="S::AWELLER@GBMC.ORG::98003e62-eb65-4842-acdc-7b222ace6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A1E"/>
    <a:srgbClr val="4C8B2B"/>
    <a:srgbClr val="F6F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2" autoAdjust="0"/>
    <p:restoredTop sz="79561" autoAdjust="0"/>
  </p:normalViewPr>
  <p:slideViewPr>
    <p:cSldViewPr snapToGrid="0">
      <p:cViewPr varScale="1">
        <p:scale>
          <a:sx n="68" d="100"/>
          <a:sy n="68" d="100"/>
        </p:scale>
        <p:origin x="1080" y="62"/>
      </p:cViewPr>
      <p:guideLst>
        <p:guide pos="3840"/>
        <p:guide orient="horz" pos="2160"/>
      </p:guideLst>
    </p:cSldViewPr>
  </p:slideViewPr>
  <p:notesTextViewPr>
    <p:cViewPr>
      <p:scale>
        <a:sx n="3" d="2"/>
        <a:sy n="3" d="2"/>
      </p:scale>
      <p:origin x="0" y="0"/>
    </p:cViewPr>
  </p:notesTextViewPr>
  <p:notesViewPr>
    <p:cSldViewPr snapToGrid="0" showGuides="1">
      <p:cViewPr varScale="1">
        <p:scale>
          <a:sx n="113" d="100"/>
          <a:sy n="113" d="100"/>
        </p:scale>
        <p:origin x="418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4EC696-2C2A-4CA1-B354-CA41D20B4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E6F99E-DBAE-4BE6-BBC3-C7448CE7DE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2876CE-2CC3-4086-90D8-14D79354F2F6}" type="datetimeFigureOut">
              <a:rPr lang="en-US" smtClean="0"/>
              <a:t>3/9/2024</a:t>
            </a:fld>
            <a:endParaRPr lang="en-US"/>
          </a:p>
        </p:txBody>
      </p:sp>
      <p:sp>
        <p:nvSpPr>
          <p:cNvPr id="4" name="Footer Placeholder 3">
            <a:extLst>
              <a:ext uri="{FF2B5EF4-FFF2-40B4-BE49-F238E27FC236}">
                <a16:creationId xmlns:a16="http://schemas.microsoft.com/office/drawing/2014/main" id="{03FEF950-D667-4251-96E2-542DDF34C7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FEE27-1985-487E-9B78-F22740B98C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25675-5BC7-4CEC-979C-5057B58AC8EC}" type="slidenum">
              <a:rPr lang="en-US" smtClean="0"/>
              <a:t>‹#›</a:t>
            </a:fld>
            <a:endParaRPr lang="en-US"/>
          </a:p>
        </p:txBody>
      </p:sp>
    </p:spTree>
    <p:extLst>
      <p:ext uri="{BB962C8B-B14F-4D97-AF65-F5344CB8AC3E}">
        <p14:creationId xmlns:p14="http://schemas.microsoft.com/office/powerpoint/2010/main" val="369819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F184D-B083-485D-BC8F-5EEAD5118079}"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295E7-BC03-41B8-89B5-9200D7A633A3}" type="slidenum">
              <a:rPr lang="en-US" smtClean="0"/>
              <a:t>‹#›</a:t>
            </a:fld>
            <a:endParaRPr lang="en-US"/>
          </a:p>
        </p:txBody>
      </p:sp>
    </p:spTree>
    <p:extLst>
      <p:ext uri="{BB962C8B-B14F-4D97-AF65-F5344CB8AC3E}">
        <p14:creationId xmlns:p14="http://schemas.microsoft.com/office/powerpoint/2010/main" val="294986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295E7-BC03-41B8-89B5-9200D7A633A3}" type="slidenum">
              <a:rPr lang="en-US" smtClean="0"/>
              <a:t>1</a:t>
            </a:fld>
            <a:endParaRPr lang="en-US"/>
          </a:p>
        </p:txBody>
      </p:sp>
    </p:spTree>
    <p:extLst>
      <p:ext uri="{BB962C8B-B14F-4D97-AF65-F5344CB8AC3E}">
        <p14:creationId xmlns:p14="http://schemas.microsoft.com/office/powerpoint/2010/main" val="417440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295E7-BC03-41B8-89B5-9200D7A633A3}" type="slidenum">
              <a:rPr lang="en-US" smtClean="0"/>
              <a:t>14</a:t>
            </a:fld>
            <a:endParaRPr lang="en-US"/>
          </a:p>
        </p:txBody>
      </p:sp>
    </p:spTree>
    <p:extLst>
      <p:ext uri="{BB962C8B-B14F-4D97-AF65-F5344CB8AC3E}">
        <p14:creationId xmlns:p14="http://schemas.microsoft.com/office/powerpoint/2010/main" val="3490203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libri" panose="020F0502020204030204" pitchFamily="34" charset="0"/>
              </a:rPr>
              <a:t>May prevent symptom and pain management problems </a:t>
            </a:r>
          </a:p>
          <a:p>
            <a:pPr marL="171450" indent="-171450">
              <a:buFont typeface="Arial" panose="020B0604020202020204" pitchFamily="34" charset="0"/>
              <a:buChar char="•"/>
            </a:pPr>
            <a:r>
              <a:rPr lang="en-US" dirty="0">
                <a:latin typeface="Calibri" panose="020F0502020204030204" pitchFamily="34" charset="0"/>
              </a:rPr>
              <a:t>Provides time to build rapport and trust with the team</a:t>
            </a:r>
          </a:p>
          <a:p>
            <a:pPr marL="171450" indent="-171450">
              <a:buFont typeface="Arial" panose="020B0604020202020204" pitchFamily="34" charset="0"/>
              <a:buChar char="•"/>
            </a:pPr>
            <a:r>
              <a:rPr lang="en-US" dirty="0">
                <a:latin typeface="Calibri" panose="020F0502020204030204" pitchFamily="34" charset="0"/>
              </a:rPr>
              <a:t>Provides time for the team to teach family and help them with decision making and planning </a:t>
            </a:r>
          </a:p>
          <a:p>
            <a:pPr marL="171450" indent="-171450">
              <a:buFont typeface="Arial" panose="020B0604020202020204" pitchFamily="34" charset="0"/>
              <a:buChar char="•"/>
            </a:pPr>
            <a:r>
              <a:rPr lang="en-US" dirty="0">
                <a:latin typeface="Calibri" panose="020F0502020204030204" pitchFamily="34" charset="0"/>
              </a:rPr>
              <a:t>Addresses anticipatory grief and loss issues </a:t>
            </a:r>
          </a:p>
          <a:p>
            <a:pPr marL="171450" indent="-171450">
              <a:buFont typeface="Arial" panose="020B0604020202020204" pitchFamily="34" charset="0"/>
              <a:buChar char="•"/>
            </a:pPr>
            <a:r>
              <a:rPr lang="en-US" dirty="0">
                <a:latin typeface="Calibri" panose="020F0502020204030204" pitchFamily="34" charset="0"/>
              </a:rPr>
              <a:t>Enables patient to enjoy life to the fullest extent possible </a:t>
            </a:r>
          </a:p>
          <a:p>
            <a:pPr marL="171450" indent="-171450">
              <a:buFont typeface="Arial" panose="020B0604020202020204" pitchFamily="34" charset="0"/>
              <a:buChar char="•"/>
            </a:pPr>
            <a:r>
              <a:rPr lang="en-US" dirty="0">
                <a:latin typeface="Calibri" panose="020F0502020204030204" pitchFamily="34" charset="0"/>
              </a:rPr>
              <a:t>Shifts the focus from treatment to comfort and symptom relief </a:t>
            </a:r>
          </a:p>
          <a:p>
            <a:pPr marL="171450" indent="-171450">
              <a:buFont typeface="Arial" panose="020B0604020202020204" pitchFamily="34" charset="0"/>
              <a:buChar char="•"/>
            </a:pPr>
            <a:r>
              <a:rPr lang="en-US" dirty="0">
                <a:latin typeface="Calibri" panose="020F0502020204030204" pitchFamily="34" charset="0"/>
              </a:rPr>
              <a:t>Addresses the spiritual and psychological issues to help patients find meaning and acceptance at the end of life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107D8-6E0F-41B0-94DD-486BB79E0D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92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295E7-BC03-41B8-89B5-9200D7A633A3}" type="slidenum">
              <a:rPr lang="en-US" smtClean="0"/>
              <a:t>19</a:t>
            </a:fld>
            <a:endParaRPr lang="en-US"/>
          </a:p>
        </p:txBody>
      </p:sp>
    </p:spTree>
    <p:extLst>
      <p:ext uri="{BB962C8B-B14F-4D97-AF65-F5344CB8AC3E}">
        <p14:creationId xmlns:p14="http://schemas.microsoft.com/office/powerpoint/2010/main" val="205642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0190C67-9A1A-4767-85F9-895BCEDD4867}" type="slidenum">
              <a:rPr lang="en-US" smtClean="0"/>
              <a:pPr/>
              <a:t>20</a:t>
            </a:fld>
            <a:endParaRPr lang="en-US"/>
          </a:p>
        </p:txBody>
      </p:sp>
    </p:spTree>
    <p:extLst>
      <p:ext uri="{BB962C8B-B14F-4D97-AF65-F5344CB8AC3E}">
        <p14:creationId xmlns:p14="http://schemas.microsoft.com/office/powerpoint/2010/main" val="368254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a typeface="Calibri"/>
                <a:cs typeface="Calibri"/>
              </a:rPr>
              <a:t>Cathy</a:t>
            </a:r>
          </a:p>
        </p:txBody>
      </p:sp>
      <p:sp>
        <p:nvSpPr>
          <p:cNvPr id="4" name="Slide Number Placeholder 3"/>
          <p:cNvSpPr>
            <a:spLocks noGrp="1"/>
          </p:cNvSpPr>
          <p:nvPr>
            <p:ph type="sldNum" sz="quarter" idx="5"/>
          </p:nvPr>
        </p:nvSpPr>
        <p:spPr/>
        <p:txBody>
          <a:bodyPr/>
          <a:lstStyle/>
          <a:p>
            <a:fld id="{70190C67-9A1A-4767-85F9-895BCEDD4867}" type="slidenum">
              <a:rPr lang="en-US" smtClean="0"/>
              <a:pPr/>
              <a:t>21</a:t>
            </a:fld>
            <a:endParaRPr lang="en-US"/>
          </a:p>
        </p:txBody>
      </p:sp>
    </p:spTree>
    <p:extLst>
      <p:ext uri="{BB962C8B-B14F-4D97-AF65-F5344CB8AC3E}">
        <p14:creationId xmlns:p14="http://schemas.microsoft.com/office/powerpoint/2010/main" val="164672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0A631-384D-1E4A-958A-9E071378E898}" type="slidenum">
              <a:rPr lang="en-US" smtClean="0"/>
              <a:t>2</a:t>
            </a:fld>
            <a:endParaRPr lang="en-US"/>
          </a:p>
        </p:txBody>
      </p:sp>
    </p:spTree>
    <p:extLst>
      <p:ext uri="{BB962C8B-B14F-4D97-AF65-F5344CB8AC3E}">
        <p14:creationId xmlns:p14="http://schemas.microsoft.com/office/powerpoint/2010/main" val="250375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295E7-BC03-41B8-89B5-9200D7A633A3}" type="slidenum">
              <a:rPr lang="en-US" smtClean="0"/>
              <a:t>3</a:t>
            </a:fld>
            <a:endParaRPr lang="en-US"/>
          </a:p>
        </p:txBody>
      </p:sp>
    </p:spTree>
    <p:extLst>
      <p:ext uri="{BB962C8B-B14F-4D97-AF65-F5344CB8AC3E}">
        <p14:creationId xmlns:p14="http://schemas.microsoft.com/office/powerpoint/2010/main" val="105328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sz="3600"/>
              <a:t>Cobranded slide</a:t>
            </a:r>
          </a:p>
          <a:p>
            <a:endParaRPr lang="en-US" sz="3600"/>
          </a:p>
          <a:p>
            <a:r>
              <a:rPr lang="en-US" sz="2000"/>
              <a:t>We are committed to serving the people of Baltimore. And not just Baltimore County, where our main campus is located, but Baltimore City, where we now have two outposts.</a:t>
            </a:r>
          </a:p>
          <a:p>
            <a:endParaRPr lang="en-US" sz="2000"/>
          </a:p>
          <a:p>
            <a:endParaRPr lang="en-US" sz="3600"/>
          </a:p>
          <a:p>
            <a:endParaRPr lang="en-US" sz="2000"/>
          </a:p>
          <a:p>
            <a:endParaRPr lang="en-US" sz="2000"/>
          </a:p>
        </p:txBody>
      </p:sp>
      <p:sp>
        <p:nvSpPr>
          <p:cNvPr id="4" name="Slide Number Placeholder 3"/>
          <p:cNvSpPr>
            <a:spLocks noGrp="1"/>
          </p:cNvSpPr>
          <p:nvPr>
            <p:ph type="sldNum" sz="quarter" idx="5"/>
          </p:nvPr>
        </p:nvSpPr>
        <p:spPr/>
        <p:txBody>
          <a:bodyPr/>
          <a:lstStyle/>
          <a:p>
            <a:fld id="{B5902CFC-7968-354E-B31C-AA77247B566E}" type="slidenum">
              <a:rPr lang="en-US" smtClean="0"/>
              <a:t>4</a:t>
            </a:fld>
            <a:endParaRPr lang="en-US"/>
          </a:p>
        </p:txBody>
      </p:sp>
    </p:spTree>
    <p:extLst>
      <p:ext uri="{BB962C8B-B14F-4D97-AF65-F5344CB8AC3E}">
        <p14:creationId xmlns:p14="http://schemas.microsoft.com/office/powerpoint/2010/main" val="318252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Calibri" panose="020F0502020204030204" pitchFamily="34" charset="0"/>
              </a:rPr>
              <a:t>Inpatient Care:</a:t>
            </a:r>
            <a:br>
              <a:rPr lang="en-US" sz="1200" dirty="0">
                <a:solidFill>
                  <a:srgbClr val="002060"/>
                </a:solidFill>
                <a:latin typeface="Calibri" panose="020F0502020204030204" pitchFamily="34" charset="0"/>
              </a:rPr>
            </a:br>
            <a:br>
              <a:rPr lang="en-US" sz="1200" dirty="0">
                <a:solidFill>
                  <a:srgbClr val="002060"/>
                </a:solidFill>
                <a:latin typeface="Calibri" panose="020F0502020204030204" pitchFamily="34" charset="0"/>
              </a:rPr>
            </a:br>
            <a:r>
              <a:rPr lang="en-US" sz="1200" dirty="0">
                <a:solidFill>
                  <a:srgbClr val="002060"/>
                </a:solidFill>
                <a:latin typeface="Calibri" panose="020F0502020204030204" pitchFamily="34" charset="0"/>
              </a:rPr>
              <a:t>Involves specific criteria which has to be approved by the hospice doctor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Calibri" panose="020F0502020204030204" pitchFamily="34" charset="0"/>
              </a:rPr>
              <a:t>Involves symptoms that cannot be easily managed at your home, such as uncontrollable pain, agitation or nausea </a:t>
            </a:r>
          </a:p>
          <a:p>
            <a:endParaRPr lang="en-US" dirty="0"/>
          </a:p>
        </p:txBody>
      </p:sp>
      <p:sp>
        <p:nvSpPr>
          <p:cNvPr id="4" name="Slide Number Placeholder 3"/>
          <p:cNvSpPr>
            <a:spLocks noGrp="1"/>
          </p:cNvSpPr>
          <p:nvPr>
            <p:ph type="sldNum" sz="quarter" idx="5"/>
          </p:nvPr>
        </p:nvSpPr>
        <p:spPr/>
        <p:txBody>
          <a:bodyPr/>
          <a:lstStyle/>
          <a:p>
            <a:fld id="{211295E7-BC03-41B8-89B5-9200D7A633A3}" type="slidenum">
              <a:rPr lang="en-US" smtClean="0"/>
              <a:t>6</a:t>
            </a:fld>
            <a:endParaRPr lang="en-US"/>
          </a:p>
        </p:txBody>
      </p:sp>
    </p:spTree>
    <p:extLst>
      <p:ext uri="{BB962C8B-B14F-4D97-AF65-F5344CB8AC3E}">
        <p14:creationId xmlns:p14="http://schemas.microsoft.com/office/powerpoint/2010/main" val="290946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a typeface="Calibri"/>
                <a:cs typeface="Calibri"/>
              </a:rPr>
              <a:t>Ed</a:t>
            </a:r>
          </a:p>
        </p:txBody>
      </p:sp>
      <p:sp>
        <p:nvSpPr>
          <p:cNvPr id="4" name="Slide Number Placeholder 3"/>
          <p:cNvSpPr>
            <a:spLocks noGrp="1"/>
          </p:cNvSpPr>
          <p:nvPr>
            <p:ph type="sldNum" sz="quarter" idx="5"/>
          </p:nvPr>
        </p:nvSpPr>
        <p:spPr/>
        <p:txBody>
          <a:bodyPr/>
          <a:lstStyle/>
          <a:p>
            <a:fld id="{70190C67-9A1A-4767-85F9-895BCEDD4867}" type="slidenum">
              <a:rPr lang="en-US" smtClean="0"/>
              <a:pPr/>
              <a:t>7</a:t>
            </a:fld>
            <a:endParaRPr lang="en-US"/>
          </a:p>
        </p:txBody>
      </p:sp>
    </p:spTree>
    <p:extLst>
      <p:ext uri="{BB962C8B-B14F-4D97-AF65-F5344CB8AC3E}">
        <p14:creationId xmlns:p14="http://schemas.microsoft.com/office/powerpoint/2010/main" val="44022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295E7-BC03-41B8-89B5-9200D7A633A3}" type="slidenum">
              <a:rPr lang="en-US" smtClean="0"/>
              <a:t>10</a:t>
            </a:fld>
            <a:endParaRPr lang="en-US"/>
          </a:p>
        </p:txBody>
      </p:sp>
    </p:spTree>
    <p:extLst>
      <p:ext uri="{BB962C8B-B14F-4D97-AF65-F5344CB8AC3E}">
        <p14:creationId xmlns:p14="http://schemas.microsoft.com/office/powerpoint/2010/main" val="262014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557213" lvl="1" indent="-214313">
              <a:lnSpc>
                <a:spcPct val="100000"/>
              </a:lnSpc>
              <a:spcBef>
                <a:spcPts val="0"/>
              </a:spcBef>
              <a:spcAft>
                <a:spcPts val="1000"/>
              </a:spcAft>
              <a:buClr>
                <a:schemeClr val="bg1"/>
              </a:buClr>
              <a:buFont typeface="Arial" panose="020B0604020202020204" pitchFamily="34" charset="0"/>
              <a:buChar char="•"/>
            </a:pPr>
            <a:r>
              <a:rPr lang="en-US" sz="1200" dirty="0">
                <a:solidFill>
                  <a:schemeClr val="bg1"/>
                </a:solidFill>
                <a:latin typeface="Calibri" panose="020F0502020204030204" pitchFamily="34" charset="0"/>
              </a:rPr>
              <a:t>Patient’s attending physician if they have one &amp; Hospice Medical Director</a:t>
            </a:r>
          </a:p>
          <a:p>
            <a:pPr marL="557213" lvl="1" indent="-214313">
              <a:lnSpc>
                <a:spcPct val="100000"/>
              </a:lnSpc>
              <a:spcBef>
                <a:spcPts val="0"/>
              </a:spcBef>
              <a:spcAft>
                <a:spcPts val="1000"/>
              </a:spcAft>
              <a:buClr>
                <a:schemeClr val="bg1"/>
              </a:buClr>
              <a:buFont typeface="Arial" panose="020B0604020202020204" pitchFamily="34" charset="0"/>
              <a:buChar char="•"/>
            </a:pPr>
            <a:r>
              <a:rPr lang="en-US" sz="1200" b="1" dirty="0">
                <a:solidFill>
                  <a:schemeClr val="bg1"/>
                </a:solidFill>
                <a:latin typeface="Calibri" panose="020F0502020204030204" pitchFamily="34" charset="0"/>
              </a:rPr>
              <a:t>NURSE PRACTICIONERS MAY NOT CERTIFY </a:t>
            </a:r>
            <a:r>
              <a:rPr lang="en-US" sz="1200" dirty="0">
                <a:solidFill>
                  <a:schemeClr val="bg1"/>
                </a:solidFill>
                <a:latin typeface="Calibri" panose="020F0502020204030204" pitchFamily="34" charset="0"/>
              </a:rPr>
              <a:t>the patient </a:t>
            </a:r>
          </a:p>
        </p:txBody>
      </p:sp>
      <p:sp>
        <p:nvSpPr>
          <p:cNvPr id="4" name="Slide Number Placeholder 3"/>
          <p:cNvSpPr>
            <a:spLocks noGrp="1"/>
          </p:cNvSpPr>
          <p:nvPr>
            <p:ph type="sldNum" sz="quarter" idx="5"/>
          </p:nvPr>
        </p:nvSpPr>
        <p:spPr/>
        <p:txBody>
          <a:bodyPr/>
          <a:lstStyle/>
          <a:p>
            <a:fld id="{70190C67-9A1A-4767-85F9-895BCEDD4867}" type="slidenum">
              <a:rPr lang="en-US" smtClean="0"/>
              <a:pPr/>
              <a:t>12</a:t>
            </a:fld>
            <a:endParaRPr lang="en-US"/>
          </a:p>
        </p:txBody>
      </p:sp>
    </p:spTree>
    <p:extLst>
      <p:ext uri="{BB962C8B-B14F-4D97-AF65-F5344CB8AC3E}">
        <p14:creationId xmlns:p14="http://schemas.microsoft.com/office/powerpoint/2010/main" val="19322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a typeface="Calibri"/>
                <a:cs typeface="Calibri"/>
              </a:rPr>
              <a:t>Ed</a:t>
            </a:r>
          </a:p>
        </p:txBody>
      </p:sp>
      <p:sp>
        <p:nvSpPr>
          <p:cNvPr id="4" name="Slide Number Placeholder 3"/>
          <p:cNvSpPr>
            <a:spLocks noGrp="1"/>
          </p:cNvSpPr>
          <p:nvPr>
            <p:ph type="sldNum" sz="quarter" idx="5"/>
          </p:nvPr>
        </p:nvSpPr>
        <p:spPr/>
        <p:txBody>
          <a:bodyPr/>
          <a:lstStyle/>
          <a:p>
            <a:fld id="{70190C67-9A1A-4767-85F9-895BCEDD4867}" type="slidenum">
              <a:rPr lang="en-US" smtClean="0"/>
              <a:pPr/>
              <a:t>13</a:t>
            </a:fld>
            <a:endParaRPr lang="en-US"/>
          </a:p>
        </p:txBody>
      </p:sp>
    </p:spTree>
    <p:extLst>
      <p:ext uri="{BB962C8B-B14F-4D97-AF65-F5344CB8AC3E}">
        <p14:creationId xmlns:p14="http://schemas.microsoft.com/office/powerpoint/2010/main" val="383447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9C2942-D9BB-4DCD-8D58-AC0EFBCCEA6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097" y="0"/>
            <a:ext cx="12241097" cy="6882384"/>
          </a:xfrm>
          <a:prstGeom prst="rect">
            <a:avLst/>
          </a:prstGeom>
        </p:spPr>
      </p:pic>
      <p:pic>
        <p:nvPicPr>
          <p:cNvPr id="5" name="Picture 4">
            <a:extLst>
              <a:ext uri="{FF2B5EF4-FFF2-40B4-BE49-F238E27FC236}">
                <a16:creationId xmlns:a16="http://schemas.microsoft.com/office/drawing/2014/main" id="{080B38A2-2FC2-B47C-617D-1EFF2CD0693E}"/>
              </a:ext>
            </a:extLst>
          </p:cNvPr>
          <p:cNvPicPr>
            <a:picLocks noChangeAspect="1"/>
          </p:cNvPicPr>
          <p:nvPr/>
        </p:nvPicPr>
        <p:blipFill>
          <a:blip r:embed="rId3" cstate="print">
            <a:alphaModFix amt="15000"/>
            <a:extLst>
              <a:ext uri="{28A0092B-C50C-407E-A947-70E740481C1C}">
                <a14:useLocalDpi xmlns:a14="http://schemas.microsoft.com/office/drawing/2010/main"/>
              </a:ext>
            </a:extLst>
          </a:blip>
          <a:srcRect/>
          <a:stretch/>
        </p:blipFill>
        <p:spPr>
          <a:xfrm>
            <a:off x="-1915279" y="104305"/>
            <a:ext cx="8347276" cy="6260451"/>
          </a:xfrm>
          <a:prstGeom prst="rect">
            <a:avLst/>
          </a:prstGeom>
        </p:spPr>
      </p:pic>
      <p:sp>
        <p:nvSpPr>
          <p:cNvPr id="2" name="Title 1">
            <a:extLst>
              <a:ext uri="{FF2B5EF4-FFF2-40B4-BE49-F238E27FC236}">
                <a16:creationId xmlns:a16="http://schemas.microsoft.com/office/drawing/2014/main" id="{DA89E4E1-A9AF-4465-AA01-6F2622ED3B37}"/>
              </a:ext>
            </a:extLst>
          </p:cNvPr>
          <p:cNvSpPr>
            <a:spLocks noGrp="1"/>
          </p:cNvSpPr>
          <p:nvPr>
            <p:ph type="ctrTitle"/>
          </p:nvPr>
        </p:nvSpPr>
        <p:spPr>
          <a:xfrm>
            <a:off x="1085087" y="2821577"/>
            <a:ext cx="10540855" cy="688385"/>
          </a:xfrm>
          <a:prstGeom prst="rect">
            <a:avLst/>
          </a:prstGeom>
        </p:spPr>
        <p:txBody>
          <a:bodyPr anchor="b"/>
          <a:lstStyle>
            <a:lvl1pPr algn="l">
              <a:defRPr sz="48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3B4130-201B-4AE2-9CE1-6AE8C3CDDB82}"/>
              </a:ext>
            </a:extLst>
          </p:cNvPr>
          <p:cNvSpPr>
            <a:spLocks noGrp="1"/>
          </p:cNvSpPr>
          <p:nvPr>
            <p:ph type="subTitle" idx="1"/>
          </p:nvPr>
        </p:nvSpPr>
        <p:spPr>
          <a:xfrm>
            <a:off x="1085087" y="3602038"/>
            <a:ext cx="10540855"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0A5D31C9-6C24-44BB-A997-65F0828D044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372182" y="414344"/>
            <a:ext cx="3514334" cy="858196"/>
          </a:xfrm>
          <a:prstGeom prst="rect">
            <a:avLst/>
          </a:prstGeom>
        </p:spPr>
      </p:pic>
      <p:sp>
        <p:nvSpPr>
          <p:cNvPr id="4" name="TextBox 3">
            <a:extLst>
              <a:ext uri="{FF2B5EF4-FFF2-40B4-BE49-F238E27FC236}">
                <a16:creationId xmlns:a16="http://schemas.microsoft.com/office/drawing/2014/main" id="{5F4CC722-B8E8-6CA3-3F27-DCC939F4B229}"/>
              </a:ext>
            </a:extLst>
          </p:cNvPr>
          <p:cNvSpPr txBox="1"/>
          <p:nvPr/>
        </p:nvSpPr>
        <p:spPr>
          <a:xfrm>
            <a:off x="4013947" y="5423760"/>
            <a:ext cx="4175313" cy="646331"/>
          </a:xfrm>
          <a:prstGeom prst="rect">
            <a:avLst/>
          </a:prstGeom>
          <a:noFill/>
        </p:spPr>
        <p:txBody>
          <a:bodyPr wrap="square" rtlCol="0">
            <a:spAutoFit/>
          </a:bodyPr>
          <a:lstStyle/>
          <a:p>
            <a:pPr algn="ctr"/>
            <a:r>
              <a:rPr lang="en-US" sz="3600" b="1" dirty="0">
                <a:solidFill>
                  <a:schemeClr val="accent2">
                    <a:lumMod val="40000"/>
                    <a:lumOff val="60000"/>
                  </a:schemeClr>
                </a:solidFill>
              </a:rPr>
              <a:t>Live Every Moment</a:t>
            </a:r>
          </a:p>
        </p:txBody>
      </p:sp>
      <p:pic>
        <p:nvPicPr>
          <p:cNvPr id="6" name="Picture 5">
            <a:extLst>
              <a:ext uri="{FF2B5EF4-FFF2-40B4-BE49-F238E27FC236}">
                <a16:creationId xmlns:a16="http://schemas.microsoft.com/office/drawing/2014/main" id="{6F816149-61BD-EC5B-F3D3-B9356D4DD88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097" y="0"/>
            <a:ext cx="12241097" cy="6882384"/>
          </a:xfrm>
          <a:prstGeom prst="rect">
            <a:avLst/>
          </a:prstGeom>
        </p:spPr>
      </p:pic>
      <p:pic>
        <p:nvPicPr>
          <p:cNvPr id="7" name="Picture 6">
            <a:extLst>
              <a:ext uri="{FF2B5EF4-FFF2-40B4-BE49-F238E27FC236}">
                <a16:creationId xmlns:a16="http://schemas.microsoft.com/office/drawing/2014/main" id="{4BD2EE1A-F179-F885-86F7-2B8B1C620B7C}"/>
              </a:ext>
            </a:extLst>
          </p:cNvPr>
          <p:cNvPicPr>
            <a:picLocks noChangeAspect="1"/>
          </p:cNvPicPr>
          <p:nvPr userDrawn="1"/>
        </p:nvPicPr>
        <p:blipFill>
          <a:blip r:embed="rId3" cstate="print">
            <a:alphaModFix amt="15000"/>
            <a:extLst>
              <a:ext uri="{28A0092B-C50C-407E-A947-70E740481C1C}">
                <a14:useLocalDpi xmlns:a14="http://schemas.microsoft.com/office/drawing/2010/main"/>
              </a:ext>
            </a:extLst>
          </a:blip>
          <a:srcRect/>
          <a:stretch/>
        </p:blipFill>
        <p:spPr>
          <a:xfrm>
            <a:off x="-1915279" y="104305"/>
            <a:ext cx="8347276" cy="6260451"/>
          </a:xfrm>
          <a:prstGeom prst="rect">
            <a:avLst/>
          </a:prstGeom>
        </p:spPr>
      </p:pic>
      <p:pic>
        <p:nvPicPr>
          <p:cNvPr id="9" name="Picture 8" descr="A black and white logo&#10;&#10;Description automatically generated">
            <a:extLst>
              <a:ext uri="{FF2B5EF4-FFF2-40B4-BE49-F238E27FC236}">
                <a16:creationId xmlns:a16="http://schemas.microsoft.com/office/drawing/2014/main" id="{6B539B19-3B75-D58D-AA21-7116C6CB6A1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5086" y="5423760"/>
            <a:ext cx="3376919" cy="824640"/>
          </a:xfrm>
          <a:prstGeom prst="rect">
            <a:avLst/>
          </a:prstGeom>
        </p:spPr>
      </p:pic>
    </p:spTree>
    <p:extLst>
      <p:ext uri="{BB962C8B-B14F-4D97-AF65-F5344CB8AC3E}">
        <p14:creationId xmlns:p14="http://schemas.microsoft.com/office/powerpoint/2010/main" val="3417174620"/>
      </p:ext>
    </p:extLst>
  </p:cSld>
  <p:clrMapOvr>
    <a:masterClrMapping/>
  </p:clrMapOvr>
  <p:extLst>
    <p:ext uri="{DCECCB84-F9BA-43D5-87BE-67443E8EF086}">
      <p15:sldGuideLst xmlns:p15="http://schemas.microsoft.com/office/powerpoint/2012/main">
        <p15:guide id="3" orient="horz" pos="1656"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Gree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0" y="0"/>
            <a:ext cx="12192000" cy="1095935"/>
          </a:xfrm>
          <a:prstGeom prst="rect">
            <a:avLst/>
          </a:prstGeom>
          <a:solidFill>
            <a:schemeClr val="tx1"/>
          </a:solidFill>
          <a:ln>
            <a:noFill/>
          </a:ln>
        </p:spPr>
        <p:txBody>
          <a:bodyPr lIns="576072" rIns="576072" anchor="ctr"/>
          <a:lstStyle>
            <a:lvl1pPr>
              <a:defRPr sz="3600" b="1">
                <a:solidFill>
                  <a:schemeClr val="bg1"/>
                </a:solidFill>
                <a:latin typeface="+mn-lt"/>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spTree>
    <p:extLst>
      <p:ext uri="{BB962C8B-B14F-4D97-AF65-F5344CB8AC3E}">
        <p14:creationId xmlns:p14="http://schemas.microsoft.com/office/powerpoint/2010/main" val="159398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ictur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D543C4-0CAD-43A9-8BB3-7E6E80095D19}"/>
              </a:ext>
            </a:extLst>
          </p:cNvPr>
          <p:cNvSpPr>
            <a:spLocks noGrp="1"/>
          </p:cNvSpPr>
          <p:nvPr>
            <p:ph type="sldNum" sz="quarter" idx="12"/>
          </p:nvPr>
        </p:nvSpPr>
        <p:spPr/>
        <p:txBody>
          <a:bodyPr/>
          <a:lstStyle/>
          <a:p>
            <a:fld id="{2386EBBD-2D25-4397-A98C-0B6CEEED70C3}" type="slidenum">
              <a:rPr lang="en-US" smtClean="0"/>
              <a:t>‹#›</a:t>
            </a:fld>
            <a:endParaRPr lang="en-US"/>
          </a:p>
        </p:txBody>
      </p:sp>
      <p:sp>
        <p:nvSpPr>
          <p:cNvPr id="3" name="Picture Placeholder 2">
            <a:extLst>
              <a:ext uri="{FF2B5EF4-FFF2-40B4-BE49-F238E27FC236}">
                <a16:creationId xmlns:a16="http://schemas.microsoft.com/office/drawing/2014/main" id="{FA926DBC-5640-412F-AFCB-4A9A9BDFED31}"/>
              </a:ext>
            </a:extLst>
          </p:cNvPr>
          <p:cNvSpPr>
            <a:spLocks noGrp="1"/>
          </p:cNvSpPr>
          <p:nvPr>
            <p:ph type="pic" sz="quarter" idx="13"/>
          </p:nvPr>
        </p:nvSpPr>
        <p:spPr>
          <a:xfrm>
            <a:off x="0" y="0"/>
            <a:ext cx="12192000" cy="6248400"/>
          </a:xfrm>
          <a:prstGeom prst="rect">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663224148"/>
      </p:ext>
    </p:extLst>
  </p:cSld>
  <p:clrMapOvr>
    <a:masterClrMapping/>
  </p:clrMapOvr>
  <p:extLst>
    <p:ext uri="{DCECCB84-F9BA-43D5-87BE-67443E8EF086}">
      <p15:sldGuideLst xmlns:p15="http://schemas.microsoft.com/office/powerpoint/2012/main">
        <p15:guide id="3" orient="horz" pos="3192" userDrawn="1">
          <p15:clr>
            <a:srgbClr val="FBAE40"/>
          </p15:clr>
        </p15:guide>
        <p15:guide id="4" orient="horz" pos="10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Full Picture Slide">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0"/>
            <a:ext cx="12192000" cy="6858000"/>
          </a:xfrm>
          <a:prstGeom prst="rect">
            <a:avLst/>
          </a:prstGeom>
        </p:spPr>
        <p:txBody>
          <a:bodyPr anchor="ctr"/>
          <a:lstStyle>
            <a:lvl1pPr marL="0" indent="0" algn="ctr">
              <a:buNone/>
              <a:defRPr sz="2667">
                <a:solidFill>
                  <a:schemeClr val="bg2"/>
                </a:solidFill>
                <a:latin typeface="Calibri" panose="020F0502020204030204" pitchFamily="34" charset="0"/>
                <a:cs typeface="Calibri" panose="020F0502020204030204" pitchFamily="34" charset="0"/>
              </a:defRPr>
            </a:lvl1pPr>
          </a:lstStyle>
          <a:p>
            <a:r>
              <a:rPr lang="en-US"/>
              <a:t>Click icon to add picture</a:t>
            </a:r>
          </a:p>
        </p:txBody>
      </p:sp>
      <p:sp>
        <p:nvSpPr>
          <p:cNvPr id="6" name="Slide Number Placeholder 5"/>
          <p:cNvSpPr>
            <a:spLocks noGrp="1"/>
          </p:cNvSpPr>
          <p:nvPr>
            <p:ph type="sldNum" sz="quarter" idx="12"/>
          </p:nvPr>
        </p:nvSpPr>
        <p:spPr/>
        <p:txBody>
          <a:bodyPr/>
          <a:lstStyle/>
          <a:p>
            <a:fld id="{219C7802-01C6-0348-8574-3D33DA40C7F4}" type="slidenum">
              <a:rPr lang="en-US" smtClean="0"/>
              <a:pPr/>
              <a:t>‹#›</a:t>
            </a:fld>
            <a:endParaRPr lang="en-US"/>
          </a:p>
        </p:txBody>
      </p:sp>
    </p:spTree>
    <p:extLst>
      <p:ext uri="{BB962C8B-B14F-4D97-AF65-F5344CB8AC3E}">
        <p14:creationId xmlns:p14="http://schemas.microsoft.com/office/powerpoint/2010/main" val="1002797821"/>
      </p:ext>
    </p:extLst>
  </p:cSld>
  <p:clrMapOvr>
    <a:masterClrMapping/>
  </p:clrMapOvr>
  <p:extLst>
    <p:ext uri="{DCECCB84-F9BA-43D5-87BE-67443E8EF086}">
      <p15:sldGuideLst xmlns:p15="http://schemas.microsoft.com/office/powerpoint/2012/main">
        <p15:guide id="2" pos="43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D543C4-0CAD-43A9-8BB3-7E6E80095D19}"/>
              </a:ext>
            </a:extLst>
          </p:cNvPr>
          <p:cNvSpPr>
            <a:spLocks noGrp="1"/>
          </p:cNvSpPr>
          <p:nvPr>
            <p:ph type="sldNum" sz="quarter" idx="12"/>
          </p:nvPr>
        </p:nvSpPr>
        <p:spPr/>
        <p:txBody>
          <a:bodyPr/>
          <a:lstStyle/>
          <a:p>
            <a:fld id="{2386EBBD-2D25-4397-A98C-0B6CEEED70C3}" type="slidenum">
              <a:rPr lang="en-US" smtClean="0"/>
              <a:t>‹#›</a:t>
            </a:fld>
            <a:endParaRPr lang="en-US"/>
          </a:p>
        </p:txBody>
      </p:sp>
    </p:spTree>
    <p:extLst>
      <p:ext uri="{BB962C8B-B14F-4D97-AF65-F5344CB8AC3E}">
        <p14:creationId xmlns:p14="http://schemas.microsoft.com/office/powerpoint/2010/main" val="168382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los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3B4EB8-067B-46F9-9FAA-686A7362EA5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8526" y="-1"/>
            <a:ext cx="12240526" cy="6882063"/>
          </a:xfrm>
          <a:prstGeom prst="rect">
            <a:avLst/>
          </a:prstGeom>
        </p:spPr>
      </p:pic>
      <p:sp>
        <p:nvSpPr>
          <p:cNvPr id="2" name="Title 1">
            <a:extLst>
              <a:ext uri="{FF2B5EF4-FFF2-40B4-BE49-F238E27FC236}">
                <a16:creationId xmlns:a16="http://schemas.microsoft.com/office/drawing/2014/main" id="{B9278739-C1BC-485C-9F0D-7004C7452247}"/>
              </a:ext>
            </a:extLst>
          </p:cNvPr>
          <p:cNvSpPr>
            <a:spLocks noGrp="1"/>
          </p:cNvSpPr>
          <p:nvPr>
            <p:ph type="title"/>
          </p:nvPr>
        </p:nvSpPr>
        <p:spPr>
          <a:xfrm>
            <a:off x="555171" y="2573383"/>
            <a:ext cx="11070771" cy="1267097"/>
          </a:xfrm>
          <a:prstGeom prst="rect">
            <a:avLst/>
          </a:prstGeom>
        </p:spPr>
        <p:txBody>
          <a:bodyPr anchor="t"/>
          <a:lstStyle>
            <a:lvl1pPr algn="ctr">
              <a:defRPr sz="4800" b="1">
                <a:solidFill>
                  <a:schemeClr val="bg1"/>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4B5E17-42F7-4FB5-98F0-3BDEF54521AE}"/>
              </a:ext>
            </a:extLst>
          </p:cNvPr>
          <p:cNvSpPr>
            <a:spLocks noGrp="1"/>
          </p:cNvSpPr>
          <p:nvPr>
            <p:ph type="body" idx="1"/>
          </p:nvPr>
        </p:nvSpPr>
        <p:spPr>
          <a:xfrm>
            <a:off x="555171" y="3840480"/>
            <a:ext cx="11070770" cy="1500187"/>
          </a:xfrm>
          <a:prstGeom prst="rect">
            <a:avLst/>
          </a:prstGeom>
        </p:spPr>
        <p:txBody>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CA0DE746-34E3-D8F9-8657-46DA8355688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629372" y="913616"/>
            <a:ext cx="4944462" cy="1207434"/>
          </a:xfrm>
          <a:prstGeom prst="rect">
            <a:avLst/>
          </a:prstGeom>
        </p:spPr>
      </p:pic>
      <p:sp>
        <p:nvSpPr>
          <p:cNvPr id="9" name="TextBox 8">
            <a:extLst>
              <a:ext uri="{FF2B5EF4-FFF2-40B4-BE49-F238E27FC236}">
                <a16:creationId xmlns:a16="http://schemas.microsoft.com/office/drawing/2014/main" id="{C03088ED-7AAE-0266-49DB-96D71E2BEB6C}"/>
              </a:ext>
            </a:extLst>
          </p:cNvPr>
          <p:cNvSpPr txBox="1"/>
          <p:nvPr/>
        </p:nvSpPr>
        <p:spPr>
          <a:xfrm>
            <a:off x="2977562" y="5768788"/>
            <a:ext cx="6225988" cy="461665"/>
          </a:xfrm>
          <a:prstGeom prst="rect">
            <a:avLst/>
          </a:prstGeom>
          <a:noFill/>
        </p:spPr>
        <p:txBody>
          <a:bodyPr wrap="square" rtlCol="0">
            <a:spAutoFit/>
          </a:bodyPr>
          <a:lstStyle/>
          <a:p>
            <a:pPr algn="ctr"/>
            <a:r>
              <a:rPr lang="en-US" sz="2400" b="1" dirty="0">
                <a:solidFill>
                  <a:schemeClr val="bg1"/>
                </a:solidFill>
              </a:rPr>
              <a:t>gilchristcares.org  </a:t>
            </a:r>
            <a:r>
              <a:rPr lang="en-US" sz="2400" b="0" dirty="0">
                <a:solidFill>
                  <a:schemeClr val="bg1"/>
                </a:solidFill>
                <a:latin typeface="Calibri" panose="020F0502020204030204" pitchFamily="34" charset="0"/>
                <a:cs typeface="Calibri" panose="020F0502020204030204" pitchFamily="34" charset="0"/>
              </a:rPr>
              <a:t>•</a:t>
            </a:r>
            <a:r>
              <a:rPr lang="en-US" sz="2400" b="1" dirty="0">
                <a:solidFill>
                  <a:schemeClr val="bg1"/>
                </a:solidFill>
              </a:rPr>
              <a:t>  888.823.8880</a:t>
            </a:r>
          </a:p>
        </p:txBody>
      </p:sp>
      <p:sp>
        <p:nvSpPr>
          <p:cNvPr id="6" name="TextBox 5">
            <a:extLst>
              <a:ext uri="{FF2B5EF4-FFF2-40B4-BE49-F238E27FC236}">
                <a16:creationId xmlns:a16="http://schemas.microsoft.com/office/drawing/2014/main" id="{82A47AC3-189E-09E8-3D72-B71C5AD34B3D}"/>
              </a:ext>
            </a:extLst>
          </p:cNvPr>
          <p:cNvSpPr txBox="1"/>
          <p:nvPr/>
        </p:nvSpPr>
        <p:spPr>
          <a:xfrm>
            <a:off x="4013947" y="5204806"/>
            <a:ext cx="4175313" cy="461665"/>
          </a:xfrm>
          <a:prstGeom prst="rect">
            <a:avLst/>
          </a:prstGeom>
          <a:noFill/>
        </p:spPr>
        <p:txBody>
          <a:bodyPr wrap="square" rtlCol="0">
            <a:spAutoFit/>
          </a:bodyPr>
          <a:lstStyle/>
          <a:p>
            <a:pPr algn="ctr"/>
            <a:r>
              <a:rPr lang="en-US" sz="2400" b="1" dirty="0">
                <a:solidFill>
                  <a:schemeClr val="accent2">
                    <a:lumMod val="40000"/>
                    <a:lumOff val="60000"/>
                  </a:schemeClr>
                </a:solidFill>
              </a:rPr>
              <a:t>Live Every Moment</a:t>
            </a:r>
          </a:p>
        </p:txBody>
      </p:sp>
      <p:pic>
        <p:nvPicPr>
          <p:cNvPr id="4" name="Picture 3">
            <a:extLst>
              <a:ext uri="{FF2B5EF4-FFF2-40B4-BE49-F238E27FC236}">
                <a16:creationId xmlns:a16="http://schemas.microsoft.com/office/drawing/2014/main" id="{31D91BEE-3367-1067-3AE6-BA6D35B2EAD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8526" y="-1"/>
            <a:ext cx="12240526" cy="6882063"/>
          </a:xfrm>
          <a:prstGeom prst="rect">
            <a:avLst/>
          </a:prstGeom>
        </p:spPr>
      </p:pic>
      <p:sp>
        <p:nvSpPr>
          <p:cNvPr id="8" name="TextBox 7">
            <a:extLst>
              <a:ext uri="{FF2B5EF4-FFF2-40B4-BE49-F238E27FC236}">
                <a16:creationId xmlns:a16="http://schemas.microsoft.com/office/drawing/2014/main" id="{F7471ADD-1094-EF04-4758-8FFE21EFC3C5}"/>
              </a:ext>
            </a:extLst>
          </p:cNvPr>
          <p:cNvSpPr txBox="1"/>
          <p:nvPr userDrawn="1"/>
        </p:nvSpPr>
        <p:spPr>
          <a:xfrm>
            <a:off x="4013947" y="1391500"/>
            <a:ext cx="4175313" cy="461665"/>
          </a:xfrm>
          <a:prstGeom prst="rect">
            <a:avLst/>
          </a:prstGeom>
          <a:noFill/>
        </p:spPr>
        <p:txBody>
          <a:bodyPr wrap="square" rtlCol="0">
            <a:spAutoFit/>
          </a:bodyPr>
          <a:lstStyle/>
          <a:p>
            <a:pPr algn="ctr"/>
            <a:r>
              <a:rPr lang="en-US" sz="2400" b="1" dirty="0">
                <a:solidFill>
                  <a:schemeClr val="accent2">
                    <a:lumMod val="40000"/>
                    <a:lumOff val="60000"/>
                  </a:schemeClr>
                </a:solidFill>
              </a:rPr>
              <a:t>Live Every Moment</a:t>
            </a:r>
          </a:p>
        </p:txBody>
      </p:sp>
      <p:pic>
        <p:nvPicPr>
          <p:cNvPr id="10" name="Picture 9">
            <a:extLst>
              <a:ext uri="{FF2B5EF4-FFF2-40B4-BE49-F238E27FC236}">
                <a16:creationId xmlns:a16="http://schemas.microsoft.com/office/drawing/2014/main" id="{E8332E17-71D3-A288-8B9B-99C2B680239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113021" y="547841"/>
            <a:ext cx="1977164" cy="731551"/>
          </a:xfrm>
          <a:prstGeom prst="rect">
            <a:avLst/>
          </a:prstGeom>
        </p:spPr>
      </p:pic>
      <p:sp>
        <p:nvSpPr>
          <p:cNvPr id="11" name="TextBox 10">
            <a:extLst>
              <a:ext uri="{FF2B5EF4-FFF2-40B4-BE49-F238E27FC236}">
                <a16:creationId xmlns:a16="http://schemas.microsoft.com/office/drawing/2014/main" id="{45B5EA15-2314-A83F-3939-8D37FFFE3C68}"/>
              </a:ext>
            </a:extLst>
          </p:cNvPr>
          <p:cNvSpPr txBox="1"/>
          <p:nvPr userDrawn="1"/>
        </p:nvSpPr>
        <p:spPr>
          <a:xfrm>
            <a:off x="2977562" y="5768788"/>
            <a:ext cx="6225988" cy="461665"/>
          </a:xfrm>
          <a:prstGeom prst="rect">
            <a:avLst/>
          </a:prstGeom>
          <a:noFill/>
        </p:spPr>
        <p:txBody>
          <a:bodyPr wrap="square" rtlCol="0">
            <a:spAutoFit/>
          </a:bodyPr>
          <a:lstStyle/>
          <a:p>
            <a:pPr algn="ctr"/>
            <a:r>
              <a:rPr lang="en-US" sz="2400" b="1" dirty="0">
                <a:solidFill>
                  <a:schemeClr val="bg1"/>
                </a:solidFill>
              </a:rPr>
              <a:t>gilchristcares.org  </a:t>
            </a:r>
            <a:r>
              <a:rPr lang="en-US" sz="2400" b="0" dirty="0">
                <a:solidFill>
                  <a:schemeClr val="bg1"/>
                </a:solidFill>
                <a:latin typeface="Calibri" panose="020F0502020204030204" pitchFamily="34" charset="0"/>
                <a:cs typeface="Calibri" panose="020F0502020204030204" pitchFamily="34" charset="0"/>
              </a:rPr>
              <a:t>•</a:t>
            </a:r>
            <a:r>
              <a:rPr lang="en-US" sz="2400" b="1" dirty="0">
                <a:solidFill>
                  <a:schemeClr val="bg1"/>
                </a:solidFill>
              </a:rPr>
              <a:t>  888.823.8880</a:t>
            </a:r>
          </a:p>
        </p:txBody>
      </p:sp>
    </p:spTree>
    <p:extLst>
      <p:ext uri="{BB962C8B-B14F-4D97-AF65-F5344CB8AC3E}">
        <p14:creationId xmlns:p14="http://schemas.microsoft.com/office/powerpoint/2010/main" val="2904659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20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294" y="272325"/>
            <a:ext cx="11104517" cy="685800"/>
          </a:xfrm>
          <a:prstGeom prst="rect">
            <a:avLst/>
          </a:prstGeom>
        </p:spPr>
        <p:txBody>
          <a:bodyPr/>
          <a:lstStyle>
            <a:lvl1pPr>
              <a:defRPr sz="3600" b="1">
                <a:latin typeface="+mn-lt"/>
              </a:defRPr>
            </a:lvl1pPr>
          </a:lstStyle>
          <a:p>
            <a:r>
              <a:rPr lang="en-US"/>
              <a:t>Click to edit Master title style</a:t>
            </a:r>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a:xfrm>
            <a:off x="10665822" y="6356350"/>
            <a:ext cx="1282337" cy="365125"/>
          </a:xfrm>
          <a:prstGeom prst="rect">
            <a:avLst/>
          </a:prstGeom>
        </p:spPr>
        <p:txBody>
          <a:bodyPr/>
          <a:lstStyle/>
          <a:p>
            <a:fld id="{2386EBBD-2D25-4397-A98C-0B6CEEED70C3}" type="slidenum">
              <a:rPr lang="en-US" smtClean="0"/>
              <a:t>‹#›</a:t>
            </a:fld>
            <a:endParaRPr lang="en-US"/>
          </a:p>
        </p:txBody>
      </p:sp>
      <p:cxnSp>
        <p:nvCxnSpPr>
          <p:cNvPr id="3" name="Straight Connector 2">
            <a:extLst>
              <a:ext uri="{FF2B5EF4-FFF2-40B4-BE49-F238E27FC236}">
                <a16:creationId xmlns:a16="http://schemas.microsoft.com/office/drawing/2014/main" id="{0C9FFCE4-1772-9F45-85F5-CA971F977314}"/>
              </a:ext>
            </a:extLst>
          </p:cNvPr>
          <p:cNvCxnSpPr>
            <a:cxnSpLocks/>
          </p:cNvCxnSpPr>
          <p:nvPr userDrawn="1"/>
        </p:nvCxnSpPr>
        <p:spPr>
          <a:xfrm>
            <a:off x="0" y="97155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30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294" y="272325"/>
            <a:ext cx="11104517" cy="685800"/>
          </a:xfrm>
          <a:prstGeom prst="rect">
            <a:avLst/>
          </a:prstGeom>
        </p:spPr>
        <p:txBody>
          <a:bodyPr/>
          <a:lstStyle>
            <a:lvl1pPr>
              <a:defRPr sz="3600" b="1">
                <a:latin typeface="+mn-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spTree>
    <p:extLst>
      <p:ext uri="{BB962C8B-B14F-4D97-AF65-F5344CB8AC3E}">
        <p14:creationId xmlns:p14="http://schemas.microsoft.com/office/powerpoint/2010/main" val="374859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294" y="273907"/>
            <a:ext cx="11083834" cy="685800"/>
          </a:xfrm>
          <a:prstGeom prst="rect">
            <a:avLst/>
          </a:prstGeom>
        </p:spPr>
        <p:txBody>
          <a:bodyPr/>
          <a:lstStyle>
            <a:lvl1pPr>
              <a:defRPr sz="36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14BCDB-6B6B-4280-ACD5-7942FD426DD0}"/>
              </a:ext>
            </a:extLst>
          </p:cNvPr>
          <p:cNvSpPr>
            <a:spLocks noGrp="1"/>
          </p:cNvSpPr>
          <p:nvPr>
            <p:ph idx="1"/>
          </p:nvPr>
        </p:nvSpPr>
        <p:spPr>
          <a:xfrm>
            <a:off x="554083" y="1274839"/>
            <a:ext cx="11083834" cy="4709158"/>
          </a:xfrm>
          <a:prstGeom prst="rect">
            <a:avLst/>
          </a:prstGeom>
        </p:spPr>
        <p:txBody>
          <a:bodyPr/>
          <a:lstStyle>
            <a:lvl1pPr>
              <a:buClr>
                <a:schemeClr val="tx1"/>
              </a:buClr>
              <a:defRPr>
                <a:solidFill>
                  <a:schemeClr val="bg2"/>
                </a:solidFill>
              </a:defRPr>
            </a:lvl1pPr>
            <a:lvl2pPr>
              <a:buClr>
                <a:schemeClr val="tx1"/>
              </a:buClr>
              <a:defRPr>
                <a:solidFill>
                  <a:schemeClr val="bg2"/>
                </a:solidFill>
              </a:defRPr>
            </a:lvl2pPr>
            <a:lvl3pPr>
              <a:buClr>
                <a:schemeClr val="tx1"/>
              </a:buClr>
              <a:defRPr>
                <a:solidFill>
                  <a:schemeClr val="bg2"/>
                </a:solidFill>
              </a:defRPr>
            </a:lvl3pPr>
            <a:lvl4pPr>
              <a:buClr>
                <a:schemeClr val="tx1"/>
              </a:buClr>
              <a:defRPr>
                <a:solidFill>
                  <a:schemeClr val="bg2"/>
                </a:solidFill>
              </a:defRPr>
            </a:lvl4pPr>
            <a:lvl5pPr>
              <a:buClr>
                <a:schemeClr val="tx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spTree>
    <p:extLst>
      <p:ext uri="{BB962C8B-B14F-4D97-AF65-F5344CB8AC3E}">
        <p14:creationId xmlns:p14="http://schemas.microsoft.com/office/powerpoint/2010/main" val="395900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3B4EB8-067B-46F9-9FAA-686A7362EA52}"/>
              </a:ext>
            </a:extLst>
          </p:cNvPr>
          <p:cNvPicPr>
            <a:picLocks noChangeAspect="1"/>
          </p:cNvPicPr>
          <p:nvPr userDrawn="1"/>
        </p:nvPicPr>
        <p:blipFill>
          <a:blip r:embed="rId2" cstate="print">
            <a:alphaModFix amt="70000"/>
            <a:extLst>
              <a:ext uri="{28A0092B-C50C-407E-A947-70E740481C1C}">
                <a14:useLocalDpi xmlns:a14="http://schemas.microsoft.com/office/drawing/2010/main"/>
              </a:ext>
            </a:extLst>
          </a:blip>
          <a:srcRect/>
          <a:stretch/>
        </p:blipFill>
        <p:spPr>
          <a:xfrm>
            <a:off x="-27130" y="-1"/>
            <a:ext cx="12219129" cy="6870033"/>
          </a:xfrm>
          <a:prstGeom prst="rect">
            <a:avLst/>
          </a:prstGeom>
        </p:spPr>
      </p:pic>
      <p:pic>
        <p:nvPicPr>
          <p:cNvPr id="6" name="Picture 5">
            <a:extLst>
              <a:ext uri="{FF2B5EF4-FFF2-40B4-BE49-F238E27FC236}">
                <a16:creationId xmlns:a16="http://schemas.microsoft.com/office/drawing/2014/main" id="{DCD022CD-CA18-AFD9-C2E3-5ED485ADFE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7130" y="-1"/>
            <a:ext cx="12219129" cy="6870033"/>
          </a:xfrm>
          <a:prstGeom prst="rect">
            <a:avLst/>
          </a:prstGeom>
        </p:spPr>
      </p:pic>
      <p:sp>
        <p:nvSpPr>
          <p:cNvPr id="2" name="Title 1">
            <a:extLst>
              <a:ext uri="{FF2B5EF4-FFF2-40B4-BE49-F238E27FC236}">
                <a16:creationId xmlns:a16="http://schemas.microsoft.com/office/drawing/2014/main" id="{B9278739-C1BC-485C-9F0D-7004C7452247}"/>
              </a:ext>
            </a:extLst>
          </p:cNvPr>
          <p:cNvSpPr>
            <a:spLocks noGrp="1"/>
          </p:cNvSpPr>
          <p:nvPr>
            <p:ph type="title"/>
          </p:nvPr>
        </p:nvSpPr>
        <p:spPr>
          <a:xfrm>
            <a:off x="555171" y="2573383"/>
            <a:ext cx="11070771" cy="1267097"/>
          </a:xfrm>
          <a:prstGeom prst="rect">
            <a:avLst/>
          </a:prstGeom>
        </p:spPr>
        <p:txBody>
          <a:bodyPr anchor="t"/>
          <a:lstStyle>
            <a:lvl1pPr algn="ctr">
              <a:defRPr sz="4800" b="1">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4B5E17-42F7-4FB5-98F0-3BDEF54521AE}"/>
              </a:ext>
            </a:extLst>
          </p:cNvPr>
          <p:cNvSpPr>
            <a:spLocks noGrp="1"/>
          </p:cNvSpPr>
          <p:nvPr>
            <p:ph type="body" idx="1"/>
          </p:nvPr>
        </p:nvSpPr>
        <p:spPr>
          <a:xfrm>
            <a:off x="555171" y="3840480"/>
            <a:ext cx="11070770" cy="1500187"/>
          </a:xfrm>
          <a:prstGeom prst="rect">
            <a:avLst/>
          </a:prstGeom>
        </p:spPr>
        <p:txBody>
          <a:bodyPr/>
          <a:lstStyle>
            <a:lvl1pPr marL="0" indent="0" algn="ctr">
              <a:buNone/>
              <a:defRPr sz="32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AFCECFD5-7EAC-456F-A1A3-2399FB9D0A2F}"/>
              </a:ext>
            </a:extLst>
          </p:cNvPr>
          <p:cNvPicPr>
            <a:picLocks noChangeAspect="1"/>
          </p:cNvPicPr>
          <p:nvPr/>
        </p:nvPicPr>
        <p:blipFill>
          <a:blip r:embed="rId3" cstate="print">
            <a:extLst>
              <a:ext uri="{28A0092B-C50C-407E-A947-70E740481C1C}">
                <a14:useLocalDpi xmlns:a14="http://schemas.microsoft.com/office/drawing/2010/main"/>
              </a:ext>
            </a:extLst>
          </a:blip>
          <a:srcRect t="1108" b="1108"/>
          <a:stretch/>
        </p:blipFill>
        <p:spPr>
          <a:xfrm>
            <a:off x="5158740" y="1073196"/>
            <a:ext cx="1874520" cy="1207612"/>
          </a:xfrm>
          <a:prstGeom prst="rect">
            <a:avLst/>
          </a:prstGeom>
        </p:spPr>
      </p:pic>
    </p:spTree>
    <p:extLst>
      <p:ext uri="{BB962C8B-B14F-4D97-AF65-F5344CB8AC3E}">
        <p14:creationId xmlns:p14="http://schemas.microsoft.com/office/powerpoint/2010/main" val="225460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294" y="273907"/>
            <a:ext cx="11083834" cy="685800"/>
          </a:xfrm>
          <a:prstGeom prst="rect">
            <a:avLst/>
          </a:prstGeom>
        </p:spPr>
        <p:txBody>
          <a:bodyPr/>
          <a:lstStyle>
            <a:lvl1pPr>
              <a:defRPr sz="36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814BCDB-6B6B-4280-ACD5-7942FD426DD0}"/>
              </a:ext>
            </a:extLst>
          </p:cNvPr>
          <p:cNvSpPr>
            <a:spLocks noGrp="1"/>
          </p:cNvSpPr>
          <p:nvPr>
            <p:ph idx="1"/>
          </p:nvPr>
        </p:nvSpPr>
        <p:spPr>
          <a:xfrm>
            <a:off x="554083" y="1274839"/>
            <a:ext cx="11083834" cy="4709158"/>
          </a:xfrm>
          <a:prstGeom prst="rect">
            <a:avLst/>
          </a:prstGeom>
        </p:spPr>
        <p:txBody>
          <a:bodyPr/>
          <a:lstStyle>
            <a:lvl1pPr>
              <a:buClr>
                <a:schemeClr val="tx1"/>
              </a:buClr>
              <a:defRPr>
                <a:solidFill>
                  <a:schemeClr val="bg2"/>
                </a:solidFill>
              </a:defRPr>
            </a:lvl1pPr>
            <a:lvl2pPr>
              <a:buClr>
                <a:schemeClr val="tx1"/>
              </a:buClr>
              <a:defRPr>
                <a:solidFill>
                  <a:schemeClr val="bg2"/>
                </a:solidFill>
              </a:defRPr>
            </a:lvl2pPr>
            <a:lvl3pPr>
              <a:buClr>
                <a:schemeClr val="tx1"/>
              </a:buClr>
              <a:defRPr>
                <a:solidFill>
                  <a:schemeClr val="bg2"/>
                </a:solidFill>
              </a:defRPr>
            </a:lvl3pPr>
            <a:lvl4pPr>
              <a:buClr>
                <a:schemeClr val="tx1"/>
              </a:buClr>
              <a:defRPr>
                <a:solidFill>
                  <a:schemeClr val="bg2"/>
                </a:solidFill>
              </a:defRPr>
            </a:lvl4pPr>
            <a:lvl5pPr>
              <a:buClr>
                <a:schemeClr val="tx1"/>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cxnSp>
        <p:nvCxnSpPr>
          <p:cNvPr id="4" name="Straight Connector 3">
            <a:extLst>
              <a:ext uri="{FF2B5EF4-FFF2-40B4-BE49-F238E27FC236}">
                <a16:creationId xmlns:a16="http://schemas.microsoft.com/office/drawing/2014/main" id="{74D3A6E9-CEAD-363E-CBBD-8F696ADDC12E}"/>
              </a:ext>
            </a:extLst>
          </p:cNvPr>
          <p:cNvCxnSpPr>
            <a:cxnSpLocks/>
          </p:cNvCxnSpPr>
          <p:nvPr/>
        </p:nvCxnSpPr>
        <p:spPr>
          <a:xfrm>
            <a:off x="0" y="97155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04BDD6E-C6E2-3E5C-D162-4FA87614138B}"/>
              </a:ext>
            </a:extLst>
          </p:cNvPr>
          <p:cNvCxnSpPr>
            <a:cxnSpLocks/>
          </p:cNvCxnSpPr>
          <p:nvPr userDrawn="1"/>
        </p:nvCxnSpPr>
        <p:spPr>
          <a:xfrm>
            <a:off x="0" y="97155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294" y="273907"/>
            <a:ext cx="11083834" cy="685800"/>
          </a:xfrm>
          <a:prstGeom prst="rect">
            <a:avLst/>
          </a:prstGeom>
        </p:spPr>
        <p:txBody>
          <a:bodyPr/>
          <a:lstStyle>
            <a:lvl1pPr>
              <a:defRPr sz="36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814BCDB-6B6B-4280-ACD5-7942FD426DD0}"/>
              </a:ext>
            </a:extLst>
          </p:cNvPr>
          <p:cNvSpPr>
            <a:spLocks noGrp="1"/>
          </p:cNvSpPr>
          <p:nvPr>
            <p:ph idx="1"/>
          </p:nvPr>
        </p:nvSpPr>
        <p:spPr>
          <a:xfrm>
            <a:off x="554083" y="1274839"/>
            <a:ext cx="11083834" cy="4709158"/>
          </a:xfrm>
          <a:prstGeom prst="rect">
            <a:avLst/>
          </a:prstGeom>
        </p:spPr>
        <p:txBody>
          <a:bodyPr/>
          <a:lstStyle>
            <a:lvl1pPr>
              <a:buClr>
                <a:schemeClr val="tx1"/>
              </a:buClr>
              <a:defRPr>
                <a:solidFill>
                  <a:schemeClr val="bg2"/>
                </a:solidFill>
              </a:defRPr>
            </a:lvl1pPr>
            <a:lvl2pPr>
              <a:buClr>
                <a:schemeClr val="tx1"/>
              </a:buClr>
              <a:defRPr>
                <a:solidFill>
                  <a:schemeClr val="bg2"/>
                </a:solidFill>
              </a:defRPr>
            </a:lvl2pPr>
            <a:lvl3pPr>
              <a:buClr>
                <a:schemeClr val="tx1"/>
              </a:buClr>
              <a:defRPr>
                <a:solidFill>
                  <a:schemeClr val="bg2"/>
                </a:solidFill>
              </a:defRPr>
            </a:lvl3pPr>
            <a:lvl4pPr>
              <a:buClr>
                <a:schemeClr val="tx1"/>
              </a:buClr>
              <a:defRPr>
                <a:solidFill>
                  <a:schemeClr val="bg2"/>
                </a:solidFill>
              </a:defRPr>
            </a:lvl4pPr>
            <a:lvl5pPr>
              <a:buClr>
                <a:schemeClr val="tx1"/>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spTree>
    <p:extLst>
      <p:ext uri="{BB962C8B-B14F-4D97-AF65-F5344CB8AC3E}">
        <p14:creationId xmlns:p14="http://schemas.microsoft.com/office/powerpoint/2010/main" val="247800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294" y="272325"/>
            <a:ext cx="11104517" cy="685800"/>
          </a:xfrm>
          <a:prstGeom prst="rect">
            <a:avLst/>
          </a:prstGeom>
        </p:spPr>
        <p:txBody>
          <a:bodyPr/>
          <a:lstStyle>
            <a:lvl1pPr>
              <a:defRPr sz="3600" b="1">
                <a:latin typeface="+mn-lt"/>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cxnSp>
        <p:nvCxnSpPr>
          <p:cNvPr id="3" name="Straight Connector 2">
            <a:extLst>
              <a:ext uri="{FF2B5EF4-FFF2-40B4-BE49-F238E27FC236}">
                <a16:creationId xmlns:a16="http://schemas.microsoft.com/office/drawing/2014/main" id="{0C9FFCE4-1772-9F45-85F5-CA971F977314}"/>
              </a:ext>
            </a:extLst>
          </p:cNvPr>
          <p:cNvCxnSpPr>
            <a:cxnSpLocks/>
          </p:cNvCxnSpPr>
          <p:nvPr/>
        </p:nvCxnSpPr>
        <p:spPr>
          <a:xfrm>
            <a:off x="0" y="97155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9026B25-ECF4-3261-724E-909D9A5F51EA}"/>
              </a:ext>
            </a:extLst>
          </p:cNvPr>
          <p:cNvCxnSpPr>
            <a:cxnSpLocks/>
          </p:cNvCxnSpPr>
          <p:nvPr userDrawn="1"/>
        </p:nvCxnSpPr>
        <p:spPr>
          <a:xfrm>
            <a:off x="0" y="97155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5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294" y="272325"/>
            <a:ext cx="11104517" cy="685800"/>
          </a:xfrm>
          <a:prstGeom prst="rect">
            <a:avLst/>
          </a:prstGeom>
        </p:spPr>
        <p:txBody>
          <a:bodyPr/>
          <a:lstStyle>
            <a:lvl1pPr>
              <a:defRPr sz="3600" b="1">
                <a:latin typeface="+mn-lt"/>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spTree>
    <p:extLst>
      <p:ext uri="{BB962C8B-B14F-4D97-AF65-F5344CB8AC3E}">
        <p14:creationId xmlns:p14="http://schemas.microsoft.com/office/powerpoint/2010/main" val="268750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9EF7-A89B-42FD-ABE3-C93B9AE595E9}"/>
              </a:ext>
            </a:extLst>
          </p:cNvPr>
          <p:cNvSpPr>
            <a:spLocks noGrp="1"/>
          </p:cNvSpPr>
          <p:nvPr>
            <p:ph type="title"/>
          </p:nvPr>
        </p:nvSpPr>
        <p:spPr>
          <a:xfrm>
            <a:off x="500336" y="272844"/>
            <a:ext cx="11088188" cy="685800"/>
          </a:xfrm>
          <a:prstGeom prst="rect">
            <a:avLst/>
          </a:prstGeom>
        </p:spPr>
        <p:txBody>
          <a:bodyPr/>
          <a:lstStyle>
            <a:lvl1pPr>
              <a:defRPr sz="36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526DA1-912A-49CC-A9BD-7B5C57C90FDF}"/>
              </a:ext>
            </a:extLst>
          </p:cNvPr>
          <p:cNvSpPr>
            <a:spLocks noGrp="1"/>
          </p:cNvSpPr>
          <p:nvPr>
            <p:ph sz="half" idx="1"/>
          </p:nvPr>
        </p:nvSpPr>
        <p:spPr>
          <a:xfrm>
            <a:off x="550818" y="1235049"/>
            <a:ext cx="5371012" cy="4839930"/>
          </a:xfrm>
          <a:prstGeom prst="rect">
            <a:avLst/>
          </a:prstGeom>
        </p:spPr>
        <p:txBody>
          <a:bodyPr/>
          <a:lstStyle>
            <a:lvl1pPr>
              <a:buClr>
                <a:schemeClr val="tx1"/>
              </a:buClr>
              <a:defRPr>
                <a:solidFill>
                  <a:schemeClr val="bg2"/>
                </a:solidFill>
              </a:defRPr>
            </a:lvl1pPr>
            <a:lvl2pPr>
              <a:buClr>
                <a:schemeClr val="tx1"/>
              </a:buClr>
              <a:defRPr>
                <a:solidFill>
                  <a:schemeClr val="bg2"/>
                </a:solidFill>
              </a:defRPr>
            </a:lvl2pPr>
            <a:lvl3pPr>
              <a:buClr>
                <a:schemeClr val="tx1"/>
              </a:buClr>
              <a:defRPr>
                <a:solidFill>
                  <a:schemeClr val="bg2"/>
                </a:solidFill>
              </a:defRPr>
            </a:lvl3pPr>
            <a:lvl4pPr>
              <a:buClr>
                <a:schemeClr val="tx1"/>
              </a:buClr>
              <a:defRPr>
                <a:solidFill>
                  <a:schemeClr val="bg2"/>
                </a:solidFill>
              </a:defRPr>
            </a:lvl4pPr>
            <a:lvl5pPr>
              <a:buClr>
                <a:schemeClr val="tx1"/>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682B011-5CBA-4031-9227-FFCF1300600D}"/>
              </a:ext>
            </a:extLst>
          </p:cNvPr>
          <p:cNvSpPr>
            <a:spLocks noGrp="1"/>
          </p:cNvSpPr>
          <p:nvPr>
            <p:ph sz="half" idx="2"/>
          </p:nvPr>
        </p:nvSpPr>
        <p:spPr>
          <a:xfrm>
            <a:off x="6270171" y="1251716"/>
            <a:ext cx="5371013" cy="4839930"/>
          </a:xfrm>
          <a:prstGeom prst="rect">
            <a:avLst/>
          </a:prstGeom>
        </p:spPr>
        <p:txBody>
          <a:bodyPr/>
          <a:lstStyle>
            <a:lvl1pPr>
              <a:buClr>
                <a:schemeClr val="tx1"/>
              </a:buClr>
              <a:defRPr>
                <a:solidFill>
                  <a:schemeClr val="bg2"/>
                </a:solidFill>
              </a:defRPr>
            </a:lvl1pPr>
            <a:lvl2pPr>
              <a:buClr>
                <a:schemeClr val="tx1"/>
              </a:buClr>
              <a:defRPr>
                <a:solidFill>
                  <a:schemeClr val="bg2"/>
                </a:solidFill>
              </a:defRPr>
            </a:lvl2pPr>
            <a:lvl3pPr>
              <a:buClr>
                <a:schemeClr val="tx1"/>
              </a:buClr>
              <a:defRPr>
                <a:solidFill>
                  <a:schemeClr val="bg2"/>
                </a:solidFill>
              </a:defRPr>
            </a:lvl3pPr>
            <a:lvl4pPr>
              <a:buClr>
                <a:schemeClr val="tx1"/>
              </a:buClr>
              <a:defRPr>
                <a:solidFill>
                  <a:schemeClr val="bg2"/>
                </a:solidFill>
              </a:defRPr>
            </a:lvl4pPr>
            <a:lvl5pPr>
              <a:buClr>
                <a:schemeClr val="tx1"/>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DBC817C-BF81-42F0-8912-901407146C1F}"/>
              </a:ext>
            </a:extLst>
          </p:cNvPr>
          <p:cNvSpPr>
            <a:spLocks noGrp="1"/>
          </p:cNvSpPr>
          <p:nvPr>
            <p:ph type="sldNum" sz="quarter" idx="12"/>
          </p:nvPr>
        </p:nvSpPr>
        <p:spPr/>
        <p:txBody>
          <a:bodyPr/>
          <a:lstStyle/>
          <a:p>
            <a:fld id="{2386EBBD-2D25-4397-A98C-0B6CEEED70C3}" type="slidenum">
              <a:rPr lang="en-US" smtClean="0"/>
              <a:t>‹#›</a:t>
            </a:fld>
            <a:endParaRPr lang="en-US"/>
          </a:p>
        </p:txBody>
      </p:sp>
      <p:cxnSp>
        <p:nvCxnSpPr>
          <p:cNvPr id="5" name="Straight Connector 4">
            <a:extLst>
              <a:ext uri="{FF2B5EF4-FFF2-40B4-BE49-F238E27FC236}">
                <a16:creationId xmlns:a16="http://schemas.microsoft.com/office/drawing/2014/main" id="{7BFF668B-8A60-D835-FF7F-855AD8026F1C}"/>
              </a:ext>
            </a:extLst>
          </p:cNvPr>
          <p:cNvCxnSpPr>
            <a:cxnSpLocks/>
          </p:cNvCxnSpPr>
          <p:nvPr/>
        </p:nvCxnSpPr>
        <p:spPr>
          <a:xfrm>
            <a:off x="0" y="97155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2B621D2-0121-B20B-DCAB-473EF3E44648}"/>
              </a:ext>
            </a:extLst>
          </p:cNvPr>
          <p:cNvCxnSpPr>
            <a:cxnSpLocks/>
          </p:cNvCxnSpPr>
          <p:nvPr userDrawn="1"/>
        </p:nvCxnSpPr>
        <p:spPr>
          <a:xfrm>
            <a:off x="0" y="97155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91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Vide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4CC73-05E3-8CF8-1527-419C43B6B5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29" y="1143000"/>
            <a:ext cx="12197729" cy="5105399"/>
          </a:xfrm>
          <a:prstGeom prst="rect">
            <a:avLst/>
          </a:prstGeom>
        </p:spPr>
      </p:pic>
      <p:sp>
        <p:nvSpPr>
          <p:cNvPr id="4" name="Media Placeholder 3">
            <a:extLst>
              <a:ext uri="{FF2B5EF4-FFF2-40B4-BE49-F238E27FC236}">
                <a16:creationId xmlns:a16="http://schemas.microsoft.com/office/drawing/2014/main" id="{226D843D-4CF0-4B7B-8BD0-287C1CC38CEB}"/>
              </a:ext>
            </a:extLst>
          </p:cNvPr>
          <p:cNvSpPr>
            <a:spLocks noGrp="1"/>
          </p:cNvSpPr>
          <p:nvPr>
            <p:ph type="media" sz="quarter" idx="13"/>
          </p:nvPr>
        </p:nvSpPr>
        <p:spPr>
          <a:xfrm>
            <a:off x="1681956" y="1291803"/>
            <a:ext cx="8828088" cy="4675188"/>
          </a:xfrm>
          <a:prstGeom prst="rect">
            <a:avLst/>
          </a:prstGeom>
        </p:spPr>
        <p:txBody>
          <a:bodyPr/>
          <a:lstStyle/>
          <a:p>
            <a:r>
              <a:rPr lang="en-US"/>
              <a:t>Click icon to add media</a:t>
            </a:r>
          </a:p>
        </p:txBody>
      </p:sp>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00108" y="272948"/>
            <a:ext cx="11083834" cy="594994"/>
          </a:xfrm>
          <a:prstGeom prst="rect">
            <a:avLst/>
          </a:prstGeom>
        </p:spPr>
        <p:txBody>
          <a:bodyPr/>
          <a:lstStyle>
            <a:lvl1pPr>
              <a:defRPr sz="3600" b="1">
                <a:latin typeface="+mn-lt"/>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pic>
        <p:nvPicPr>
          <p:cNvPr id="5" name="Picture 4">
            <a:extLst>
              <a:ext uri="{FF2B5EF4-FFF2-40B4-BE49-F238E27FC236}">
                <a16:creationId xmlns:a16="http://schemas.microsoft.com/office/drawing/2014/main" id="{75034D69-9046-4684-7421-FF1CB416EB8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29" y="1143000"/>
            <a:ext cx="12197729" cy="5105399"/>
          </a:xfrm>
          <a:prstGeom prst="rect">
            <a:avLst/>
          </a:prstGeom>
        </p:spPr>
      </p:pic>
      <p:sp>
        <p:nvSpPr>
          <p:cNvPr id="7" name="Media Placeholder 3">
            <a:extLst>
              <a:ext uri="{FF2B5EF4-FFF2-40B4-BE49-F238E27FC236}">
                <a16:creationId xmlns:a16="http://schemas.microsoft.com/office/drawing/2014/main" id="{A24658DB-38CE-C7A4-46ED-AA8EBFEB7125}"/>
              </a:ext>
            </a:extLst>
          </p:cNvPr>
          <p:cNvSpPr>
            <a:spLocks noGrp="1"/>
          </p:cNvSpPr>
          <p:nvPr>
            <p:ph type="media" sz="quarter" idx="14"/>
          </p:nvPr>
        </p:nvSpPr>
        <p:spPr>
          <a:xfrm>
            <a:off x="1681956" y="1291803"/>
            <a:ext cx="8828088" cy="4675188"/>
          </a:xfrm>
          <a:prstGeom prst="rect">
            <a:avLst/>
          </a:prstGeom>
        </p:spPr>
        <p:txBody>
          <a:bodyPr/>
          <a:lstStyle/>
          <a:p>
            <a:r>
              <a:rPr lang="en-US"/>
              <a:t>Click icon to add media</a:t>
            </a:r>
          </a:p>
        </p:txBody>
      </p:sp>
    </p:spTree>
    <p:extLst>
      <p:ext uri="{BB962C8B-B14F-4D97-AF65-F5344CB8AC3E}">
        <p14:creationId xmlns:p14="http://schemas.microsoft.com/office/powerpoint/2010/main" val="40894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side Content w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0924FA-08E6-BD84-536B-FC445272A64C}"/>
              </a:ext>
            </a:extLst>
          </p:cNvPr>
          <p:cNvSpPr/>
          <p:nvPr userDrawn="1"/>
        </p:nvSpPr>
        <p:spPr>
          <a:xfrm>
            <a:off x="5489760" y="-1"/>
            <a:ext cx="6755251" cy="6183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6B3C9-1DEB-4857-A985-B80CEC73A24C}"/>
              </a:ext>
            </a:extLst>
          </p:cNvPr>
          <p:cNvSpPr>
            <a:spLocks noGrp="1"/>
          </p:cNvSpPr>
          <p:nvPr>
            <p:ph type="title"/>
          </p:nvPr>
        </p:nvSpPr>
        <p:spPr>
          <a:xfrm>
            <a:off x="5489759" y="0"/>
            <a:ext cx="6755251" cy="1095935"/>
          </a:xfrm>
          <a:prstGeom prst="rect">
            <a:avLst/>
          </a:prstGeom>
          <a:solidFill>
            <a:schemeClr val="tx1"/>
          </a:solidFill>
          <a:ln>
            <a:noFill/>
          </a:ln>
        </p:spPr>
        <p:txBody>
          <a:bodyPr lIns="576072" rIns="576072" anchor="ctr"/>
          <a:lstStyle>
            <a:lvl1pPr>
              <a:defRPr sz="3600" b="1">
                <a:solidFill>
                  <a:schemeClr val="bg1"/>
                </a:solidFill>
                <a:latin typeface="+mn-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AD8341E4-F0C4-45D8-93FA-8B9A8FE73726}"/>
              </a:ext>
            </a:extLst>
          </p:cNvPr>
          <p:cNvSpPr>
            <a:spLocks noGrp="1"/>
          </p:cNvSpPr>
          <p:nvPr>
            <p:ph type="sldNum" sz="quarter" idx="12"/>
          </p:nvPr>
        </p:nvSpPr>
        <p:spPr/>
        <p:txBody>
          <a:bodyPr/>
          <a:lstStyle/>
          <a:p>
            <a:fld id="{2386EBBD-2D25-4397-A98C-0B6CEEED70C3}" type="slidenum">
              <a:rPr lang="en-US" smtClean="0"/>
              <a:t>‹#›</a:t>
            </a:fld>
            <a:endParaRPr lang="en-US"/>
          </a:p>
        </p:txBody>
      </p:sp>
      <p:sp>
        <p:nvSpPr>
          <p:cNvPr id="8" name="Picture Placeholder 7">
            <a:extLst>
              <a:ext uri="{FF2B5EF4-FFF2-40B4-BE49-F238E27FC236}">
                <a16:creationId xmlns:a16="http://schemas.microsoft.com/office/drawing/2014/main" id="{DC9DB122-3A7A-817F-EEC1-03E1E69A888D}"/>
              </a:ext>
            </a:extLst>
          </p:cNvPr>
          <p:cNvSpPr>
            <a:spLocks noGrp="1"/>
          </p:cNvSpPr>
          <p:nvPr>
            <p:ph type="pic" sz="quarter" idx="13"/>
          </p:nvPr>
        </p:nvSpPr>
        <p:spPr>
          <a:xfrm>
            <a:off x="173038" y="1095375"/>
            <a:ext cx="6415087" cy="4646613"/>
          </a:xfrm>
          <a:prstGeom prst="rect">
            <a:avLst/>
          </a:prstGeom>
        </p:spPr>
        <p:txBody>
          <a:bodyPr/>
          <a:lstStyle/>
          <a:p>
            <a:endParaRPr lang="en-US"/>
          </a:p>
        </p:txBody>
      </p:sp>
      <p:sp>
        <p:nvSpPr>
          <p:cNvPr id="10" name="Text Placeholder 9">
            <a:extLst>
              <a:ext uri="{FF2B5EF4-FFF2-40B4-BE49-F238E27FC236}">
                <a16:creationId xmlns:a16="http://schemas.microsoft.com/office/drawing/2014/main" id="{8E39096D-39DC-41D9-A703-FA55EF658733}"/>
              </a:ext>
            </a:extLst>
          </p:cNvPr>
          <p:cNvSpPr>
            <a:spLocks noGrp="1"/>
          </p:cNvSpPr>
          <p:nvPr>
            <p:ph type="body" sz="quarter" idx="14"/>
          </p:nvPr>
        </p:nvSpPr>
        <p:spPr>
          <a:xfrm>
            <a:off x="7023100" y="1105693"/>
            <a:ext cx="4867275" cy="474796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5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0775A-36F2-6EC9-AA47-92755DEC06FB}"/>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0" y="6248400"/>
            <a:ext cx="12192000" cy="633984"/>
          </a:xfrm>
          <a:prstGeom prst="rect">
            <a:avLst/>
          </a:prstGeom>
        </p:spPr>
      </p:pic>
      <p:sp>
        <p:nvSpPr>
          <p:cNvPr id="6" name="Slide Number Placeholder 5">
            <a:extLst>
              <a:ext uri="{FF2B5EF4-FFF2-40B4-BE49-F238E27FC236}">
                <a16:creationId xmlns:a16="http://schemas.microsoft.com/office/drawing/2014/main" id="{080BF1F3-B729-4C9B-85F4-F9287CD9830B}"/>
              </a:ext>
            </a:extLst>
          </p:cNvPr>
          <p:cNvSpPr>
            <a:spLocks noGrp="1"/>
          </p:cNvSpPr>
          <p:nvPr>
            <p:ph type="sldNum" sz="quarter" idx="4"/>
          </p:nvPr>
        </p:nvSpPr>
        <p:spPr>
          <a:xfrm>
            <a:off x="10665822" y="6356350"/>
            <a:ext cx="1282337" cy="365125"/>
          </a:xfrm>
          <a:prstGeom prst="rect">
            <a:avLst/>
          </a:prstGeom>
        </p:spPr>
        <p:txBody>
          <a:bodyPr vert="horz" lIns="91440" tIns="45720" rIns="91440" bIns="45720" rtlCol="0" anchor="ctr"/>
          <a:lstStyle>
            <a:lvl1pPr algn="r">
              <a:defRPr sz="1200">
                <a:solidFill>
                  <a:schemeClr val="bg1"/>
                </a:solidFill>
              </a:defRPr>
            </a:lvl1pPr>
          </a:lstStyle>
          <a:p>
            <a:fld id="{2386EBBD-2D25-4397-A98C-0B6CEEED70C3}" type="slidenum">
              <a:rPr lang="en-US" smtClean="0"/>
              <a:pPr/>
              <a:t>‹#›</a:t>
            </a:fld>
            <a:endParaRPr lang="en-US" dirty="0"/>
          </a:p>
        </p:txBody>
      </p:sp>
      <p:sp>
        <p:nvSpPr>
          <p:cNvPr id="2" name="TextBox 1">
            <a:extLst>
              <a:ext uri="{FF2B5EF4-FFF2-40B4-BE49-F238E27FC236}">
                <a16:creationId xmlns:a16="http://schemas.microsoft.com/office/drawing/2014/main" id="{F1DF6C57-BEDF-270A-C0DB-ED51978F031D}"/>
              </a:ext>
            </a:extLst>
          </p:cNvPr>
          <p:cNvSpPr txBox="1"/>
          <p:nvPr/>
        </p:nvSpPr>
        <p:spPr>
          <a:xfrm>
            <a:off x="5231078" y="6425227"/>
            <a:ext cx="1729844" cy="307777"/>
          </a:xfrm>
          <a:prstGeom prst="rect">
            <a:avLst/>
          </a:prstGeom>
          <a:noFill/>
        </p:spPr>
        <p:txBody>
          <a:bodyPr wrap="square" rtlCol="0">
            <a:spAutoFit/>
          </a:bodyPr>
          <a:lstStyle/>
          <a:p>
            <a:pPr algn="ctr"/>
            <a:r>
              <a:rPr lang="en-US" sz="1400" b="1" i="0" dirty="0">
                <a:solidFill>
                  <a:schemeClr val="bg1"/>
                </a:solidFill>
              </a:rPr>
              <a:t>Live Every Moment</a:t>
            </a:r>
          </a:p>
        </p:txBody>
      </p:sp>
      <p:pic>
        <p:nvPicPr>
          <p:cNvPr id="7" name="Picture 6">
            <a:extLst>
              <a:ext uri="{FF2B5EF4-FFF2-40B4-BE49-F238E27FC236}">
                <a16:creationId xmlns:a16="http://schemas.microsoft.com/office/drawing/2014/main" id="{4D0D8F5D-CD07-F52A-E5A4-C57150E5FC2D}"/>
              </a:ext>
            </a:extLst>
          </p:cNvPr>
          <p:cNvPicPr>
            <a:picLocks noChangeAspect="1"/>
          </p:cNvPicPr>
          <p:nvPr/>
        </p:nvPicPr>
        <p:blipFill>
          <a:blip r:embed="rId18" cstate="print">
            <a:extLst>
              <a:ext uri="{28A0092B-C50C-407E-A947-70E740481C1C}">
                <a14:useLocalDpi xmlns:a14="http://schemas.microsoft.com/office/drawing/2010/main"/>
              </a:ext>
            </a:extLst>
          </a:blip>
          <a:srcRect/>
          <a:stretch/>
        </p:blipFill>
        <p:spPr>
          <a:xfrm>
            <a:off x="144781" y="6363970"/>
            <a:ext cx="1717542" cy="419421"/>
          </a:xfrm>
          <a:prstGeom prst="rect">
            <a:avLst/>
          </a:prstGeom>
        </p:spPr>
      </p:pic>
    </p:spTree>
    <p:extLst>
      <p:ext uri="{BB962C8B-B14F-4D97-AF65-F5344CB8AC3E}">
        <p14:creationId xmlns:p14="http://schemas.microsoft.com/office/powerpoint/2010/main" val="2988767011"/>
      </p:ext>
    </p:extLst>
  </p:cSld>
  <p:clrMap bg1="lt1" tx1="dk1" bg2="lt2" tx2="dk2" accent1="accent1" accent2="accent2" accent3="accent3" accent4="accent4" accent5="accent5" accent6="accent6" hlink="hlink" folHlink="folHlink"/>
  <p:sldLayoutIdLst>
    <p:sldLayoutId id="2147483745" r:id="rId1"/>
    <p:sldLayoutId id="2147483750" r:id="rId2"/>
    <p:sldLayoutId id="2147483746" r:id="rId3"/>
    <p:sldLayoutId id="2147483747" r:id="rId4"/>
    <p:sldLayoutId id="2147483748" r:id="rId5"/>
    <p:sldLayoutId id="2147483749" r:id="rId6"/>
    <p:sldLayoutId id="2147483751" r:id="rId7"/>
    <p:sldLayoutId id="2147483754" r:id="rId8"/>
    <p:sldLayoutId id="2147483757" r:id="rId9"/>
    <p:sldLayoutId id="2147483758" r:id="rId10"/>
    <p:sldLayoutId id="2147483752" r:id="rId11"/>
    <p:sldLayoutId id="2147483753" r:id="rId12"/>
    <p:sldLayoutId id="2147483755" r:id="rId13"/>
    <p:sldLayoutId id="2147483756" r:id="rId14"/>
    <p:sldLayoutId id="214748376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936" userDrawn="1">
          <p15:clr>
            <a:srgbClr val="F26B43"/>
          </p15:clr>
        </p15:guide>
        <p15:guide id="6" pos="3840" userDrawn="1">
          <p15:clr>
            <a:srgbClr val="F26B43"/>
          </p15:clr>
        </p15:guide>
        <p15:guide id="7" orient="horz" pos="2160" userDrawn="1">
          <p15:clr>
            <a:srgbClr val="F26B43"/>
          </p15:clr>
        </p15:guide>
        <p15:guide id="8" orient="horz" pos="7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0775A-36F2-6EC9-AA47-92755DEC06F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01" t="70899" b="19894"/>
          <a:stretch/>
        </p:blipFill>
        <p:spPr>
          <a:xfrm>
            <a:off x="0" y="6248400"/>
            <a:ext cx="12192000" cy="633984"/>
          </a:xfrm>
          <a:prstGeom prst="rect">
            <a:avLst/>
          </a:prstGeom>
        </p:spPr>
      </p:pic>
      <p:sp>
        <p:nvSpPr>
          <p:cNvPr id="6" name="Slide Number Placeholder 5">
            <a:extLst>
              <a:ext uri="{FF2B5EF4-FFF2-40B4-BE49-F238E27FC236}">
                <a16:creationId xmlns:a16="http://schemas.microsoft.com/office/drawing/2014/main" id="{080BF1F3-B729-4C9B-85F4-F9287CD9830B}"/>
              </a:ext>
            </a:extLst>
          </p:cNvPr>
          <p:cNvSpPr>
            <a:spLocks noGrp="1"/>
          </p:cNvSpPr>
          <p:nvPr>
            <p:ph type="sldNum" sz="quarter" idx="4"/>
          </p:nvPr>
        </p:nvSpPr>
        <p:spPr>
          <a:xfrm>
            <a:off x="10665822" y="6356350"/>
            <a:ext cx="1282337" cy="365125"/>
          </a:xfrm>
          <a:prstGeom prst="rect">
            <a:avLst/>
          </a:prstGeom>
        </p:spPr>
        <p:txBody>
          <a:bodyPr vert="horz" lIns="91440" tIns="45720" rIns="91440" bIns="45720" rtlCol="0" anchor="ctr"/>
          <a:lstStyle>
            <a:lvl1pPr algn="r">
              <a:defRPr sz="1200">
                <a:solidFill>
                  <a:schemeClr val="bg1"/>
                </a:solidFill>
              </a:defRPr>
            </a:lvl1pPr>
          </a:lstStyle>
          <a:p>
            <a:fld id="{2386EBBD-2D25-4397-A98C-0B6CEEED70C3}" type="slidenum">
              <a:rPr lang="en-US" smtClean="0"/>
              <a:pPr/>
              <a:t>‹#›</a:t>
            </a:fld>
            <a:endParaRPr lang="en-US" dirty="0"/>
          </a:p>
        </p:txBody>
      </p:sp>
      <p:sp>
        <p:nvSpPr>
          <p:cNvPr id="2" name="TextBox 1">
            <a:extLst>
              <a:ext uri="{FF2B5EF4-FFF2-40B4-BE49-F238E27FC236}">
                <a16:creationId xmlns:a16="http://schemas.microsoft.com/office/drawing/2014/main" id="{F1DF6C57-BEDF-270A-C0DB-ED51978F031D}"/>
              </a:ext>
            </a:extLst>
          </p:cNvPr>
          <p:cNvSpPr txBox="1"/>
          <p:nvPr userDrawn="1"/>
        </p:nvSpPr>
        <p:spPr>
          <a:xfrm>
            <a:off x="5231078" y="6425227"/>
            <a:ext cx="1729844" cy="307777"/>
          </a:xfrm>
          <a:prstGeom prst="rect">
            <a:avLst/>
          </a:prstGeom>
          <a:noFill/>
        </p:spPr>
        <p:txBody>
          <a:bodyPr wrap="square" rtlCol="0">
            <a:spAutoFit/>
          </a:bodyPr>
          <a:lstStyle/>
          <a:p>
            <a:pPr algn="ctr"/>
            <a:r>
              <a:rPr lang="en-US" sz="1400" b="1" i="0" dirty="0">
                <a:solidFill>
                  <a:schemeClr val="bg1"/>
                </a:solidFill>
              </a:rPr>
              <a:t>Live Every Moment</a:t>
            </a:r>
          </a:p>
        </p:txBody>
      </p:sp>
      <p:pic>
        <p:nvPicPr>
          <p:cNvPr id="7" name="Picture 6" descr="A white text on a black background&#10;&#10;Description automatically generated with medium confidence">
            <a:extLst>
              <a:ext uri="{FF2B5EF4-FFF2-40B4-BE49-F238E27FC236}">
                <a16:creationId xmlns:a16="http://schemas.microsoft.com/office/drawing/2014/main" id="{4D0D8F5D-CD07-F52A-E5A4-C57150E5FC2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841" y="6374891"/>
            <a:ext cx="1012529" cy="374635"/>
          </a:xfrm>
          <a:prstGeom prst="rect">
            <a:avLst/>
          </a:prstGeom>
        </p:spPr>
      </p:pic>
    </p:spTree>
    <p:extLst>
      <p:ext uri="{BB962C8B-B14F-4D97-AF65-F5344CB8AC3E}">
        <p14:creationId xmlns:p14="http://schemas.microsoft.com/office/powerpoint/2010/main" val="3480607324"/>
      </p:ext>
    </p:extLst>
  </p:cSld>
  <p:clrMap bg1="lt1" tx1="dk1" bg2="lt2" tx2="dk2" accent1="accent1" accent2="accent2" accent3="accent3" accent4="accent4" accent5="accent5" accent6="accent6" hlink="hlink" folHlink="folHlink"/>
  <p:sldLayoutIdLst>
    <p:sldLayoutId id="2147483656"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guide id="3" orient="horz" pos="2160" userDrawn="1">
          <p15:clr>
            <a:srgbClr val="F26B43"/>
          </p15:clr>
        </p15:guide>
        <p15:guide id="4"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video" Target="https://www.youtube.com/embed/lDHhg76tMHc?feature=oembed" TargetMode="External"/><Relationship Id="rId4" Type="http://schemas.openxmlformats.org/officeDocument/2006/relationships/hyperlink" Target="https://www.youtube.com/watch?v=lDHhg76tMH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6.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167E-0246-4915-9F79-98E0DF9F13E9}"/>
              </a:ext>
            </a:extLst>
          </p:cNvPr>
          <p:cNvSpPr>
            <a:spLocks noGrp="1"/>
          </p:cNvSpPr>
          <p:nvPr>
            <p:ph type="ctrTitle"/>
          </p:nvPr>
        </p:nvSpPr>
        <p:spPr>
          <a:xfrm>
            <a:off x="249711" y="1971358"/>
            <a:ext cx="4943478" cy="688385"/>
          </a:xfrm>
        </p:spPr>
        <p:txBody>
          <a:bodyPr/>
          <a:lstStyle/>
          <a:p>
            <a:r>
              <a:rPr lang="en-US" dirty="0"/>
              <a:t>The Wonders of Gilchrist:</a:t>
            </a:r>
            <a:br>
              <a:rPr lang="en-US" dirty="0"/>
            </a:br>
            <a:r>
              <a:rPr lang="en-US" sz="3200" i="1" dirty="0"/>
              <a:t>End of Life Decisions and Hospice Care </a:t>
            </a:r>
            <a:endParaRPr lang="en-US" i="1" dirty="0"/>
          </a:p>
        </p:txBody>
      </p:sp>
      <p:sp>
        <p:nvSpPr>
          <p:cNvPr id="3" name="Subtitle 2">
            <a:extLst>
              <a:ext uri="{FF2B5EF4-FFF2-40B4-BE49-F238E27FC236}">
                <a16:creationId xmlns:a16="http://schemas.microsoft.com/office/drawing/2014/main" id="{09CDFB9A-1C4E-4532-817B-95C0C7D1F489}"/>
              </a:ext>
            </a:extLst>
          </p:cNvPr>
          <p:cNvSpPr>
            <a:spLocks noGrp="1"/>
          </p:cNvSpPr>
          <p:nvPr>
            <p:ph type="subTitle" idx="1"/>
          </p:nvPr>
        </p:nvSpPr>
        <p:spPr>
          <a:xfrm>
            <a:off x="173458" y="2744083"/>
            <a:ext cx="5922542" cy="1655762"/>
          </a:xfrm>
        </p:spPr>
        <p:txBody>
          <a:bodyPr/>
          <a:lstStyle/>
          <a:p>
            <a:pPr>
              <a:lnSpc>
                <a:spcPct val="100000"/>
              </a:lnSpc>
            </a:pPr>
            <a:r>
              <a:rPr lang="en-US" dirty="0"/>
              <a:t>Rachel Weitzner, LCSW-C</a:t>
            </a:r>
          </a:p>
          <a:p>
            <a:pPr>
              <a:lnSpc>
                <a:spcPct val="100000"/>
              </a:lnSpc>
            </a:pPr>
            <a:r>
              <a:rPr lang="en-US" i="1" dirty="0"/>
              <a:t>	Associate Director, Jewish Care &amp; 	Support Program and Social Work 	Services</a:t>
            </a:r>
          </a:p>
        </p:txBody>
      </p:sp>
      <p:pic>
        <p:nvPicPr>
          <p:cNvPr id="6" name="Picture 5">
            <a:extLst>
              <a:ext uri="{FF2B5EF4-FFF2-40B4-BE49-F238E27FC236}">
                <a16:creationId xmlns:a16="http://schemas.microsoft.com/office/drawing/2014/main" id="{BFAB9DA9-58EA-DC78-8916-20C229CAC7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888480"/>
          </a:xfrm>
          <a:prstGeom prst="rect">
            <a:avLst/>
          </a:prstGeom>
        </p:spPr>
      </p:pic>
    </p:spTree>
    <p:extLst>
      <p:ext uri="{BB962C8B-B14F-4D97-AF65-F5344CB8AC3E}">
        <p14:creationId xmlns:p14="http://schemas.microsoft.com/office/powerpoint/2010/main" val="175212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ABF065-3D3B-3099-203E-8ED7FA6CB315}"/>
              </a:ext>
            </a:extLst>
          </p:cNvPr>
          <p:cNvSpPr/>
          <p:nvPr/>
        </p:nvSpPr>
        <p:spPr>
          <a:xfrm>
            <a:off x="6208123" y="1869199"/>
            <a:ext cx="5541917" cy="400582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DEA74-1059-9670-5981-F1B490123271}"/>
              </a:ext>
            </a:extLst>
          </p:cNvPr>
          <p:cNvSpPr>
            <a:spLocks noGrp="1"/>
          </p:cNvSpPr>
          <p:nvPr>
            <p:ph type="title"/>
          </p:nvPr>
        </p:nvSpPr>
        <p:spPr/>
        <p:txBody>
          <a:bodyPr/>
          <a:lstStyle/>
          <a:p>
            <a:r>
              <a:rPr lang="en-US" dirty="0"/>
              <a:t>The Bridge – Palliative Care </a:t>
            </a:r>
          </a:p>
        </p:txBody>
      </p:sp>
      <p:sp>
        <p:nvSpPr>
          <p:cNvPr id="7" name="Rectangle 6">
            <a:extLst>
              <a:ext uri="{FF2B5EF4-FFF2-40B4-BE49-F238E27FC236}">
                <a16:creationId xmlns:a16="http://schemas.microsoft.com/office/drawing/2014/main" id="{866B5B3C-9206-2B55-78F4-1B195F600748}"/>
              </a:ext>
            </a:extLst>
          </p:cNvPr>
          <p:cNvSpPr/>
          <p:nvPr/>
        </p:nvSpPr>
        <p:spPr>
          <a:xfrm>
            <a:off x="441960" y="1869199"/>
            <a:ext cx="5541917" cy="400582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33A340-C654-CDF3-6EA3-823676DEAE20}"/>
              </a:ext>
            </a:extLst>
          </p:cNvPr>
          <p:cNvSpPr>
            <a:spLocks noGrp="1"/>
          </p:cNvSpPr>
          <p:nvPr>
            <p:ph idx="1"/>
          </p:nvPr>
        </p:nvSpPr>
        <p:spPr>
          <a:xfrm>
            <a:off x="554083" y="1274839"/>
            <a:ext cx="11083834" cy="523481"/>
          </a:xfrm>
        </p:spPr>
        <p:txBody>
          <a:bodyPr/>
          <a:lstStyle/>
          <a:p>
            <a:pPr marL="0" indent="0">
              <a:buNone/>
            </a:pPr>
            <a:r>
              <a:rPr lang="en-US" dirty="0"/>
              <a:t>All Hospice Care is Palliative, BUT not all Palliative Care is Hospice.</a:t>
            </a:r>
          </a:p>
        </p:txBody>
      </p:sp>
      <p:sp>
        <p:nvSpPr>
          <p:cNvPr id="4" name="Slide Number Placeholder 3">
            <a:extLst>
              <a:ext uri="{FF2B5EF4-FFF2-40B4-BE49-F238E27FC236}">
                <a16:creationId xmlns:a16="http://schemas.microsoft.com/office/drawing/2014/main" id="{C186E9B8-8D02-91B2-AD0C-ECAFE741F6CB}"/>
              </a:ext>
            </a:extLst>
          </p:cNvPr>
          <p:cNvSpPr>
            <a:spLocks noGrp="1"/>
          </p:cNvSpPr>
          <p:nvPr>
            <p:ph type="sldNum" sz="quarter" idx="12"/>
          </p:nvPr>
        </p:nvSpPr>
        <p:spPr/>
        <p:txBody>
          <a:bodyPr/>
          <a:lstStyle/>
          <a:p>
            <a:fld id="{2386EBBD-2D25-4397-A98C-0B6CEEED70C3}" type="slidenum">
              <a:rPr lang="en-US" smtClean="0"/>
              <a:t>10</a:t>
            </a:fld>
            <a:endParaRPr lang="en-US"/>
          </a:p>
        </p:txBody>
      </p:sp>
      <p:sp>
        <p:nvSpPr>
          <p:cNvPr id="5" name="Content Placeholder 2">
            <a:extLst>
              <a:ext uri="{FF2B5EF4-FFF2-40B4-BE49-F238E27FC236}">
                <a16:creationId xmlns:a16="http://schemas.microsoft.com/office/drawing/2014/main" id="{60144BAD-6A7E-7B49-87FD-200BCA78683B}"/>
              </a:ext>
            </a:extLst>
          </p:cNvPr>
          <p:cNvSpPr txBox="1">
            <a:spLocks/>
          </p:cNvSpPr>
          <p:nvPr/>
        </p:nvSpPr>
        <p:spPr>
          <a:xfrm>
            <a:off x="554083" y="1953019"/>
            <a:ext cx="5541917" cy="4005821"/>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1"/>
                </a:solidFill>
              </a:rPr>
              <a:t>Palliative Care</a:t>
            </a:r>
          </a:p>
          <a:p>
            <a:pPr>
              <a:defRPr/>
            </a:pPr>
            <a:r>
              <a:rPr lang="en-US" sz="2400" dirty="0"/>
              <a:t>Any age, at any time of serious illness</a:t>
            </a:r>
          </a:p>
          <a:p>
            <a:pPr>
              <a:defRPr/>
            </a:pPr>
            <a:r>
              <a:rPr lang="en-US" sz="2400" dirty="0"/>
              <a:t>Establish goals of care</a:t>
            </a:r>
          </a:p>
          <a:p>
            <a:pPr>
              <a:defRPr/>
            </a:pPr>
            <a:r>
              <a:rPr lang="en-US" sz="2400" dirty="0"/>
              <a:t>Alongside treatments of cure, modification and maintenance</a:t>
            </a:r>
          </a:p>
          <a:p>
            <a:pPr>
              <a:defRPr/>
            </a:pPr>
            <a:r>
              <a:rPr lang="en-US" sz="2400" dirty="0"/>
              <a:t>Place of residence, Outpatient clinic, Hospital settings</a:t>
            </a:r>
          </a:p>
          <a:p>
            <a:pPr>
              <a:defRPr/>
            </a:pPr>
            <a:r>
              <a:rPr lang="en-US" sz="2400" dirty="0"/>
              <a:t>Medicare-part B</a:t>
            </a:r>
          </a:p>
          <a:p>
            <a:pPr>
              <a:defRPr/>
            </a:pPr>
            <a:r>
              <a:rPr lang="en-US" sz="2400" dirty="0"/>
              <a:t>Concurrently with Rehab/SNF level care</a:t>
            </a:r>
          </a:p>
        </p:txBody>
      </p:sp>
      <p:sp>
        <p:nvSpPr>
          <p:cNvPr id="6" name="Content Placeholder 2">
            <a:extLst>
              <a:ext uri="{FF2B5EF4-FFF2-40B4-BE49-F238E27FC236}">
                <a16:creationId xmlns:a16="http://schemas.microsoft.com/office/drawing/2014/main" id="{B436911E-7A66-3205-B9B5-26B48DB31676}"/>
              </a:ext>
            </a:extLst>
          </p:cNvPr>
          <p:cNvSpPr txBox="1">
            <a:spLocks/>
          </p:cNvSpPr>
          <p:nvPr/>
        </p:nvSpPr>
        <p:spPr>
          <a:xfrm>
            <a:off x="6320246" y="1953019"/>
            <a:ext cx="5155474" cy="4005821"/>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1"/>
                </a:solidFill>
              </a:rPr>
              <a:t>Hospice Care</a:t>
            </a:r>
          </a:p>
          <a:p>
            <a:pPr>
              <a:defRPr/>
            </a:pPr>
            <a:r>
              <a:rPr lang="en-US" sz="2400" dirty="0"/>
              <a:t>End of Life care</a:t>
            </a:r>
          </a:p>
          <a:p>
            <a:pPr>
              <a:defRPr/>
            </a:pPr>
            <a:r>
              <a:rPr lang="en-US" sz="2400" dirty="0"/>
              <a:t>Expectation of less than 6 months </a:t>
            </a:r>
            <a:br>
              <a:rPr lang="en-US" sz="2400" dirty="0"/>
            </a:br>
            <a:r>
              <a:rPr lang="en-US" sz="2400" dirty="0"/>
              <a:t>to live</a:t>
            </a:r>
          </a:p>
          <a:p>
            <a:pPr>
              <a:defRPr/>
            </a:pPr>
            <a:r>
              <a:rPr lang="en-US" sz="2400" dirty="0"/>
              <a:t>Hospice provider and team</a:t>
            </a:r>
          </a:p>
          <a:p>
            <a:pPr>
              <a:defRPr/>
            </a:pPr>
            <a:r>
              <a:rPr lang="en-US" sz="2400" dirty="0"/>
              <a:t>Place of residence, Inpatient Unit</a:t>
            </a:r>
          </a:p>
          <a:p>
            <a:pPr>
              <a:defRPr/>
            </a:pPr>
            <a:r>
              <a:rPr lang="en-US" sz="2400" dirty="0"/>
              <a:t>Medicare- part A benefit</a:t>
            </a:r>
          </a:p>
          <a:p>
            <a:pPr>
              <a:defRPr/>
            </a:pPr>
            <a:r>
              <a:rPr lang="en-US" sz="2400" dirty="0"/>
              <a:t>Cannot be offered alongside SNF </a:t>
            </a:r>
            <a:br>
              <a:rPr lang="en-US" sz="2400" dirty="0"/>
            </a:br>
            <a:r>
              <a:rPr lang="en-US" sz="2400" dirty="0"/>
              <a:t>level care</a:t>
            </a:r>
          </a:p>
        </p:txBody>
      </p:sp>
    </p:spTree>
    <p:extLst>
      <p:ext uri="{BB962C8B-B14F-4D97-AF65-F5344CB8AC3E}">
        <p14:creationId xmlns:p14="http://schemas.microsoft.com/office/powerpoint/2010/main" val="295623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4A66A5-336A-E2B8-8CD2-85E1BB58010D}"/>
              </a:ext>
            </a:extLst>
          </p:cNvPr>
          <p:cNvSpPr>
            <a:spLocks noGrp="1"/>
          </p:cNvSpPr>
          <p:nvPr>
            <p:ph type="title"/>
          </p:nvPr>
        </p:nvSpPr>
        <p:spPr/>
        <p:txBody>
          <a:bodyPr/>
          <a:lstStyle/>
          <a:p>
            <a:r>
              <a:rPr lang="en-US" dirty="0"/>
              <a:t>The Bridge – Palliative Care </a:t>
            </a:r>
          </a:p>
        </p:txBody>
      </p:sp>
      <p:sp>
        <p:nvSpPr>
          <p:cNvPr id="4" name="Slide Number Placeholder 3">
            <a:extLst>
              <a:ext uri="{FF2B5EF4-FFF2-40B4-BE49-F238E27FC236}">
                <a16:creationId xmlns:a16="http://schemas.microsoft.com/office/drawing/2014/main" id="{DB620A6B-6E2B-63C5-9A04-E56A642EE252}"/>
              </a:ext>
            </a:extLst>
          </p:cNvPr>
          <p:cNvSpPr>
            <a:spLocks noGrp="1"/>
          </p:cNvSpPr>
          <p:nvPr>
            <p:ph type="sldNum" sz="quarter" idx="12"/>
          </p:nvPr>
        </p:nvSpPr>
        <p:spPr/>
        <p:txBody>
          <a:bodyPr/>
          <a:lstStyle/>
          <a:p>
            <a:fld id="{2386EBBD-2D25-4397-A98C-0B6CEEED70C3}" type="slidenum">
              <a:rPr lang="en-US" smtClean="0"/>
              <a:t>11</a:t>
            </a:fld>
            <a:endParaRPr lang="en-US"/>
          </a:p>
        </p:txBody>
      </p:sp>
      <p:pic>
        <p:nvPicPr>
          <p:cNvPr id="8" name="Online Media 7" title="Palliative Care: YOU Are a BRIDGE">
            <a:hlinkClick r:id="" action="ppaction://media"/>
            <a:extLst>
              <a:ext uri="{FF2B5EF4-FFF2-40B4-BE49-F238E27FC236}">
                <a16:creationId xmlns:a16="http://schemas.microsoft.com/office/drawing/2014/main" id="{FE62274F-4C26-8ED7-EEB2-FF5CEE88EA7A}"/>
              </a:ext>
            </a:extLst>
          </p:cNvPr>
          <p:cNvPicPr>
            <a:picLocks noGrp="1" noRot="1" noChangeAspect="1"/>
          </p:cNvPicPr>
          <p:nvPr>
            <p:ph type="media" sz="quarter" idx="14"/>
            <a:videoFile r:link="rId1"/>
          </p:nvPr>
        </p:nvPicPr>
        <p:blipFill>
          <a:blip r:embed="rId3"/>
          <a:stretch>
            <a:fillRect/>
          </a:stretch>
        </p:blipFill>
        <p:spPr>
          <a:xfrm>
            <a:off x="1798320" y="1285268"/>
            <a:ext cx="8595360" cy="4856742"/>
          </a:xfrm>
          <a:prstGeom prst="rect">
            <a:avLst/>
          </a:prstGeom>
        </p:spPr>
      </p:pic>
      <p:sp>
        <p:nvSpPr>
          <p:cNvPr id="12" name="TextBox 11">
            <a:extLst>
              <a:ext uri="{FF2B5EF4-FFF2-40B4-BE49-F238E27FC236}">
                <a16:creationId xmlns:a16="http://schemas.microsoft.com/office/drawing/2014/main" id="{5AD0B510-904D-0849-EE1E-BF06D4E1DC7A}"/>
              </a:ext>
            </a:extLst>
          </p:cNvPr>
          <p:cNvSpPr txBox="1"/>
          <p:nvPr/>
        </p:nvSpPr>
        <p:spPr>
          <a:xfrm>
            <a:off x="7169785" y="6385023"/>
            <a:ext cx="3978275" cy="307777"/>
          </a:xfrm>
          <a:prstGeom prst="rect">
            <a:avLst/>
          </a:prstGeom>
          <a:noFill/>
        </p:spPr>
        <p:txBody>
          <a:bodyPr wrap="square">
            <a:spAutoFit/>
          </a:bodyPr>
          <a:lstStyle/>
          <a:p>
            <a:pPr>
              <a:defRPr/>
            </a:pPr>
            <a:r>
              <a:rPr lang="en-US" sz="1400" dirty="0">
                <a:hlinkClick r:id="rId4"/>
              </a:rPr>
              <a:t>https://www.youtube.com/watch?v=lDHhg76tMHc</a:t>
            </a:r>
            <a:endParaRPr lang="en-US" sz="1400" dirty="0"/>
          </a:p>
        </p:txBody>
      </p:sp>
    </p:spTree>
    <p:extLst>
      <p:ext uri="{BB962C8B-B14F-4D97-AF65-F5344CB8AC3E}">
        <p14:creationId xmlns:p14="http://schemas.microsoft.com/office/powerpoint/2010/main" val="40969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7EE758-16BE-0F40-51FB-637208D7BD16}"/>
              </a:ext>
            </a:extLst>
          </p:cNvPr>
          <p:cNvSpPr txBox="1">
            <a:spLocks noGrp="1"/>
          </p:cNvSpPr>
          <p:nvPr>
            <p:ph type="title"/>
          </p:nvPr>
        </p:nvSpPr>
        <p:spPr>
          <a:prstGeom prst="rect">
            <a:avLst/>
          </a:prstGeom>
          <a:noFill/>
        </p:spPr>
        <p:txBody>
          <a:bodyPr wrap="square" rtlCol="0">
            <a:spAutoFit/>
          </a:bodyPr>
          <a:lstStyle/>
          <a:p>
            <a:r>
              <a:rPr lang="en-US" dirty="0"/>
              <a:t>Hospice Care Eligibility</a:t>
            </a:r>
          </a:p>
        </p:txBody>
      </p:sp>
      <p:sp>
        <p:nvSpPr>
          <p:cNvPr id="4" name="Slide Number Placeholder 3">
            <a:extLst>
              <a:ext uri="{FF2B5EF4-FFF2-40B4-BE49-F238E27FC236}">
                <a16:creationId xmlns:a16="http://schemas.microsoft.com/office/drawing/2014/main" id="{BAE0B302-BD6B-CAC5-65A5-2A8E347E7823}"/>
              </a:ext>
            </a:extLst>
          </p:cNvPr>
          <p:cNvSpPr>
            <a:spLocks noGrp="1"/>
          </p:cNvSpPr>
          <p:nvPr>
            <p:ph type="sldNum" sz="quarter" idx="12"/>
          </p:nvPr>
        </p:nvSpPr>
        <p:spPr/>
        <p:txBody>
          <a:bodyPr/>
          <a:lstStyle/>
          <a:p>
            <a:fld id="{2386EBBD-2D25-4397-A98C-0B6CEEED70C3}" type="slidenum">
              <a:rPr lang="en-US" smtClean="0"/>
              <a:t>12</a:t>
            </a:fld>
            <a:endParaRPr lang="en-US"/>
          </a:p>
        </p:txBody>
      </p:sp>
      <p:pic>
        <p:nvPicPr>
          <p:cNvPr id="11" name="Content Placeholder 10">
            <a:extLst>
              <a:ext uri="{FF2B5EF4-FFF2-40B4-BE49-F238E27FC236}">
                <a16:creationId xmlns:a16="http://schemas.microsoft.com/office/drawing/2014/main" id="{AB4D2B11-B29F-47E0-C019-467B057C825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173039" y="1095375"/>
            <a:ext cx="6204902" cy="4646613"/>
          </a:xfrm>
          <a:prstGeom prst="rect">
            <a:avLst/>
          </a:prstGeom>
        </p:spPr>
      </p:pic>
      <p:sp>
        <p:nvSpPr>
          <p:cNvPr id="3" name="Content Placeholder 2">
            <a:extLst>
              <a:ext uri="{FF2B5EF4-FFF2-40B4-BE49-F238E27FC236}">
                <a16:creationId xmlns:a16="http://schemas.microsoft.com/office/drawing/2014/main" id="{1361C2C5-1985-E0C5-F6DC-46306F259392}"/>
              </a:ext>
            </a:extLst>
          </p:cNvPr>
          <p:cNvSpPr>
            <a:spLocks noGrp="1"/>
          </p:cNvSpPr>
          <p:nvPr>
            <p:ph type="body" sz="quarter" idx="14"/>
          </p:nvPr>
        </p:nvSpPr>
        <p:spPr>
          <a:xfrm>
            <a:off x="6515100" y="1310640"/>
            <a:ext cx="5375275" cy="4543018"/>
          </a:xfrm>
        </p:spPr>
        <p:txBody>
          <a:bodyPr/>
          <a:lstStyle/>
          <a:p>
            <a:pPr marL="214313" indent="-214313">
              <a:lnSpc>
                <a:spcPct val="100000"/>
              </a:lnSpc>
              <a:spcBef>
                <a:spcPts val="0"/>
              </a:spcBef>
              <a:spcAft>
                <a:spcPts val="1000"/>
              </a:spcAft>
              <a:buClr>
                <a:schemeClr val="bg1"/>
              </a:buClr>
              <a:buFont typeface="Arial" panose="020B0604020202020204" pitchFamily="34" charset="0"/>
              <a:buChar char="•"/>
            </a:pPr>
            <a:r>
              <a:rPr lang="en-US" dirty="0">
                <a:solidFill>
                  <a:schemeClr val="bg1"/>
                </a:solidFill>
                <a:latin typeface="Calibri" panose="020F0502020204030204" pitchFamily="34" charset="0"/>
              </a:rPr>
              <a:t>Under Medicare guidelines, eligibility requires a </a:t>
            </a:r>
            <a:r>
              <a:rPr lang="en-US" b="1" dirty="0">
                <a:solidFill>
                  <a:schemeClr val="bg1"/>
                </a:solidFill>
                <a:latin typeface="Calibri" panose="020F0502020204030204" pitchFamily="34" charset="0"/>
              </a:rPr>
              <a:t>LIFE LIMITING ILLNESS </a:t>
            </a:r>
            <a:r>
              <a:rPr lang="en-US" dirty="0">
                <a:solidFill>
                  <a:schemeClr val="bg1"/>
                </a:solidFill>
                <a:latin typeface="Calibri" panose="020F0502020204030204" pitchFamily="34" charset="0"/>
              </a:rPr>
              <a:t>with an expected prognosis of </a:t>
            </a:r>
            <a:r>
              <a:rPr lang="en-US" b="1" dirty="0">
                <a:solidFill>
                  <a:schemeClr val="bg1"/>
                </a:solidFill>
                <a:latin typeface="Calibri" panose="020F0502020204030204" pitchFamily="34" charset="0"/>
              </a:rPr>
              <a:t>6 MONTHS OR LESS</a:t>
            </a:r>
            <a:br>
              <a:rPr lang="en-US" b="1" dirty="0">
                <a:solidFill>
                  <a:schemeClr val="bg1"/>
                </a:solidFill>
                <a:latin typeface="Calibri" panose="020F0502020204030204" pitchFamily="34" charset="0"/>
              </a:rPr>
            </a:br>
            <a:endParaRPr lang="en-US" b="1" dirty="0">
              <a:solidFill>
                <a:schemeClr val="bg1"/>
              </a:solidFill>
              <a:latin typeface="Calibri" panose="020F0502020204030204" pitchFamily="34" charset="0"/>
            </a:endParaRPr>
          </a:p>
          <a:p>
            <a:pPr marL="214313" indent="-214313">
              <a:lnSpc>
                <a:spcPct val="100000"/>
              </a:lnSpc>
              <a:spcBef>
                <a:spcPts val="0"/>
              </a:spcBef>
              <a:spcAft>
                <a:spcPts val="1000"/>
              </a:spcAft>
              <a:buClr>
                <a:schemeClr val="bg1"/>
              </a:buClr>
              <a:buFont typeface="Arial" panose="020B0604020202020204" pitchFamily="34" charset="0"/>
              <a:buChar char="•"/>
            </a:pPr>
            <a:r>
              <a:rPr lang="en-US" b="1" dirty="0">
                <a:solidFill>
                  <a:schemeClr val="bg1"/>
                </a:solidFill>
                <a:latin typeface="Calibri" panose="020F0502020204030204" pitchFamily="34" charset="0"/>
              </a:rPr>
              <a:t>TWO PHYSICIANS </a:t>
            </a:r>
            <a:r>
              <a:rPr lang="en-US" dirty="0">
                <a:solidFill>
                  <a:schemeClr val="bg1"/>
                </a:solidFill>
                <a:latin typeface="Calibri" panose="020F0502020204030204" pitchFamily="34" charset="0"/>
              </a:rPr>
              <a:t>must certify terminal illness</a:t>
            </a:r>
          </a:p>
        </p:txBody>
      </p:sp>
    </p:spTree>
    <p:extLst>
      <p:ext uri="{BB962C8B-B14F-4D97-AF65-F5344CB8AC3E}">
        <p14:creationId xmlns:p14="http://schemas.microsoft.com/office/powerpoint/2010/main" val="366726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7EE758-16BE-0F40-51FB-637208D7BD16}"/>
              </a:ext>
            </a:extLst>
          </p:cNvPr>
          <p:cNvSpPr txBox="1">
            <a:spLocks noGrp="1"/>
          </p:cNvSpPr>
          <p:nvPr>
            <p:ph type="title"/>
          </p:nvPr>
        </p:nvSpPr>
        <p:spPr>
          <a:xfrm>
            <a:off x="5489759" y="280202"/>
            <a:ext cx="6755251" cy="535531"/>
          </a:xfrm>
          <a:prstGeom prst="rect">
            <a:avLst/>
          </a:prstGeom>
          <a:noFill/>
        </p:spPr>
        <p:txBody>
          <a:bodyPr wrap="square" rtlCol="0">
            <a:spAutoFit/>
          </a:bodyPr>
          <a:lstStyle/>
          <a:p>
            <a:r>
              <a:rPr lang="en-US" sz="3200" dirty="0"/>
              <a:t>How is Hospice Care Paid For?</a:t>
            </a:r>
          </a:p>
        </p:txBody>
      </p:sp>
      <p:sp>
        <p:nvSpPr>
          <p:cNvPr id="4" name="Slide Number Placeholder 3">
            <a:extLst>
              <a:ext uri="{FF2B5EF4-FFF2-40B4-BE49-F238E27FC236}">
                <a16:creationId xmlns:a16="http://schemas.microsoft.com/office/drawing/2014/main" id="{BAE0B302-BD6B-CAC5-65A5-2A8E347E7823}"/>
              </a:ext>
            </a:extLst>
          </p:cNvPr>
          <p:cNvSpPr>
            <a:spLocks noGrp="1"/>
          </p:cNvSpPr>
          <p:nvPr>
            <p:ph type="sldNum" sz="quarter" idx="12"/>
          </p:nvPr>
        </p:nvSpPr>
        <p:spPr/>
        <p:txBody>
          <a:bodyPr/>
          <a:lstStyle/>
          <a:p>
            <a:fld id="{2386EBBD-2D25-4397-A98C-0B6CEEED70C3}" type="slidenum">
              <a:rPr lang="en-US" smtClean="0"/>
              <a:t>13</a:t>
            </a:fld>
            <a:endParaRPr lang="en-US"/>
          </a:p>
        </p:txBody>
      </p:sp>
      <p:pic>
        <p:nvPicPr>
          <p:cNvPr id="11" name="Content Placeholder 10">
            <a:extLst>
              <a:ext uri="{FF2B5EF4-FFF2-40B4-BE49-F238E27FC236}">
                <a16:creationId xmlns:a16="http://schemas.microsoft.com/office/drawing/2014/main" id="{AB4D2B11-B29F-47E0-C019-467B057C825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prstGeom prst="rect">
            <a:avLst/>
          </a:prstGeom>
        </p:spPr>
      </p:pic>
      <p:sp>
        <p:nvSpPr>
          <p:cNvPr id="3" name="Content Placeholder 2">
            <a:extLst>
              <a:ext uri="{FF2B5EF4-FFF2-40B4-BE49-F238E27FC236}">
                <a16:creationId xmlns:a16="http://schemas.microsoft.com/office/drawing/2014/main" id="{1361C2C5-1985-E0C5-F6DC-46306F259392}"/>
              </a:ext>
            </a:extLst>
          </p:cNvPr>
          <p:cNvSpPr>
            <a:spLocks noGrp="1"/>
          </p:cNvSpPr>
          <p:nvPr>
            <p:ph type="body" sz="quarter" idx="14"/>
          </p:nvPr>
        </p:nvSpPr>
        <p:spPr/>
        <p:txBody>
          <a:bodyPr/>
          <a:lstStyle/>
          <a:p>
            <a:pPr marL="214313" indent="-214313">
              <a:lnSpc>
                <a:spcPct val="100000"/>
              </a:lnSpc>
              <a:spcBef>
                <a:spcPts val="0"/>
              </a:spcBef>
              <a:spcAft>
                <a:spcPts val="1200"/>
              </a:spcAft>
              <a:buClr>
                <a:schemeClr val="bg1"/>
              </a:buClr>
              <a:buFont typeface="Arial" panose="020B0604020202020204" pitchFamily="34" charset="0"/>
              <a:buChar char="•"/>
            </a:pPr>
            <a:r>
              <a:rPr lang="en-US" b="1" dirty="0">
                <a:solidFill>
                  <a:schemeClr val="bg1"/>
                </a:solidFill>
                <a:latin typeface="Calibri" panose="020F0502020204030204" pitchFamily="34" charset="0"/>
              </a:rPr>
              <a:t>Medicare Part A </a:t>
            </a:r>
          </a:p>
          <a:p>
            <a:pPr marL="214313" indent="-214313">
              <a:lnSpc>
                <a:spcPct val="100000"/>
              </a:lnSpc>
              <a:spcBef>
                <a:spcPts val="0"/>
              </a:spcBef>
              <a:spcAft>
                <a:spcPts val="1200"/>
              </a:spcAft>
              <a:buClr>
                <a:schemeClr val="bg1"/>
              </a:buClr>
              <a:buFont typeface="Arial" panose="020B0604020202020204" pitchFamily="34" charset="0"/>
              <a:buChar char="•"/>
            </a:pPr>
            <a:r>
              <a:rPr lang="en-US" b="1" dirty="0">
                <a:solidFill>
                  <a:schemeClr val="bg1"/>
                </a:solidFill>
                <a:latin typeface="Calibri" panose="020F0502020204030204" pitchFamily="34" charset="0"/>
              </a:rPr>
              <a:t>Managed Medicare</a:t>
            </a:r>
          </a:p>
          <a:p>
            <a:pPr marL="214313" indent="-214313">
              <a:lnSpc>
                <a:spcPct val="100000"/>
              </a:lnSpc>
              <a:spcBef>
                <a:spcPts val="0"/>
              </a:spcBef>
              <a:spcAft>
                <a:spcPts val="1200"/>
              </a:spcAft>
              <a:buClr>
                <a:schemeClr val="bg1"/>
              </a:buClr>
              <a:buFont typeface="Arial" panose="020B0604020202020204" pitchFamily="34" charset="0"/>
              <a:buChar char="•"/>
            </a:pPr>
            <a:r>
              <a:rPr lang="en-US" b="1" dirty="0">
                <a:solidFill>
                  <a:schemeClr val="bg1"/>
                </a:solidFill>
                <a:latin typeface="Calibri" panose="020F0502020204030204" pitchFamily="34" charset="0"/>
              </a:rPr>
              <a:t>Medicaid</a:t>
            </a:r>
          </a:p>
          <a:p>
            <a:pPr marL="214313" indent="-214313">
              <a:lnSpc>
                <a:spcPct val="100000"/>
              </a:lnSpc>
              <a:spcBef>
                <a:spcPts val="0"/>
              </a:spcBef>
              <a:spcAft>
                <a:spcPts val="1200"/>
              </a:spcAft>
              <a:buClr>
                <a:schemeClr val="bg1"/>
              </a:buClr>
              <a:buFont typeface="Arial" panose="020B0604020202020204" pitchFamily="34" charset="0"/>
              <a:buChar char="•"/>
            </a:pPr>
            <a:r>
              <a:rPr lang="en-US" b="1" dirty="0">
                <a:solidFill>
                  <a:schemeClr val="bg1"/>
                </a:solidFill>
                <a:latin typeface="Calibri" panose="020F0502020204030204" pitchFamily="34" charset="0"/>
              </a:rPr>
              <a:t>Commercial Insurance</a:t>
            </a:r>
          </a:p>
          <a:p>
            <a:pPr marL="214313" indent="-214313">
              <a:lnSpc>
                <a:spcPct val="100000"/>
              </a:lnSpc>
              <a:spcBef>
                <a:spcPts val="0"/>
              </a:spcBef>
              <a:spcAft>
                <a:spcPts val="1200"/>
              </a:spcAft>
              <a:buClr>
                <a:schemeClr val="bg1"/>
              </a:buClr>
              <a:buFont typeface="Arial" panose="020B0604020202020204" pitchFamily="34" charset="0"/>
              <a:buChar char="•"/>
            </a:pPr>
            <a:r>
              <a:rPr lang="en-US" b="1" dirty="0">
                <a:solidFill>
                  <a:schemeClr val="bg1"/>
                </a:solidFill>
                <a:latin typeface="Calibri" panose="020F0502020204030204" pitchFamily="34" charset="0"/>
              </a:rPr>
              <a:t>Charitable Care</a:t>
            </a:r>
          </a:p>
        </p:txBody>
      </p:sp>
    </p:spTree>
    <p:extLst>
      <p:ext uri="{BB962C8B-B14F-4D97-AF65-F5344CB8AC3E}">
        <p14:creationId xmlns:p14="http://schemas.microsoft.com/office/powerpoint/2010/main" val="43871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431884-4ACB-DF36-DAC8-2B1EDCB99201}"/>
              </a:ext>
            </a:extLst>
          </p:cNvPr>
          <p:cNvSpPr>
            <a:spLocks noGrp="1"/>
          </p:cNvSpPr>
          <p:nvPr>
            <p:ph type="title"/>
          </p:nvPr>
        </p:nvSpPr>
        <p:spPr/>
        <p:txBody>
          <a:bodyPr/>
          <a:lstStyle/>
          <a:p>
            <a:r>
              <a:rPr lang="en-US" b="1" dirty="0"/>
              <a:t>Services Provided through Hospice Care</a:t>
            </a:r>
            <a:endParaRPr lang="en-US" dirty="0"/>
          </a:p>
        </p:txBody>
      </p:sp>
      <p:sp>
        <p:nvSpPr>
          <p:cNvPr id="7" name="Content Placeholder 6">
            <a:extLst>
              <a:ext uri="{FF2B5EF4-FFF2-40B4-BE49-F238E27FC236}">
                <a16:creationId xmlns:a16="http://schemas.microsoft.com/office/drawing/2014/main" id="{6D5B6D95-769B-F58A-95C5-00FE0A426AB0}"/>
              </a:ext>
            </a:extLst>
          </p:cNvPr>
          <p:cNvSpPr>
            <a:spLocks noGrp="1"/>
          </p:cNvSpPr>
          <p:nvPr>
            <p:ph idx="1"/>
          </p:nvPr>
        </p:nvSpPr>
        <p:spPr>
          <a:xfrm>
            <a:off x="554083" y="1143000"/>
            <a:ext cx="5541917" cy="4937760"/>
          </a:xfrm>
        </p:spPr>
        <p:txBody>
          <a:bodyPr/>
          <a:lstStyle/>
          <a:p>
            <a:r>
              <a:rPr lang="en-US" sz="2600" dirty="0"/>
              <a:t>Pain and Symptom Management </a:t>
            </a:r>
          </a:p>
          <a:p>
            <a:r>
              <a:rPr lang="en-US" sz="2600" dirty="0"/>
              <a:t>Medication related to the terminal diagnosis</a:t>
            </a:r>
          </a:p>
          <a:p>
            <a:r>
              <a:rPr lang="en-US" sz="2600" dirty="0"/>
              <a:t>Equipment &amp; supplies related to the terminal diagnosis</a:t>
            </a:r>
          </a:p>
          <a:p>
            <a:r>
              <a:rPr lang="en-US" sz="2600" dirty="0"/>
              <a:t>Spiritual Care</a:t>
            </a:r>
          </a:p>
          <a:p>
            <a:r>
              <a:rPr lang="en-US" sz="2600" dirty="0"/>
              <a:t>Hospice Aides</a:t>
            </a:r>
          </a:p>
          <a:p>
            <a:r>
              <a:rPr lang="en-US" sz="2600" dirty="0"/>
              <a:t>Volunteers</a:t>
            </a:r>
          </a:p>
          <a:p>
            <a:r>
              <a:rPr lang="en-US" sz="2600" dirty="0"/>
              <a:t>Inpatient and respite stay</a:t>
            </a:r>
          </a:p>
          <a:p>
            <a:r>
              <a:rPr lang="en-US" sz="2600" dirty="0"/>
              <a:t>Bereavement counseling</a:t>
            </a:r>
          </a:p>
          <a:p>
            <a:r>
              <a:rPr lang="en-US" sz="2600" dirty="0"/>
              <a:t>Complementary support services</a:t>
            </a:r>
          </a:p>
        </p:txBody>
      </p:sp>
      <p:sp>
        <p:nvSpPr>
          <p:cNvPr id="3" name="Slide Number Placeholder 2">
            <a:extLst>
              <a:ext uri="{FF2B5EF4-FFF2-40B4-BE49-F238E27FC236}">
                <a16:creationId xmlns:a16="http://schemas.microsoft.com/office/drawing/2014/main" id="{C9F8D383-F5EC-37A0-CD8D-0B2970C73EC0}"/>
              </a:ext>
            </a:extLst>
          </p:cNvPr>
          <p:cNvSpPr>
            <a:spLocks noGrp="1"/>
          </p:cNvSpPr>
          <p:nvPr>
            <p:ph type="sldNum" sz="quarter" idx="12"/>
          </p:nvPr>
        </p:nvSpPr>
        <p:spPr/>
        <p:txBody>
          <a:bodyPr/>
          <a:lstStyle/>
          <a:p>
            <a:fld id="{2386EBBD-2D25-4397-A98C-0B6CEEED70C3}" type="slidenum">
              <a:rPr lang="en-US" smtClean="0"/>
              <a:t>14</a:t>
            </a:fld>
            <a:endParaRPr lang="en-US"/>
          </a:p>
        </p:txBody>
      </p:sp>
      <p:pic>
        <p:nvPicPr>
          <p:cNvPr id="8" name="Picture Placeholder 6">
            <a:extLst>
              <a:ext uri="{FF2B5EF4-FFF2-40B4-BE49-F238E27FC236}">
                <a16:creationId xmlns:a16="http://schemas.microsoft.com/office/drawing/2014/main" id="{C0671617-8D02-002C-636A-5145EB4E614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990600"/>
            <a:ext cx="6096000" cy="5257800"/>
          </a:xfrm>
          <a:prstGeom prst="rect">
            <a:avLst/>
          </a:prstGeom>
          <a:solidFill>
            <a:srgbClr val="261A1E"/>
          </a:solidFill>
        </p:spPr>
      </p:pic>
    </p:spTree>
    <p:extLst>
      <p:ext uri="{BB962C8B-B14F-4D97-AF65-F5344CB8AC3E}">
        <p14:creationId xmlns:p14="http://schemas.microsoft.com/office/powerpoint/2010/main" val="125949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D14E9-9950-4E47-8A81-71D2CBA58D6A}"/>
              </a:ext>
            </a:extLst>
          </p:cNvPr>
          <p:cNvSpPr>
            <a:spLocks noGrp="1"/>
          </p:cNvSpPr>
          <p:nvPr>
            <p:ph type="title"/>
          </p:nvPr>
        </p:nvSpPr>
        <p:spPr>
          <a:xfrm>
            <a:off x="500294" y="273907"/>
            <a:ext cx="11083834" cy="685800"/>
          </a:xfrm>
        </p:spPr>
        <p:txBody>
          <a:bodyPr vert="horz" lIns="80682" tIns="40341" rIns="80682" bIns="40341" rtlCol="0">
            <a:normAutofit/>
          </a:bodyPr>
          <a:lstStyle/>
          <a:p>
            <a:pPr defTabSz="806867"/>
            <a:r>
              <a:rPr lang="en-US" kern="1200"/>
              <a:t>Seven Values</a:t>
            </a:r>
          </a:p>
        </p:txBody>
      </p:sp>
      <p:pic>
        <p:nvPicPr>
          <p:cNvPr id="5" name="Content Placeholder 4">
            <a:extLst>
              <a:ext uri="{FF2B5EF4-FFF2-40B4-BE49-F238E27FC236}">
                <a16:creationId xmlns:a16="http://schemas.microsoft.com/office/drawing/2014/main" id="{CEE9D634-0555-4204-BF57-A54DE2BDD5BD}"/>
              </a:ext>
            </a:extLst>
          </p:cNvPr>
          <p:cNvPicPr>
            <a:picLocks noGrp="1" noChangeAspect="1"/>
          </p:cNvPicPr>
          <p:nvPr>
            <p:ph idx="1"/>
          </p:nvPr>
        </p:nvPicPr>
        <p:blipFill>
          <a:blip r:embed="rId2"/>
          <a:stretch>
            <a:fillRect/>
          </a:stretch>
        </p:blipFill>
        <p:spPr>
          <a:xfrm>
            <a:off x="1392864" y="1274839"/>
            <a:ext cx="9406272" cy="4709158"/>
          </a:xfrm>
          <a:prstGeom prst="rect">
            <a:avLst/>
          </a:prstGeom>
          <a:noFill/>
        </p:spPr>
      </p:pic>
      <p:sp>
        <p:nvSpPr>
          <p:cNvPr id="2" name="Slide Number Placeholder 1">
            <a:extLst>
              <a:ext uri="{FF2B5EF4-FFF2-40B4-BE49-F238E27FC236}">
                <a16:creationId xmlns:a16="http://schemas.microsoft.com/office/drawing/2014/main" id="{9880EB73-5901-46C5-B74C-FBF0115FC96A}"/>
              </a:ext>
            </a:extLst>
          </p:cNvPr>
          <p:cNvSpPr>
            <a:spLocks noGrp="1"/>
          </p:cNvSpPr>
          <p:nvPr>
            <p:ph type="sldNum" sz="quarter" idx="12"/>
          </p:nvPr>
        </p:nvSpPr>
        <p:spPr>
          <a:xfrm>
            <a:off x="10665822" y="6356350"/>
            <a:ext cx="1282337" cy="365125"/>
          </a:xfrm>
        </p:spPr>
        <p:txBody>
          <a:bodyPr vert="horz" lIns="80682" tIns="40341" rIns="80682" bIns="40341" rtlCol="0" anchor="ctr">
            <a:normAutofit/>
          </a:bodyPr>
          <a:lstStyle/>
          <a:p>
            <a:pPr>
              <a:spcAft>
                <a:spcPts val="529"/>
              </a:spcAft>
            </a:pPr>
            <a:fld id="{219C7802-01C6-0348-8574-3D33DA40C7F4}" type="slidenum">
              <a:rPr lang="en-US" smtClean="0"/>
              <a:pPr>
                <a:spcAft>
                  <a:spcPts val="529"/>
                </a:spcAft>
              </a:pPr>
              <a:t>15</a:t>
            </a:fld>
            <a:endParaRPr lang="en-US"/>
          </a:p>
        </p:txBody>
      </p:sp>
    </p:spTree>
    <p:extLst>
      <p:ext uri="{BB962C8B-B14F-4D97-AF65-F5344CB8AC3E}">
        <p14:creationId xmlns:p14="http://schemas.microsoft.com/office/powerpoint/2010/main" val="171602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2D80-EA04-FE81-A61E-A871D87EDD8D}"/>
              </a:ext>
            </a:extLst>
          </p:cNvPr>
          <p:cNvSpPr>
            <a:spLocks noGrp="1"/>
          </p:cNvSpPr>
          <p:nvPr>
            <p:ph type="title"/>
          </p:nvPr>
        </p:nvSpPr>
        <p:spPr/>
        <p:txBody>
          <a:bodyPr/>
          <a:lstStyle/>
          <a:p>
            <a:r>
              <a:rPr lang="en-US" dirty="0"/>
              <a:t>Can I change my mind?</a:t>
            </a:r>
          </a:p>
        </p:txBody>
      </p:sp>
      <p:sp>
        <p:nvSpPr>
          <p:cNvPr id="3" name="Content Placeholder 2">
            <a:extLst>
              <a:ext uri="{FF2B5EF4-FFF2-40B4-BE49-F238E27FC236}">
                <a16:creationId xmlns:a16="http://schemas.microsoft.com/office/drawing/2014/main" id="{008DFBA8-A8FC-8F00-DC60-5C82E3D5713D}"/>
              </a:ext>
            </a:extLst>
          </p:cNvPr>
          <p:cNvSpPr>
            <a:spLocks noGrp="1"/>
          </p:cNvSpPr>
          <p:nvPr>
            <p:ph idx="1"/>
          </p:nvPr>
        </p:nvSpPr>
        <p:spPr>
          <a:xfrm>
            <a:off x="554083" y="1274839"/>
            <a:ext cx="5663837" cy="4709158"/>
          </a:xfrm>
        </p:spPr>
        <p:txBody>
          <a:bodyPr/>
          <a:lstStyle/>
          <a:p>
            <a:pPr>
              <a:lnSpc>
                <a:spcPct val="100000"/>
              </a:lnSpc>
              <a:spcBef>
                <a:spcPts val="0"/>
              </a:spcBef>
              <a:spcAft>
                <a:spcPts val="1200"/>
              </a:spcAft>
            </a:pPr>
            <a:r>
              <a:rPr lang="en-US" dirty="0"/>
              <a:t>An individual can revoke the election of hospice care at any time.  </a:t>
            </a:r>
          </a:p>
          <a:p>
            <a:pPr lvl="1">
              <a:lnSpc>
                <a:spcPct val="100000"/>
              </a:lnSpc>
              <a:spcBef>
                <a:spcPts val="0"/>
              </a:spcBef>
              <a:spcAft>
                <a:spcPts val="1200"/>
              </a:spcAft>
            </a:pPr>
            <a:r>
              <a:rPr lang="en-US" i="1" dirty="0"/>
              <a:t>Revocation must be in writing and not verbal.</a:t>
            </a:r>
          </a:p>
          <a:p>
            <a:pPr>
              <a:lnSpc>
                <a:spcPct val="100000"/>
              </a:lnSpc>
              <a:spcBef>
                <a:spcPts val="0"/>
              </a:spcBef>
              <a:spcAft>
                <a:spcPts val="1200"/>
              </a:spcAft>
            </a:pPr>
            <a:r>
              <a:rPr lang="en-US" dirty="0"/>
              <a:t>Only an individual can revoke the hospice benefit.</a:t>
            </a:r>
          </a:p>
          <a:p>
            <a:pPr>
              <a:lnSpc>
                <a:spcPct val="100000"/>
              </a:lnSpc>
              <a:spcBef>
                <a:spcPts val="0"/>
              </a:spcBef>
              <a:spcAft>
                <a:spcPts val="1200"/>
              </a:spcAft>
            </a:pPr>
            <a:r>
              <a:rPr lang="en-US" dirty="0"/>
              <a:t>Reasons for revocation: </a:t>
            </a:r>
          </a:p>
          <a:p>
            <a:pPr lvl="1">
              <a:lnSpc>
                <a:spcPct val="100000"/>
              </a:lnSpc>
              <a:spcBef>
                <a:spcPts val="0"/>
              </a:spcBef>
              <a:spcAft>
                <a:spcPts val="1200"/>
              </a:spcAft>
            </a:pPr>
            <a:r>
              <a:rPr lang="en-US" dirty="0"/>
              <a:t> Patient/family desire curative care</a:t>
            </a:r>
          </a:p>
        </p:txBody>
      </p:sp>
      <p:sp>
        <p:nvSpPr>
          <p:cNvPr id="4" name="Slide Number Placeholder 3">
            <a:extLst>
              <a:ext uri="{FF2B5EF4-FFF2-40B4-BE49-F238E27FC236}">
                <a16:creationId xmlns:a16="http://schemas.microsoft.com/office/drawing/2014/main" id="{01B2E9F8-5E83-460B-5C2D-B916FB2D8B9F}"/>
              </a:ext>
            </a:extLst>
          </p:cNvPr>
          <p:cNvSpPr>
            <a:spLocks noGrp="1"/>
          </p:cNvSpPr>
          <p:nvPr>
            <p:ph type="sldNum" sz="quarter" idx="12"/>
          </p:nvPr>
        </p:nvSpPr>
        <p:spPr/>
        <p:txBody>
          <a:bodyPr/>
          <a:lstStyle/>
          <a:p>
            <a:fld id="{2386EBBD-2D25-4397-A98C-0B6CEEED70C3}" type="slidenum">
              <a:rPr lang="en-US" smtClean="0"/>
              <a:t>16</a:t>
            </a:fld>
            <a:endParaRPr lang="en-US"/>
          </a:p>
        </p:txBody>
      </p:sp>
      <p:pic>
        <p:nvPicPr>
          <p:cNvPr id="5" name="Picture Placeholder 6">
            <a:extLst>
              <a:ext uri="{FF2B5EF4-FFF2-40B4-BE49-F238E27FC236}">
                <a16:creationId xmlns:a16="http://schemas.microsoft.com/office/drawing/2014/main" id="{3BD9CCD9-CA9C-5489-9629-2013A8A7DC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98920" y="990600"/>
            <a:ext cx="5593080" cy="5257800"/>
          </a:xfrm>
          <a:prstGeom prst="rect">
            <a:avLst/>
          </a:prstGeom>
          <a:solidFill>
            <a:srgbClr val="261A1E"/>
          </a:solidFill>
        </p:spPr>
      </p:pic>
    </p:spTree>
    <p:extLst>
      <p:ext uri="{BB962C8B-B14F-4D97-AF65-F5344CB8AC3E}">
        <p14:creationId xmlns:p14="http://schemas.microsoft.com/office/powerpoint/2010/main" val="94976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CDE-87D4-4F15-814D-71E1E0AA6E7E}"/>
              </a:ext>
            </a:extLst>
          </p:cNvPr>
          <p:cNvSpPr>
            <a:spLocks noGrp="1"/>
          </p:cNvSpPr>
          <p:nvPr>
            <p:ph type="title"/>
          </p:nvPr>
        </p:nvSpPr>
        <p:spPr>
          <a:xfrm>
            <a:off x="5489759" y="1"/>
            <a:ext cx="6755251" cy="1004342"/>
          </a:xfrm>
        </p:spPr>
        <p:txBody>
          <a:bodyPr lIns="645459" tIns="484094" rIns="914400" bIns="228600" anchor="t"/>
          <a:lstStyle/>
          <a:p>
            <a:r>
              <a:rPr lang="en-US" sz="2800" dirty="0"/>
              <a:t>Why are Early Referrals Important? </a:t>
            </a:r>
            <a:endParaRPr lang="en-US" sz="2800" dirty="0">
              <a:latin typeface="Calibri"/>
              <a:cs typeface="Calibri"/>
            </a:endParaRPr>
          </a:p>
        </p:txBody>
      </p:sp>
      <p:pic>
        <p:nvPicPr>
          <p:cNvPr id="11" name="Picture Placeholder 10">
            <a:extLst>
              <a:ext uri="{FF2B5EF4-FFF2-40B4-BE49-F238E27FC236}">
                <a16:creationId xmlns:a16="http://schemas.microsoft.com/office/drawing/2014/main" id="{72B51E58-C0C3-504F-48F0-E7AB169D663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388620" y="916405"/>
            <a:ext cx="5649595" cy="4852219"/>
          </a:xfrm>
          <a:prstGeom prst="rect">
            <a:avLst/>
          </a:prstGeom>
        </p:spPr>
      </p:pic>
      <p:sp>
        <p:nvSpPr>
          <p:cNvPr id="10" name="Text Placeholder 9">
            <a:extLst>
              <a:ext uri="{FF2B5EF4-FFF2-40B4-BE49-F238E27FC236}">
                <a16:creationId xmlns:a16="http://schemas.microsoft.com/office/drawing/2014/main" id="{9AA686A5-7EB0-2D70-20D7-C0E709907593}"/>
              </a:ext>
            </a:extLst>
          </p:cNvPr>
          <p:cNvSpPr>
            <a:spLocks noGrp="1"/>
          </p:cNvSpPr>
          <p:nvPr>
            <p:ph type="body" sz="quarter" idx="14"/>
          </p:nvPr>
        </p:nvSpPr>
        <p:spPr>
          <a:xfrm>
            <a:off x="6240780" y="1508760"/>
            <a:ext cx="5649595" cy="4344898"/>
          </a:xfrm>
        </p:spPr>
        <p:txBody>
          <a:bodyPr/>
          <a:lstStyle/>
          <a:p>
            <a:pPr marL="0" indent="0">
              <a:buNone/>
            </a:pPr>
            <a:r>
              <a:rPr lang="en-US" sz="2400" b="1" i="1" dirty="0">
                <a:latin typeface="Calibri" panose="020F0502020204030204" pitchFamily="34" charset="0"/>
                <a:ea typeface="Verdana" panose="020B0604030504040204" pitchFamily="34" charset="0"/>
                <a:cs typeface="Calibri" panose="020F0502020204030204" pitchFamily="34" charset="0"/>
              </a:rPr>
              <a:t>Gilchrist’s Most Frequent Family Feedback:</a:t>
            </a:r>
            <a:endParaRPr lang="en-US" sz="24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27DB64F-7BC0-31D2-404F-DA26CAB6E679}"/>
              </a:ext>
            </a:extLst>
          </p:cNvPr>
          <p:cNvSpPr txBox="1"/>
          <p:nvPr/>
        </p:nvSpPr>
        <p:spPr>
          <a:xfrm>
            <a:off x="6352122" y="2233882"/>
            <a:ext cx="5538253" cy="2781146"/>
          </a:xfrm>
          <a:prstGeom prst="rect">
            <a:avLst/>
          </a:prstGeom>
          <a:noFill/>
        </p:spPr>
        <p:txBody>
          <a:bodyPr wrap="square">
            <a:spAutoFit/>
          </a:bodyPr>
          <a:lstStyle/>
          <a:p>
            <a:pPr algn="ctr" defTabSz="443750"/>
            <a:r>
              <a:rPr lang="en-US" sz="5824" b="1" dirty="0">
                <a:solidFill>
                  <a:schemeClr val="bg1"/>
                </a:solidFill>
                <a:latin typeface="Calibri" panose="020F0502020204030204" pitchFamily="34" charset="0"/>
                <a:ea typeface="Verdana" panose="020B0604030504040204" pitchFamily="34" charset="0"/>
                <a:cs typeface="Calibri" panose="020F0502020204030204" pitchFamily="34" charset="0"/>
              </a:rPr>
              <a:t>“I wish we </a:t>
            </a:r>
            <a:br>
              <a:rPr lang="en-US" sz="5824" b="1" dirty="0">
                <a:solidFill>
                  <a:schemeClr val="bg1"/>
                </a:solidFill>
                <a:latin typeface="Calibri" panose="020F0502020204030204" pitchFamily="34" charset="0"/>
                <a:ea typeface="Verdana" panose="020B0604030504040204" pitchFamily="34" charset="0"/>
                <a:cs typeface="Calibri" panose="020F0502020204030204" pitchFamily="34" charset="0"/>
              </a:rPr>
            </a:br>
            <a:r>
              <a:rPr lang="en-US" sz="5824" b="1" dirty="0">
                <a:solidFill>
                  <a:schemeClr val="bg1"/>
                </a:solidFill>
                <a:latin typeface="Calibri" panose="020F0502020204030204" pitchFamily="34" charset="0"/>
                <a:ea typeface="Verdana" panose="020B0604030504040204" pitchFamily="34" charset="0"/>
                <a:cs typeface="Calibri" panose="020F0502020204030204" pitchFamily="34" charset="0"/>
              </a:rPr>
              <a:t>knew about you sooner.”</a:t>
            </a:r>
          </a:p>
        </p:txBody>
      </p:sp>
    </p:spTree>
    <p:extLst>
      <p:ext uri="{BB962C8B-B14F-4D97-AF65-F5344CB8AC3E}">
        <p14:creationId xmlns:p14="http://schemas.microsoft.com/office/powerpoint/2010/main" val="240385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8C98-E729-A2FC-2499-2D88015DDC1F}"/>
              </a:ext>
            </a:extLst>
          </p:cNvPr>
          <p:cNvSpPr>
            <a:spLocks noGrp="1"/>
          </p:cNvSpPr>
          <p:nvPr>
            <p:ph type="title"/>
          </p:nvPr>
        </p:nvSpPr>
        <p:spPr/>
        <p:txBody>
          <a:bodyPr/>
          <a:lstStyle/>
          <a:p>
            <a:r>
              <a:rPr lang="en-US" dirty="0"/>
              <a:t>Why are Early Referrals Important? </a:t>
            </a:r>
          </a:p>
        </p:txBody>
      </p:sp>
      <p:sp>
        <p:nvSpPr>
          <p:cNvPr id="3" name="Content Placeholder 2">
            <a:extLst>
              <a:ext uri="{FF2B5EF4-FFF2-40B4-BE49-F238E27FC236}">
                <a16:creationId xmlns:a16="http://schemas.microsoft.com/office/drawing/2014/main" id="{178F72E0-FE96-1D80-CCE6-CCCF48484F62}"/>
              </a:ext>
            </a:extLst>
          </p:cNvPr>
          <p:cNvSpPr>
            <a:spLocks noGrp="1"/>
          </p:cNvSpPr>
          <p:nvPr>
            <p:ph idx="1"/>
          </p:nvPr>
        </p:nvSpPr>
        <p:spPr/>
        <p:txBody>
          <a:bodyPr/>
          <a:lstStyle/>
          <a:p>
            <a:pPr>
              <a:spcAft>
                <a:spcPts val="1200"/>
              </a:spcAft>
            </a:pPr>
            <a:r>
              <a:rPr lang="en-US" sz="3200" dirty="0">
                <a:latin typeface="Calibri" panose="020F0502020204030204" pitchFamily="34" charset="0"/>
              </a:rPr>
              <a:t>Enables patient to </a:t>
            </a:r>
            <a:r>
              <a:rPr lang="en-US" sz="3200" b="1" dirty="0">
                <a:solidFill>
                  <a:schemeClr val="tx1"/>
                </a:solidFill>
                <a:latin typeface="Calibri" panose="020F0502020204030204" pitchFamily="34" charset="0"/>
              </a:rPr>
              <a:t>enjoy life to the fullest </a:t>
            </a:r>
            <a:r>
              <a:rPr lang="en-US" sz="3200" dirty="0">
                <a:latin typeface="Calibri" panose="020F0502020204030204" pitchFamily="34" charset="0"/>
              </a:rPr>
              <a:t>extent possible </a:t>
            </a:r>
          </a:p>
          <a:p>
            <a:pPr>
              <a:spcAft>
                <a:spcPts val="1200"/>
              </a:spcAft>
            </a:pPr>
            <a:r>
              <a:rPr lang="en-US" sz="3200" dirty="0">
                <a:latin typeface="Calibri" panose="020F0502020204030204" pitchFamily="34" charset="0"/>
              </a:rPr>
              <a:t>Shifts the focus from treatment to </a:t>
            </a:r>
            <a:r>
              <a:rPr lang="en-US" sz="3200" b="1" dirty="0">
                <a:solidFill>
                  <a:schemeClr val="tx1"/>
                </a:solidFill>
                <a:latin typeface="Calibri" panose="020F0502020204030204" pitchFamily="34" charset="0"/>
              </a:rPr>
              <a:t>comfort and symptom relief </a:t>
            </a:r>
          </a:p>
          <a:p>
            <a:pPr>
              <a:spcAft>
                <a:spcPts val="1200"/>
              </a:spcAft>
            </a:pPr>
            <a:r>
              <a:rPr lang="en-US" sz="3200" dirty="0">
                <a:latin typeface="Calibri" panose="020F0502020204030204" pitchFamily="34" charset="0"/>
              </a:rPr>
              <a:t>Addresses the </a:t>
            </a:r>
            <a:r>
              <a:rPr lang="en-US" sz="3200" b="1" dirty="0">
                <a:solidFill>
                  <a:schemeClr val="tx1"/>
                </a:solidFill>
                <a:latin typeface="Calibri" panose="020F0502020204030204" pitchFamily="34" charset="0"/>
              </a:rPr>
              <a:t>spiritual and psychological issues </a:t>
            </a:r>
            <a:r>
              <a:rPr lang="en-US" sz="3200" dirty="0">
                <a:latin typeface="Calibri" panose="020F0502020204030204" pitchFamily="34" charset="0"/>
              </a:rPr>
              <a:t>to help patients find meaning and acceptance at the end of life</a:t>
            </a:r>
          </a:p>
          <a:p>
            <a:pPr>
              <a:spcAft>
                <a:spcPts val="1200"/>
              </a:spcAft>
            </a:pPr>
            <a:r>
              <a:rPr lang="en-US" sz="3200" dirty="0">
                <a:latin typeface="Calibri" panose="020F0502020204030204" pitchFamily="34" charset="0"/>
              </a:rPr>
              <a:t>Time to discuss and support </a:t>
            </a:r>
            <a:r>
              <a:rPr lang="en-US" sz="3200" b="1" dirty="0">
                <a:solidFill>
                  <a:schemeClr val="tx1"/>
                </a:solidFill>
                <a:latin typeface="Calibri" panose="020F0502020204030204" pitchFamily="34" charset="0"/>
              </a:rPr>
              <a:t>end-of-life care planning</a:t>
            </a:r>
          </a:p>
          <a:p>
            <a:pPr>
              <a:spcAft>
                <a:spcPts val="1200"/>
              </a:spcAft>
            </a:pPr>
            <a:r>
              <a:rPr lang="en-US" sz="3200" dirty="0">
                <a:latin typeface="Calibri" panose="020F0502020204030204" pitchFamily="34" charset="0"/>
              </a:rPr>
              <a:t>Addresses anticipatory </a:t>
            </a:r>
            <a:r>
              <a:rPr lang="en-US" sz="3200" b="1" dirty="0">
                <a:solidFill>
                  <a:schemeClr val="tx1"/>
                </a:solidFill>
                <a:latin typeface="Calibri" panose="020F0502020204030204" pitchFamily="34" charset="0"/>
              </a:rPr>
              <a:t>grief and loss </a:t>
            </a:r>
            <a:r>
              <a:rPr lang="en-US" sz="3200" dirty="0">
                <a:latin typeface="Calibri" panose="020F0502020204030204" pitchFamily="34" charset="0"/>
              </a:rPr>
              <a:t>issues</a:t>
            </a:r>
          </a:p>
        </p:txBody>
      </p:sp>
      <p:sp>
        <p:nvSpPr>
          <p:cNvPr id="4" name="Slide Number Placeholder 3">
            <a:extLst>
              <a:ext uri="{FF2B5EF4-FFF2-40B4-BE49-F238E27FC236}">
                <a16:creationId xmlns:a16="http://schemas.microsoft.com/office/drawing/2014/main" id="{AFEB668E-1916-4471-F92E-A76E0CC09051}"/>
              </a:ext>
            </a:extLst>
          </p:cNvPr>
          <p:cNvSpPr>
            <a:spLocks noGrp="1"/>
          </p:cNvSpPr>
          <p:nvPr>
            <p:ph type="sldNum" sz="quarter" idx="12"/>
          </p:nvPr>
        </p:nvSpPr>
        <p:spPr/>
        <p:txBody>
          <a:bodyPr/>
          <a:lstStyle/>
          <a:p>
            <a:fld id="{2386EBBD-2D25-4397-A98C-0B6CEEED70C3}" type="slidenum">
              <a:rPr lang="en-US" smtClean="0"/>
              <a:t>18</a:t>
            </a:fld>
            <a:endParaRPr lang="en-US"/>
          </a:p>
        </p:txBody>
      </p:sp>
    </p:spTree>
    <p:extLst>
      <p:ext uri="{BB962C8B-B14F-4D97-AF65-F5344CB8AC3E}">
        <p14:creationId xmlns:p14="http://schemas.microsoft.com/office/powerpoint/2010/main" val="180054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E1A9-DCB3-AF8A-A69E-21AD3305722E}"/>
              </a:ext>
            </a:extLst>
          </p:cNvPr>
          <p:cNvSpPr>
            <a:spLocks noGrp="1"/>
          </p:cNvSpPr>
          <p:nvPr>
            <p:ph type="title"/>
          </p:nvPr>
        </p:nvSpPr>
        <p:spPr>
          <a:xfrm>
            <a:off x="500294" y="273907"/>
            <a:ext cx="11083834" cy="685800"/>
          </a:xfrm>
        </p:spPr>
        <p:txBody>
          <a:bodyPr/>
          <a:lstStyle/>
          <a:p>
            <a:r>
              <a:rPr lang="en-US" dirty="0"/>
              <a:t>When to Call</a:t>
            </a:r>
          </a:p>
        </p:txBody>
      </p:sp>
      <p:sp>
        <p:nvSpPr>
          <p:cNvPr id="3" name="Content Placeholder 2">
            <a:extLst>
              <a:ext uri="{FF2B5EF4-FFF2-40B4-BE49-F238E27FC236}">
                <a16:creationId xmlns:a16="http://schemas.microsoft.com/office/drawing/2014/main" id="{329820E9-BDAC-97DB-538A-80201DF7FAD7}"/>
              </a:ext>
            </a:extLst>
          </p:cNvPr>
          <p:cNvSpPr>
            <a:spLocks noGrp="1"/>
          </p:cNvSpPr>
          <p:nvPr>
            <p:ph idx="1"/>
          </p:nvPr>
        </p:nvSpPr>
        <p:spPr>
          <a:xfrm>
            <a:off x="554083" y="1274839"/>
            <a:ext cx="11083834" cy="4709158"/>
          </a:xfrm>
        </p:spPr>
        <p:txBody>
          <a:bodyPr numCol="1"/>
          <a:lstStyle/>
          <a:p>
            <a:pPr>
              <a:lnSpc>
                <a:spcPct val="100000"/>
              </a:lnSpc>
              <a:spcAft>
                <a:spcPts val="1200"/>
              </a:spcAft>
            </a:pPr>
            <a:r>
              <a:rPr lang="en-US" sz="3200" dirty="0"/>
              <a:t>Rapid </a:t>
            </a:r>
            <a:r>
              <a:rPr lang="en-US" sz="3200" b="1" dirty="0">
                <a:solidFill>
                  <a:schemeClr val="tx1"/>
                </a:solidFill>
              </a:rPr>
              <a:t>health decline</a:t>
            </a:r>
          </a:p>
          <a:p>
            <a:pPr>
              <a:lnSpc>
                <a:spcPct val="100000"/>
              </a:lnSpc>
              <a:spcAft>
                <a:spcPts val="1200"/>
              </a:spcAft>
            </a:pPr>
            <a:r>
              <a:rPr lang="en-US" sz="3200" b="1" dirty="0">
                <a:solidFill>
                  <a:schemeClr val="tx1"/>
                </a:solidFill>
              </a:rPr>
              <a:t>Frequent hospitalizations </a:t>
            </a:r>
            <a:r>
              <a:rPr lang="en-US" sz="3200" dirty="0"/>
              <a:t>or trips to the ER</a:t>
            </a:r>
          </a:p>
          <a:p>
            <a:pPr>
              <a:lnSpc>
                <a:spcPct val="100000"/>
              </a:lnSpc>
              <a:spcAft>
                <a:spcPts val="1200"/>
              </a:spcAft>
            </a:pPr>
            <a:r>
              <a:rPr lang="en-US" sz="3200" dirty="0"/>
              <a:t>Signs of </a:t>
            </a:r>
            <a:r>
              <a:rPr lang="en-US" sz="3200" b="1" dirty="0">
                <a:solidFill>
                  <a:schemeClr val="tx1"/>
                </a:solidFill>
              </a:rPr>
              <a:t>increasing illness</a:t>
            </a:r>
          </a:p>
          <a:p>
            <a:pPr>
              <a:lnSpc>
                <a:spcPct val="100000"/>
              </a:lnSpc>
              <a:spcAft>
                <a:spcPts val="1200"/>
              </a:spcAft>
            </a:pPr>
            <a:r>
              <a:rPr lang="en-US" sz="3200" dirty="0"/>
              <a:t>Decision </a:t>
            </a:r>
            <a:r>
              <a:rPr lang="en-US" sz="3200" b="1" dirty="0">
                <a:solidFill>
                  <a:schemeClr val="tx1"/>
                </a:solidFill>
              </a:rPr>
              <a:t>to focus on quality of life </a:t>
            </a:r>
            <a:r>
              <a:rPr lang="en-US" sz="3200" dirty="0"/>
              <a:t>over aggressive treatment</a:t>
            </a:r>
          </a:p>
          <a:p>
            <a:pPr>
              <a:lnSpc>
                <a:spcPct val="100000"/>
              </a:lnSpc>
              <a:spcAft>
                <a:spcPts val="1200"/>
              </a:spcAft>
            </a:pPr>
            <a:r>
              <a:rPr lang="en-US" sz="3200" b="1" dirty="0">
                <a:solidFill>
                  <a:schemeClr val="tx1"/>
                </a:solidFill>
              </a:rPr>
              <a:t>Difficulty completing daily activities</a:t>
            </a:r>
          </a:p>
        </p:txBody>
      </p:sp>
      <p:sp>
        <p:nvSpPr>
          <p:cNvPr id="4" name="Slide Number Placeholder 3">
            <a:extLst>
              <a:ext uri="{FF2B5EF4-FFF2-40B4-BE49-F238E27FC236}">
                <a16:creationId xmlns:a16="http://schemas.microsoft.com/office/drawing/2014/main" id="{3F98BBA3-8BC4-E310-B075-03C9FCA2F79E}"/>
              </a:ext>
            </a:extLst>
          </p:cNvPr>
          <p:cNvSpPr>
            <a:spLocks noGrp="1"/>
          </p:cNvSpPr>
          <p:nvPr>
            <p:ph type="sldNum" sz="quarter" idx="12"/>
          </p:nvPr>
        </p:nvSpPr>
        <p:spPr>
          <a:xfrm>
            <a:off x="10665822" y="6356350"/>
            <a:ext cx="1282337" cy="365125"/>
          </a:xfrm>
        </p:spPr>
        <p:txBody>
          <a:bodyPr/>
          <a:lstStyle/>
          <a:p>
            <a:fld id="{2386EBBD-2D25-4397-A98C-0B6CEEED70C3}" type="slidenum">
              <a:rPr lang="en-US" smtClean="0"/>
              <a:pPr/>
              <a:t>19</a:t>
            </a:fld>
            <a:endParaRPr lang="en-US"/>
          </a:p>
        </p:txBody>
      </p:sp>
    </p:spTree>
    <p:extLst>
      <p:ext uri="{BB962C8B-B14F-4D97-AF65-F5344CB8AC3E}">
        <p14:creationId xmlns:p14="http://schemas.microsoft.com/office/powerpoint/2010/main" val="39278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E985254-A113-5A1E-5512-72FA7517F8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5" y="2838449"/>
            <a:ext cx="4059936" cy="4050313"/>
          </a:xfrm>
          <a:prstGeom prst="rect">
            <a:avLst/>
          </a:prstGeom>
        </p:spPr>
      </p:pic>
      <p:pic>
        <p:nvPicPr>
          <p:cNvPr id="13" name="Picture 12">
            <a:extLst>
              <a:ext uri="{FF2B5EF4-FFF2-40B4-BE49-F238E27FC236}">
                <a16:creationId xmlns:a16="http://schemas.microsoft.com/office/drawing/2014/main" id="{D2211A39-1EE0-82A0-F125-183B444B40B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55527" y="3038475"/>
            <a:ext cx="3887737" cy="3850288"/>
          </a:xfrm>
          <a:prstGeom prst="rect">
            <a:avLst/>
          </a:prstGeom>
        </p:spPr>
      </p:pic>
      <p:pic>
        <p:nvPicPr>
          <p:cNvPr id="16" name="Picture 15">
            <a:extLst>
              <a:ext uri="{FF2B5EF4-FFF2-40B4-BE49-F238E27FC236}">
                <a16:creationId xmlns:a16="http://schemas.microsoft.com/office/drawing/2014/main" id="{F2A27FA5-5CC0-E1EB-C1E8-621FFD0CFD3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939025" y="3751900"/>
            <a:ext cx="4264770" cy="3136862"/>
          </a:xfrm>
          <a:prstGeom prst="rect">
            <a:avLst/>
          </a:prstGeom>
        </p:spPr>
      </p:pic>
      <p:sp>
        <p:nvSpPr>
          <p:cNvPr id="20" name="Rectangle 19">
            <a:extLst>
              <a:ext uri="{FF2B5EF4-FFF2-40B4-BE49-F238E27FC236}">
                <a16:creationId xmlns:a16="http://schemas.microsoft.com/office/drawing/2014/main" id="{DB22D6ED-5256-826C-40EE-5B46FC09ED05}"/>
              </a:ext>
            </a:extLst>
          </p:cNvPr>
          <p:cNvSpPr/>
          <p:nvPr/>
        </p:nvSpPr>
        <p:spPr>
          <a:xfrm rot="5400000">
            <a:off x="9574840" y="1916522"/>
            <a:ext cx="993139" cy="4256292"/>
          </a:xfrm>
          <a:prstGeom prst="rect">
            <a:avLst/>
          </a:prstGeom>
          <a:gradFill flip="none" rotWithShape="1">
            <a:gsLst>
              <a:gs pos="20000">
                <a:srgbClr val="FFFFFF"/>
              </a:gs>
              <a:gs pos="0">
                <a:schemeClr val="bg1"/>
              </a:gs>
              <a:gs pos="8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8" name="Rectangle 17">
            <a:extLst>
              <a:ext uri="{FF2B5EF4-FFF2-40B4-BE49-F238E27FC236}">
                <a16:creationId xmlns:a16="http://schemas.microsoft.com/office/drawing/2014/main" id="{77FAECF9-60F0-A2D8-1145-29269E69DE76}"/>
              </a:ext>
            </a:extLst>
          </p:cNvPr>
          <p:cNvSpPr/>
          <p:nvPr/>
        </p:nvSpPr>
        <p:spPr>
          <a:xfrm rot="5400000">
            <a:off x="1249165" y="1284761"/>
            <a:ext cx="1556630" cy="4056094"/>
          </a:xfrm>
          <a:prstGeom prst="rect">
            <a:avLst/>
          </a:prstGeom>
          <a:gradFill flip="none" rotWithShape="1">
            <a:gsLst>
              <a:gs pos="20000">
                <a:srgbClr val="FFFFFF"/>
              </a:gs>
              <a:gs pos="0">
                <a:schemeClr val="bg1"/>
              </a:gs>
              <a:gs pos="8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6" name="Rectangle 5">
            <a:extLst>
              <a:ext uri="{FF2B5EF4-FFF2-40B4-BE49-F238E27FC236}">
                <a16:creationId xmlns:a16="http://schemas.microsoft.com/office/drawing/2014/main" id="{61B3DD8D-F22A-2D69-4F34-1E053BF8383C}"/>
              </a:ext>
            </a:extLst>
          </p:cNvPr>
          <p:cNvSpPr/>
          <p:nvPr/>
        </p:nvSpPr>
        <p:spPr>
          <a:xfrm>
            <a:off x="0" y="990794"/>
            <a:ext cx="4059936" cy="2154432"/>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201706" tIns="91440" rIns="201706" bIns="91440" rtlCol="0" anchor="t">
            <a:noAutofit/>
          </a:bodyPr>
          <a:lstStyle/>
          <a:p>
            <a:r>
              <a:rPr lang="en-US" sz="2800" b="1" dirty="0">
                <a:solidFill>
                  <a:schemeClr val="tx1"/>
                </a:solidFill>
                <a:latin typeface="Calibri" panose="020F0502020204030204" pitchFamily="34" charset="0"/>
                <a:cs typeface="Calibri" panose="020F0502020204030204" pitchFamily="34" charset="0"/>
              </a:rPr>
              <a:t>Our Mission</a:t>
            </a:r>
          </a:p>
          <a:p>
            <a:r>
              <a:rPr lang="en-US" sz="2000" dirty="0">
                <a:solidFill>
                  <a:schemeClr val="bg2"/>
                </a:solidFill>
                <a:latin typeface="Calibri" panose="020F0502020204030204" pitchFamily="34" charset="0"/>
                <a:cs typeface="Calibri" panose="020F0502020204030204" pitchFamily="34" charset="0"/>
              </a:rPr>
              <a:t>To provide counseling, support and care to anyone with serious illness, so they may live life to the fullest.</a:t>
            </a:r>
          </a:p>
        </p:txBody>
      </p:sp>
      <p:sp>
        <p:nvSpPr>
          <p:cNvPr id="2" name="Slide Number Placeholder 1">
            <a:extLst>
              <a:ext uri="{FF2B5EF4-FFF2-40B4-BE49-F238E27FC236}">
                <a16:creationId xmlns:a16="http://schemas.microsoft.com/office/drawing/2014/main" id="{34E513D0-1F1D-4BDD-AFD2-EF8E2E028B9C}"/>
              </a:ext>
            </a:extLst>
          </p:cNvPr>
          <p:cNvSpPr>
            <a:spLocks noGrp="1"/>
          </p:cNvSpPr>
          <p:nvPr>
            <p:ph type="sldNum" sz="quarter" idx="12"/>
          </p:nvPr>
        </p:nvSpPr>
        <p:spPr/>
        <p:txBody>
          <a:bodyPr/>
          <a:lstStyle/>
          <a:p>
            <a:fld id="{219C7802-01C6-0348-8574-3D33DA40C7F4}" type="slidenum">
              <a:rPr lang="en-US" smtClean="0">
                <a:latin typeface="Calibri" panose="020F0502020204030204" pitchFamily="34" charset="0"/>
                <a:cs typeface="Calibri" panose="020F0502020204030204" pitchFamily="34" charset="0"/>
              </a:rPr>
              <a:pPr/>
              <a:t>2</a:t>
            </a:fld>
            <a:endParaRPr lang="en-US">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785CFC1F-5736-C940-EEF4-721D690531E7}"/>
              </a:ext>
            </a:extLst>
          </p:cNvPr>
          <p:cNvSpPr/>
          <p:nvPr/>
        </p:nvSpPr>
        <p:spPr>
          <a:xfrm rot="5400000">
            <a:off x="5480014" y="1463232"/>
            <a:ext cx="1204665" cy="4051117"/>
          </a:xfrm>
          <a:prstGeom prst="rect">
            <a:avLst/>
          </a:prstGeom>
          <a:gradFill flip="none" rotWithShape="1">
            <a:gsLst>
              <a:gs pos="20000">
                <a:srgbClr val="FFFFFF"/>
              </a:gs>
              <a:gs pos="0">
                <a:schemeClr val="bg1"/>
              </a:gs>
              <a:gs pos="8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3" name="Picture 2" descr="Logo&#10;&#10;Description automatically generated">
            <a:extLst>
              <a:ext uri="{FF2B5EF4-FFF2-40B4-BE49-F238E27FC236}">
                <a16:creationId xmlns:a16="http://schemas.microsoft.com/office/drawing/2014/main" id="{9627C92A-00E0-F2CE-AA69-1CD1D2EBDEC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22427" y="129550"/>
            <a:ext cx="1947146" cy="709226"/>
          </a:xfrm>
          <a:prstGeom prst="rect">
            <a:avLst/>
          </a:prstGeom>
        </p:spPr>
      </p:pic>
      <p:sp>
        <p:nvSpPr>
          <p:cNvPr id="10" name="Rectangle 9">
            <a:extLst>
              <a:ext uri="{FF2B5EF4-FFF2-40B4-BE49-F238E27FC236}">
                <a16:creationId xmlns:a16="http://schemas.microsoft.com/office/drawing/2014/main" id="{87D8A320-4BBC-573F-72FD-0DC7CEA97513}"/>
              </a:ext>
            </a:extLst>
          </p:cNvPr>
          <p:cNvSpPr/>
          <p:nvPr/>
        </p:nvSpPr>
        <p:spPr>
          <a:xfrm>
            <a:off x="4059936" y="990794"/>
            <a:ext cx="4043900" cy="2154433"/>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201706" tIns="91440" rIns="201706" bIns="91440" rtlCol="0" anchor="t">
            <a:noAutofit/>
          </a:bodyPr>
          <a:lstStyle/>
          <a:p>
            <a:r>
              <a:rPr lang="en-US" sz="2800" b="1" dirty="0">
                <a:solidFill>
                  <a:schemeClr val="tx1"/>
                </a:solidFill>
                <a:latin typeface="Calibri" panose="020F0502020204030204" pitchFamily="34" charset="0"/>
                <a:cs typeface="Calibri" panose="020F0502020204030204" pitchFamily="34" charset="0"/>
              </a:rPr>
              <a:t>Our Vision</a:t>
            </a:r>
          </a:p>
          <a:p>
            <a:r>
              <a:rPr lang="en-US" sz="2000" dirty="0">
                <a:solidFill>
                  <a:schemeClr val="bg2"/>
                </a:solidFill>
                <a:latin typeface="Calibri" panose="020F0502020204030204" pitchFamily="34" charset="0"/>
                <a:cs typeface="Calibri" panose="020F0502020204030204" pitchFamily="34" charset="0"/>
              </a:rPr>
              <a:t>We are deeply committed to giving people the clear information and loving support they need to make informed choices about their care.</a:t>
            </a:r>
            <a:endParaRPr lang="en-US" sz="2824" dirty="0">
              <a:solidFill>
                <a:schemeClr val="bg2"/>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EEC6708-788B-882C-9A92-6AFC26613B23}"/>
              </a:ext>
            </a:extLst>
          </p:cNvPr>
          <p:cNvSpPr/>
          <p:nvPr/>
        </p:nvSpPr>
        <p:spPr>
          <a:xfrm>
            <a:off x="8132629" y="1143000"/>
            <a:ext cx="4059936" cy="21544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201706" tIns="91440" rIns="201706" bIns="91440" rtlCol="0" anchor="t">
            <a:noAutofit/>
          </a:bodyPr>
          <a:lstStyle/>
          <a:p>
            <a:endParaRPr lang="en-US" sz="2824" dirty="0">
              <a:solidFill>
                <a:schemeClr val="bg2"/>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5B6CC3CC-3128-2E48-D4E2-207DAD12C320}"/>
              </a:ext>
            </a:extLst>
          </p:cNvPr>
          <p:cNvSpPr/>
          <p:nvPr/>
        </p:nvSpPr>
        <p:spPr>
          <a:xfrm>
            <a:off x="7950482" y="990794"/>
            <a:ext cx="4249301" cy="272198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201706" tIns="91440" rIns="201706" bIns="91440" rtlCol="0" anchor="t">
            <a:noAutofit/>
          </a:bodyPr>
          <a:lstStyle/>
          <a:p>
            <a:r>
              <a:rPr lang="en-US" sz="2800" b="1" dirty="0">
                <a:solidFill>
                  <a:schemeClr val="tx1"/>
                </a:solidFill>
                <a:latin typeface="Calibri" panose="020F0502020204030204" pitchFamily="34" charset="0"/>
                <a:cs typeface="Calibri" panose="020F0502020204030204" pitchFamily="34" charset="0"/>
              </a:rPr>
              <a:t>Our North Star</a:t>
            </a:r>
          </a:p>
          <a:p>
            <a:r>
              <a:rPr lang="en-US" sz="2000" dirty="0">
                <a:solidFill>
                  <a:schemeClr val="bg2"/>
                </a:solidFill>
                <a:latin typeface="Calibri" panose="020F0502020204030204" pitchFamily="34" charset="0"/>
                <a:cs typeface="Calibri" panose="020F0502020204030204" pitchFamily="34" charset="0"/>
              </a:rPr>
              <a:t>Be the undisputed leading provider of serious illness and end of life care in the mid-Atlantic region. We offer our community a wide range of patient and family centered services regardless of their ability to pay.</a:t>
            </a:r>
          </a:p>
        </p:txBody>
      </p:sp>
      <p:cxnSp>
        <p:nvCxnSpPr>
          <p:cNvPr id="27" name="Straight Connector 26">
            <a:extLst>
              <a:ext uri="{FF2B5EF4-FFF2-40B4-BE49-F238E27FC236}">
                <a16:creationId xmlns:a16="http://schemas.microsoft.com/office/drawing/2014/main" id="{30603A54-A725-4405-F42A-684CCBF22A0C}"/>
              </a:ext>
            </a:extLst>
          </p:cNvPr>
          <p:cNvCxnSpPr>
            <a:cxnSpLocks/>
          </p:cNvCxnSpPr>
          <p:nvPr/>
        </p:nvCxnSpPr>
        <p:spPr>
          <a:xfrm flipH="1">
            <a:off x="4048309" y="993530"/>
            <a:ext cx="37045" cy="58978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ED0E51-EF27-9642-A3E1-B20717903C11}"/>
              </a:ext>
            </a:extLst>
          </p:cNvPr>
          <p:cNvCxnSpPr>
            <a:cxnSpLocks/>
          </p:cNvCxnSpPr>
          <p:nvPr/>
        </p:nvCxnSpPr>
        <p:spPr>
          <a:xfrm flipH="1">
            <a:off x="7927575" y="993530"/>
            <a:ext cx="21770" cy="58978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04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5C1926-E4A4-8B86-91A9-9C2101456A7F}"/>
              </a:ext>
            </a:extLst>
          </p:cNvPr>
          <p:cNvSpPr/>
          <p:nvPr/>
        </p:nvSpPr>
        <p:spPr>
          <a:xfrm>
            <a:off x="0" y="4983827"/>
            <a:ext cx="12192000" cy="107668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A58FBE-CBBC-F338-1A26-CCE2E6E7C07E}"/>
              </a:ext>
            </a:extLst>
          </p:cNvPr>
          <p:cNvSpPr/>
          <p:nvPr/>
        </p:nvSpPr>
        <p:spPr>
          <a:xfrm>
            <a:off x="0" y="2345331"/>
            <a:ext cx="12192000" cy="107668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AC85A-6EB7-4F4D-60F1-3853EA2F1A12}"/>
              </a:ext>
            </a:extLst>
          </p:cNvPr>
          <p:cNvSpPr>
            <a:spLocks noGrp="1"/>
          </p:cNvSpPr>
          <p:nvPr>
            <p:ph type="title"/>
          </p:nvPr>
        </p:nvSpPr>
        <p:spPr/>
        <p:txBody>
          <a:bodyPr/>
          <a:lstStyle/>
          <a:p>
            <a:r>
              <a:rPr lang="en-US" dirty="0"/>
              <a:t>Myth vs. Reality</a:t>
            </a:r>
          </a:p>
        </p:txBody>
      </p:sp>
      <p:sp>
        <p:nvSpPr>
          <p:cNvPr id="5" name="Content Placeholder 4">
            <a:extLst>
              <a:ext uri="{FF2B5EF4-FFF2-40B4-BE49-F238E27FC236}">
                <a16:creationId xmlns:a16="http://schemas.microsoft.com/office/drawing/2014/main" id="{858F3F43-1B03-0970-1F02-61C4084B0E26}"/>
              </a:ext>
            </a:extLst>
          </p:cNvPr>
          <p:cNvSpPr>
            <a:spLocks noGrp="1"/>
          </p:cNvSpPr>
          <p:nvPr>
            <p:ph idx="1"/>
          </p:nvPr>
        </p:nvSpPr>
        <p:spPr>
          <a:xfrm>
            <a:off x="554083" y="1274838"/>
            <a:ext cx="11394076" cy="4923537"/>
          </a:xfrm>
        </p:spPr>
        <p:txBody>
          <a:bodyPr numCol="1"/>
          <a:lstStyle/>
          <a:p>
            <a:r>
              <a:rPr lang="en-US" sz="2000" i="1" u="sng" dirty="0">
                <a:latin typeface="Calibri" panose="020F0502020204030204" pitchFamily="34" charset="0"/>
              </a:rPr>
              <a:t>Myth</a:t>
            </a:r>
            <a:r>
              <a:rPr lang="en-US" sz="2000" i="1" dirty="0">
                <a:latin typeface="Calibri" panose="020F0502020204030204" pitchFamily="34" charset="0"/>
              </a:rPr>
              <a:t>: Hospice is a “place.”</a:t>
            </a:r>
            <a:r>
              <a:rPr lang="en-US" sz="2000" dirty="0">
                <a:latin typeface="Calibri" panose="020F0502020204030204" pitchFamily="34" charset="0"/>
              </a:rPr>
              <a:t>       </a:t>
            </a:r>
          </a:p>
          <a:p>
            <a:r>
              <a:rPr lang="en-US" sz="2000" b="1" u="sng" dirty="0">
                <a:solidFill>
                  <a:schemeClr val="tx1"/>
                </a:solidFill>
                <a:latin typeface="Calibri" panose="020F0502020204030204" pitchFamily="34" charset="0"/>
              </a:rPr>
              <a:t>Fact</a:t>
            </a:r>
            <a:r>
              <a:rPr lang="en-US" sz="2000" b="1" dirty="0">
                <a:solidFill>
                  <a:schemeClr val="tx1"/>
                </a:solidFill>
                <a:latin typeface="Calibri" panose="020F0502020204030204" pitchFamily="34" charset="0"/>
              </a:rPr>
              <a:t>:</a:t>
            </a:r>
            <a:r>
              <a:rPr lang="en-US" sz="2000" b="1" dirty="0">
                <a:latin typeface="Calibri" panose="020F0502020204030204" pitchFamily="34" charset="0"/>
              </a:rPr>
              <a:t> </a:t>
            </a:r>
            <a:r>
              <a:rPr lang="en-US" sz="2000" dirty="0">
                <a:latin typeface="Calibri" panose="020F0502020204030204" pitchFamily="34" charset="0"/>
              </a:rPr>
              <a:t>Hospice can be provided any place you call home. </a:t>
            </a:r>
          </a:p>
          <a:p>
            <a:endParaRPr lang="en-US" sz="2000" dirty="0">
              <a:latin typeface="Calibri" panose="020F0502020204030204" pitchFamily="34" charset="0"/>
            </a:endParaRPr>
          </a:p>
          <a:p>
            <a:r>
              <a:rPr lang="en-US" sz="2000" i="1" u="sng" dirty="0">
                <a:latin typeface="Calibri" panose="020F0502020204030204" pitchFamily="34" charset="0"/>
              </a:rPr>
              <a:t>Myth</a:t>
            </a:r>
            <a:r>
              <a:rPr lang="en-US" sz="2000" i="1" dirty="0">
                <a:latin typeface="Calibri" panose="020F0502020204030204" pitchFamily="34" charset="0"/>
              </a:rPr>
              <a:t>: Hospice care is just for the elderly.</a:t>
            </a:r>
          </a:p>
          <a:p>
            <a:r>
              <a:rPr lang="en-US" sz="2000" b="1" u="sng" dirty="0">
                <a:solidFill>
                  <a:schemeClr val="tx1"/>
                </a:solidFill>
                <a:latin typeface="Calibri"/>
                <a:ea typeface="Calibri"/>
                <a:cs typeface="Calibri"/>
              </a:rPr>
              <a:t>Fact</a:t>
            </a:r>
            <a:r>
              <a:rPr lang="en-US" sz="2000" b="1" dirty="0">
                <a:solidFill>
                  <a:schemeClr val="tx1"/>
                </a:solidFill>
                <a:latin typeface="Calibri"/>
                <a:ea typeface="Calibri"/>
                <a:cs typeface="Calibri"/>
              </a:rPr>
              <a:t>: </a:t>
            </a:r>
            <a:r>
              <a:rPr lang="en-US" sz="2000" dirty="0">
                <a:latin typeface="Calibri"/>
                <a:ea typeface="Calibri"/>
                <a:cs typeface="Calibri"/>
              </a:rPr>
              <a:t>Hospice care is provided to people of all ages, from infancy to adulthood.</a:t>
            </a:r>
          </a:p>
          <a:p>
            <a:pPr marL="0" indent="0">
              <a:buNone/>
            </a:pPr>
            <a:endParaRPr lang="en-US" sz="2000" dirty="0">
              <a:latin typeface="Calibri"/>
              <a:ea typeface="Calibri"/>
              <a:cs typeface="Calibri"/>
            </a:endParaRPr>
          </a:p>
          <a:p>
            <a:r>
              <a:rPr lang="en-US" sz="2000" i="1" u="sng" dirty="0">
                <a:latin typeface="Calibri"/>
                <a:ea typeface="Calibri"/>
                <a:cs typeface="Calibri"/>
              </a:rPr>
              <a:t>Myth</a:t>
            </a:r>
            <a:r>
              <a:rPr lang="en-US" sz="2000" i="1" dirty="0">
                <a:latin typeface="Calibri"/>
                <a:ea typeface="Calibri"/>
                <a:cs typeface="Calibri"/>
              </a:rPr>
              <a:t>:  Choosing Hospice means I only have days or hours to live.</a:t>
            </a:r>
          </a:p>
          <a:p>
            <a:r>
              <a:rPr lang="en-US" sz="2000" b="1" u="sng" dirty="0">
                <a:solidFill>
                  <a:schemeClr val="tx1"/>
                </a:solidFill>
                <a:latin typeface="Calibri"/>
                <a:ea typeface="Calibri"/>
                <a:cs typeface="Calibri"/>
              </a:rPr>
              <a:t>Fact</a:t>
            </a:r>
            <a:r>
              <a:rPr lang="en-US" sz="2000" b="1" dirty="0">
                <a:solidFill>
                  <a:schemeClr val="tx1"/>
                </a:solidFill>
                <a:latin typeface="Calibri"/>
                <a:ea typeface="Calibri"/>
                <a:cs typeface="Calibri"/>
              </a:rPr>
              <a:t>:</a:t>
            </a:r>
            <a:r>
              <a:rPr lang="en-US" sz="2000" dirty="0">
                <a:latin typeface="Calibri"/>
                <a:ea typeface="Calibri"/>
                <a:cs typeface="Calibri"/>
              </a:rPr>
              <a:t> Hospice care is for people who have decided to focus on their comfort and quality of life and who may have an expected prognosis of 6 months or less to live.  </a:t>
            </a:r>
          </a:p>
          <a:p>
            <a:endParaRPr lang="en-US" sz="2000" dirty="0">
              <a:latin typeface="Calibri" panose="020F0502020204030204" pitchFamily="34" charset="0"/>
            </a:endParaRPr>
          </a:p>
          <a:p>
            <a:r>
              <a:rPr lang="en-US" sz="2000" i="1" u="sng" dirty="0">
                <a:latin typeface="Calibri" panose="020F0502020204030204" pitchFamily="34" charset="0"/>
              </a:rPr>
              <a:t>Myth</a:t>
            </a:r>
            <a:r>
              <a:rPr lang="en-US" sz="2000" i="1" dirty="0">
                <a:latin typeface="Calibri" panose="020F0502020204030204" pitchFamily="34" charset="0"/>
              </a:rPr>
              <a:t>:  Medicare requires a patient be DNR (Do Not Resuscitate). </a:t>
            </a:r>
          </a:p>
          <a:p>
            <a:r>
              <a:rPr lang="en-US" sz="2000" b="1" u="sng" dirty="0">
                <a:solidFill>
                  <a:schemeClr val="tx1"/>
                </a:solidFill>
                <a:latin typeface="Calibri" panose="020F0502020204030204" pitchFamily="34" charset="0"/>
              </a:rPr>
              <a:t>Fact</a:t>
            </a:r>
            <a:r>
              <a:rPr lang="en-US" sz="2000" b="1" dirty="0">
                <a:solidFill>
                  <a:schemeClr val="tx1"/>
                </a:solidFill>
                <a:latin typeface="Calibri" panose="020F0502020204030204" pitchFamily="34" charset="0"/>
              </a:rPr>
              <a:t>: </a:t>
            </a:r>
            <a:r>
              <a:rPr lang="en-US" sz="2000" dirty="0">
                <a:latin typeface="Calibri" panose="020F0502020204030204" pitchFamily="34" charset="0"/>
              </a:rPr>
              <a:t>This is false. Hospice can be provided for those who wish to have CPR.</a:t>
            </a:r>
          </a:p>
        </p:txBody>
      </p:sp>
      <p:sp>
        <p:nvSpPr>
          <p:cNvPr id="3" name="Slide Number Placeholder 2">
            <a:extLst>
              <a:ext uri="{FF2B5EF4-FFF2-40B4-BE49-F238E27FC236}">
                <a16:creationId xmlns:a16="http://schemas.microsoft.com/office/drawing/2014/main" id="{6880C5DC-FDD3-014C-6DE3-DB4BAE4F2F76}"/>
              </a:ext>
            </a:extLst>
          </p:cNvPr>
          <p:cNvSpPr>
            <a:spLocks noGrp="1"/>
          </p:cNvSpPr>
          <p:nvPr>
            <p:ph type="sldNum" sz="quarter" idx="12"/>
          </p:nvPr>
        </p:nvSpPr>
        <p:spPr/>
        <p:txBody>
          <a:bodyPr/>
          <a:lstStyle/>
          <a:p>
            <a:fld id="{2386EBBD-2D25-4397-A98C-0B6CEEED70C3}" type="slidenum">
              <a:rPr lang="en-US" smtClean="0"/>
              <a:t>20</a:t>
            </a:fld>
            <a:endParaRPr lang="en-US"/>
          </a:p>
        </p:txBody>
      </p:sp>
    </p:spTree>
    <p:extLst>
      <p:ext uri="{BB962C8B-B14F-4D97-AF65-F5344CB8AC3E}">
        <p14:creationId xmlns:p14="http://schemas.microsoft.com/office/powerpoint/2010/main" val="296111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3557E8-4449-5781-07D1-196D20B6DCBE}"/>
              </a:ext>
            </a:extLst>
          </p:cNvPr>
          <p:cNvSpPr/>
          <p:nvPr/>
        </p:nvSpPr>
        <p:spPr>
          <a:xfrm>
            <a:off x="0" y="4046744"/>
            <a:ext cx="12192000" cy="173980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832602-DE7B-7496-FBC5-D5096D798680}"/>
              </a:ext>
            </a:extLst>
          </p:cNvPr>
          <p:cNvSpPr/>
          <p:nvPr/>
        </p:nvSpPr>
        <p:spPr>
          <a:xfrm>
            <a:off x="0" y="1143000"/>
            <a:ext cx="12192000" cy="107668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C8AEF-5D21-19E9-B417-6170934AD9DF}"/>
              </a:ext>
            </a:extLst>
          </p:cNvPr>
          <p:cNvSpPr>
            <a:spLocks noGrp="1"/>
          </p:cNvSpPr>
          <p:nvPr>
            <p:ph type="title"/>
          </p:nvPr>
        </p:nvSpPr>
        <p:spPr/>
        <p:txBody>
          <a:bodyPr/>
          <a:lstStyle/>
          <a:p>
            <a:r>
              <a:rPr lang="en-US" dirty="0"/>
              <a:t>Myth vs. Reality</a:t>
            </a:r>
          </a:p>
        </p:txBody>
      </p:sp>
      <p:sp>
        <p:nvSpPr>
          <p:cNvPr id="5" name="Content Placeholder 4">
            <a:extLst>
              <a:ext uri="{FF2B5EF4-FFF2-40B4-BE49-F238E27FC236}">
                <a16:creationId xmlns:a16="http://schemas.microsoft.com/office/drawing/2014/main" id="{4690966E-925B-D745-03F1-5BC1B3564882}"/>
              </a:ext>
            </a:extLst>
          </p:cNvPr>
          <p:cNvSpPr>
            <a:spLocks noGrp="1"/>
          </p:cNvSpPr>
          <p:nvPr>
            <p:ph idx="1"/>
          </p:nvPr>
        </p:nvSpPr>
        <p:spPr/>
        <p:txBody>
          <a:bodyPr/>
          <a:lstStyle/>
          <a:p>
            <a:r>
              <a:rPr lang="en-US" sz="2000" i="1" u="sng" dirty="0">
                <a:latin typeface="Calibri"/>
                <a:ea typeface="Calibri"/>
                <a:cs typeface="Calibri"/>
              </a:rPr>
              <a:t>Myth</a:t>
            </a:r>
            <a:r>
              <a:rPr lang="en-US" sz="2000" i="1" dirty="0">
                <a:latin typeface="Calibri"/>
                <a:ea typeface="Calibri"/>
                <a:cs typeface="Calibri"/>
              </a:rPr>
              <a:t>: Hospice care manages pain by only using addictive narcotics.</a:t>
            </a:r>
          </a:p>
          <a:p>
            <a:r>
              <a:rPr lang="en-US" sz="2000" b="1" u="sng" dirty="0">
                <a:solidFill>
                  <a:schemeClr val="tx1"/>
                </a:solidFill>
                <a:latin typeface="Calibri"/>
                <a:ea typeface="Calibri"/>
                <a:cs typeface="Calibri"/>
              </a:rPr>
              <a:t>Fact</a:t>
            </a:r>
            <a:r>
              <a:rPr lang="en-US" sz="2000" b="1" dirty="0">
                <a:solidFill>
                  <a:schemeClr val="tx1"/>
                </a:solidFill>
                <a:latin typeface="Calibri"/>
                <a:ea typeface="Calibri"/>
                <a:cs typeface="Calibri"/>
              </a:rPr>
              <a:t>: </a:t>
            </a:r>
            <a:r>
              <a:rPr lang="en-US" sz="2000" dirty="0">
                <a:latin typeface="Calibri"/>
                <a:ea typeface="Calibri"/>
                <a:cs typeface="Calibri"/>
              </a:rPr>
              <a:t>Hospice utilizes many methods to manage pain and other symptoms.  </a:t>
            </a:r>
          </a:p>
          <a:p>
            <a:pPr marL="0" indent="0">
              <a:buNone/>
            </a:pPr>
            <a:endParaRPr lang="en-US" sz="2000" dirty="0">
              <a:latin typeface="Calibri" panose="020F0502020204030204" pitchFamily="34" charset="0"/>
            </a:endParaRPr>
          </a:p>
          <a:p>
            <a:r>
              <a:rPr lang="en-US" sz="2000" i="1" u="sng" dirty="0">
                <a:latin typeface="Calibri"/>
                <a:ea typeface="Calibri"/>
                <a:cs typeface="Calibri"/>
              </a:rPr>
              <a:t>Myth:</a:t>
            </a:r>
            <a:r>
              <a:rPr lang="en-US" sz="2000" i="1" dirty="0">
                <a:latin typeface="Calibri"/>
                <a:ea typeface="Calibri"/>
                <a:cs typeface="Calibri"/>
              </a:rPr>
              <a:t> Hospice will starve me and stop all my medications.</a:t>
            </a:r>
          </a:p>
          <a:p>
            <a:r>
              <a:rPr lang="en-US" sz="2000" b="1" u="sng" dirty="0">
                <a:solidFill>
                  <a:schemeClr val="tx1"/>
                </a:solidFill>
                <a:latin typeface="Calibri"/>
                <a:ea typeface="Calibri"/>
                <a:cs typeface="Calibri"/>
              </a:rPr>
              <a:t>Fact</a:t>
            </a:r>
            <a:r>
              <a:rPr lang="en-US" sz="2000" b="1" dirty="0">
                <a:solidFill>
                  <a:schemeClr val="tx1"/>
                </a:solidFill>
                <a:latin typeface="Calibri"/>
                <a:ea typeface="Calibri"/>
                <a:cs typeface="Calibri"/>
              </a:rPr>
              <a:t>: </a:t>
            </a:r>
            <a:r>
              <a:rPr lang="en-US" sz="2000" dirty="0">
                <a:latin typeface="Calibri"/>
                <a:ea typeface="Calibri"/>
                <a:cs typeface="Calibri"/>
              </a:rPr>
              <a:t>Patients can eat and drink whatever they want if they are able to. Medications are reviewed with patient and family on an ongoing basis to ensure they are in line with comfort and improving one's quality of life.</a:t>
            </a:r>
          </a:p>
          <a:p>
            <a:endParaRPr lang="en-US" sz="2000" dirty="0">
              <a:latin typeface="Calibri" panose="020F0502020204030204" pitchFamily="34" charset="0"/>
            </a:endParaRPr>
          </a:p>
          <a:p>
            <a:r>
              <a:rPr lang="en-US" sz="2000" i="1" u="sng" dirty="0">
                <a:latin typeface="Calibri" panose="020F0502020204030204" pitchFamily="34" charset="0"/>
              </a:rPr>
              <a:t>Myth</a:t>
            </a:r>
            <a:r>
              <a:rPr lang="en-US" sz="2000" i="1" dirty="0">
                <a:latin typeface="Calibri" panose="020F0502020204030204" pitchFamily="34" charset="0"/>
              </a:rPr>
              <a:t>: Only individuals with money have access to hospice care.</a:t>
            </a:r>
          </a:p>
          <a:p>
            <a:r>
              <a:rPr lang="en-US" sz="2000" b="1" u="sng" dirty="0">
                <a:solidFill>
                  <a:schemeClr val="tx1"/>
                </a:solidFill>
                <a:latin typeface="Calibri" panose="020F0502020204030204" pitchFamily="34" charset="0"/>
              </a:rPr>
              <a:t>Fact</a:t>
            </a:r>
            <a:r>
              <a:rPr lang="en-US" sz="2000" b="1" dirty="0">
                <a:solidFill>
                  <a:schemeClr val="tx1"/>
                </a:solidFill>
                <a:latin typeface="Calibri" panose="020F0502020204030204" pitchFamily="34" charset="0"/>
              </a:rPr>
              <a:t>: </a:t>
            </a:r>
            <a:r>
              <a:rPr lang="en-US" sz="2000" dirty="0">
                <a:latin typeface="Calibri" panose="020F0502020204030204" pitchFamily="34" charset="0"/>
              </a:rPr>
              <a:t>Hospice is provided regardless of one’s ability to pay.  Most commercial insurances, Medicare/Medicaid pay for hospice; however, if an individual is un-insured or under insured – Gilchrist will work with the individual to ensure services are provided.</a:t>
            </a:r>
            <a:endParaRPr lang="en-US" sz="2000" dirty="0"/>
          </a:p>
        </p:txBody>
      </p:sp>
      <p:sp>
        <p:nvSpPr>
          <p:cNvPr id="3" name="Slide Number Placeholder 2">
            <a:extLst>
              <a:ext uri="{FF2B5EF4-FFF2-40B4-BE49-F238E27FC236}">
                <a16:creationId xmlns:a16="http://schemas.microsoft.com/office/drawing/2014/main" id="{CB861C6C-1905-8865-3B21-34C781F927D0}"/>
              </a:ext>
            </a:extLst>
          </p:cNvPr>
          <p:cNvSpPr>
            <a:spLocks noGrp="1"/>
          </p:cNvSpPr>
          <p:nvPr>
            <p:ph type="sldNum" sz="quarter" idx="12"/>
          </p:nvPr>
        </p:nvSpPr>
        <p:spPr/>
        <p:txBody>
          <a:bodyPr/>
          <a:lstStyle/>
          <a:p>
            <a:fld id="{2386EBBD-2D25-4397-A98C-0B6CEEED70C3}" type="slidenum">
              <a:rPr lang="en-US" smtClean="0"/>
              <a:t>21</a:t>
            </a:fld>
            <a:endParaRPr lang="en-US"/>
          </a:p>
        </p:txBody>
      </p:sp>
      <p:sp>
        <p:nvSpPr>
          <p:cNvPr id="4" name="Content Placeholder 2">
            <a:extLst>
              <a:ext uri="{FF2B5EF4-FFF2-40B4-BE49-F238E27FC236}">
                <a16:creationId xmlns:a16="http://schemas.microsoft.com/office/drawing/2014/main" id="{1CD66BDC-B09D-AC90-B07E-27DB6DC279B8}"/>
              </a:ext>
            </a:extLst>
          </p:cNvPr>
          <p:cNvSpPr txBox="1">
            <a:spLocks/>
          </p:cNvSpPr>
          <p:nvPr/>
        </p:nvSpPr>
        <p:spPr>
          <a:xfrm>
            <a:off x="1979645" y="1295400"/>
            <a:ext cx="8024598" cy="463825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alibri" panose="020F0502020204030204" pitchFamily="34" charset="0"/>
            </a:endParaRPr>
          </a:p>
        </p:txBody>
      </p:sp>
    </p:spTree>
    <p:extLst>
      <p:ext uri="{BB962C8B-B14F-4D97-AF65-F5344CB8AC3E}">
        <p14:creationId xmlns:p14="http://schemas.microsoft.com/office/powerpoint/2010/main" val="281152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9BCDBBB-F622-CEB9-0148-8A1ACC467A8D}"/>
              </a:ext>
            </a:extLst>
          </p:cNvPr>
          <p:cNvSpPr txBox="1">
            <a:spLocks/>
          </p:cNvSpPr>
          <p:nvPr/>
        </p:nvSpPr>
        <p:spPr>
          <a:xfrm>
            <a:off x="0" y="1"/>
            <a:ext cx="12192000" cy="960438"/>
          </a:xfrm>
          <a:prstGeom prst="rect">
            <a:avLst/>
          </a:prstGeom>
          <a:solidFill>
            <a:schemeClr val="accent5"/>
          </a:solidFill>
        </p:spPr>
        <p:txBody>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endParaRPr lang="en-US" dirty="0"/>
          </a:p>
        </p:txBody>
      </p:sp>
      <p:pic>
        <p:nvPicPr>
          <p:cNvPr id="6" name="Picture 5">
            <a:extLst>
              <a:ext uri="{FF2B5EF4-FFF2-40B4-BE49-F238E27FC236}">
                <a16:creationId xmlns:a16="http://schemas.microsoft.com/office/drawing/2014/main" id="{4F74E916-5FEA-D458-1464-42068EE8E15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996574"/>
            <a:ext cx="4739639" cy="5251825"/>
          </a:xfrm>
          <a:prstGeom prst="rect">
            <a:avLst/>
          </a:prstGeom>
        </p:spPr>
      </p:pic>
      <p:sp>
        <p:nvSpPr>
          <p:cNvPr id="2" name="Title 1">
            <a:extLst>
              <a:ext uri="{FF2B5EF4-FFF2-40B4-BE49-F238E27FC236}">
                <a16:creationId xmlns:a16="http://schemas.microsoft.com/office/drawing/2014/main" id="{CC15953E-A2B7-5DBD-EC54-3B2F5F61AB2F}"/>
              </a:ext>
            </a:extLst>
          </p:cNvPr>
          <p:cNvSpPr>
            <a:spLocks noGrp="1"/>
          </p:cNvSpPr>
          <p:nvPr>
            <p:ph type="title"/>
          </p:nvPr>
        </p:nvSpPr>
        <p:spPr>
          <a:xfrm>
            <a:off x="500294" y="273907"/>
            <a:ext cx="11083834" cy="685800"/>
          </a:xfrm>
        </p:spPr>
        <p:txBody>
          <a:bodyPr lIns="91440" tIns="45720" rIns="91440" bIns="45720" anchor="t"/>
          <a:lstStyle/>
          <a:p>
            <a:r>
              <a:rPr lang="en-US" dirty="0">
                <a:solidFill>
                  <a:schemeClr val="bg1"/>
                </a:solidFill>
              </a:rPr>
              <a:t>Specialized Geriatric Services </a:t>
            </a:r>
          </a:p>
        </p:txBody>
      </p:sp>
      <p:sp>
        <p:nvSpPr>
          <p:cNvPr id="9" name="Content Placeholder 8">
            <a:extLst>
              <a:ext uri="{FF2B5EF4-FFF2-40B4-BE49-F238E27FC236}">
                <a16:creationId xmlns:a16="http://schemas.microsoft.com/office/drawing/2014/main" id="{D07317F2-E8EA-77FC-85D9-5282C2EEC370}"/>
              </a:ext>
            </a:extLst>
          </p:cNvPr>
          <p:cNvSpPr>
            <a:spLocks noGrp="1"/>
          </p:cNvSpPr>
          <p:nvPr>
            <p:ph idx="1"/>
          </p:nvPr>
        </p:nvSpPr>
        <p:spPr>
          <a:xfrm>
            <a:off x="5120640" y="1274763"/>
            <a:ext cx="6517323" cy="4708525"/>
          </a:xfrm>
        </p:spPr>
        <p:txBody>
          <a:bodyPr/>
          <a:lstStyle/>
          <a:p>
            <a:pPr marL="0" indent="0">
              <a:buNone/>
            </a:pPr>
            <a:r>
              <a:rPr lang="en-US" b="1" dirty="0">
                <a:solidFill>
                  <a:schemeClr val="accent5"/>
                </a:solidFill>
              </a:rPr>
              <a:t>Elder Medical Care at Home</a:t>
            </a:r>
          </a:p>
          <a:p>
            <a:pPr marL="0" indent="0">
              <a:buNone/>
            </a:pPr>
            <a:r>
              <a:rPr lang="en-US" dirty="0">
                <a:solidFill>
                  <a:schemeClr val="bg2">
                    <a:lumMod val="50000"/>
                  </a:schemeClr>
                </a:solidFill>
              </a:rPr>
              <a:t>A team led by Gilchrist Geriatricians and Nurse Practitioners provide home visits to seniors with chronic disease who aren't yet eligible for hospice.</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CB6784E5-8F2B-DDA6-1E32-F2992CA572EA}"/>
              </a:ext>
            </a:extLst>
          </p:cNvPr>
          <p:cNvSpPr>
            <a:spLocks noGrp="1"/>
          </p:cNvSpPr>
          <p:nvPr>
            <p:ph type="sldNum" sz="quarter" idx="12"/>
          </p:nvPr>
        </p:nvSpPr>
        <p:spPr>
          <a:xfrm>
            <a:off x="10665822" y="6356350"/>
            <a:ext cx="1282337" cy="365125"/>
          </a:xfrm>
        </p:spPr>
        <p:txBody>
          <a:bodyPr/>
          <a:lstStyle/>
          <a:p>
            <a:pPr lvl="0"/>
            <a:fld id="{2386EBBD-2D25-4397-A98C-0B6CEEED70C3}" type="slidenum">
              <a:rPr lang="en-US" noProof="0" smtClean="0"/>
              <a:pPr lvl="0"/>
              <a:t>22</a:t>
            </a:fld>
            <a:endParaRPr lang="en-US" noProof="0"/>
          </a:p>
        </p:txBody>
      </p:sp>
    </p:spTree>
    <p:extLst>
      <p:ext uri="{BB962C8B-B14F-4D97-AF65-F5344CB8AC3E}">
        <p14:creationId xmlns:p14="http://schemas.microsoft.com/office/powerpoint/2010/main" val="185568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F31F1-8673-6E23-FBFD-7420FD86053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2EC7130-926F-A8CD-E351-8C984EC758F6}"/>
              </a:ext>
            </a:extLst>
          </p:cNvPr>
          <p:cNvSpPr txBox="1">
            <a:spLocks/>
          </p:cNvSpPr>
          <p:nvPr/>
        </p:nvSpPr>
        <p:spPr>
          <a:xfrm>
            <a:off x="0" y="1"/>
            <a:ext cx="12192000" cy="960438"/>
          </a:xfrm>
          <a:prstGeom prst="rect">
            <a:avLst/>
          </a:prstGeom>
          <a:solidFill>
            <a:schemeClr val="accent5"/>
          </a:solidFill>
        </p:spPr>
        <p:txBody>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endParaRPr lang="en-US" dirty="0"/>
          </a:p>
        </p:txBody>
      </p:sp>
      <p:sp>
        <p:nvSpPr>
          <p:cNvPr id="2" name="Title 1">
            <a:extLst>
              <a:ext uri="{FF2B5EF4-FFF2-40B4-BE49-F238E27FC236}">
                <a16:creationId xmlns:a16="http://schemas.microsoft.com/office/drawing/2014/main" id="{6B276211-E2AC-01E5-A2E7-C55F599CDE7B}"/>
              </a:ext>
            </a:extLst>
          </p:cNvPr>
          <p:cNvSpPr>
            <a:spLocks noGrp="1"/>
          </p:cNvSpPr>
          <p:nvPr>
            <p:ph type="title"/>
          </p:nvPr>
        </p:nvSpPr>
        <p:spPr>
          <a:xfrm>
            <a:off x="500294" y="88901"/>
            <a:ext cx="11083834" cy="685800"/>
          </a:xfrm>
        </p:spPr>
        <p:txBody>
          <a:bodyPr lIns="91440" tIns="45720" rIns="91440" bIns="45720" anchor="t"/>
          <a:lstStyle/>
          <a:p>
            <a:r>
              <a:rPr lang="en-US" dirty="0">
                <a:solidFill>
                  <a:schemeClr val="bg1"/>
                </a:solidFill>
              </a:rPr>
              <a:t>Elder Medical Care at Home </a:t>
            </a:r>
            <a:br>
              <a:rPr lang="en-US" dirty="0">
                <a:solidFill>
                  <a:schemeClr val="bg1"/>
                </a:solidFill>
              </a:rPr>
            </a:br>
            <a:r>
              <a:rPr lang="en-US" sz="2400" i="1" dirty="0">
                <a:solidFill>
                  <a:schemeClr val="bg1"/>
                </a:solidFill>
              </a:rPr>
              <a:t>The Critical Need for Home-Based Primary Care Services for Seniors</a:t>
            </a:r>
            <a:endParaRPr lang="en-US" dirty="0">
              <a:solidFill>
                <a:schemeClr val="bg1"/>
              </a:solidFill>
            </a:endParaRPr>
          </a:p>
        </p:txBody>
      </p:sp>
      <p:sp>
        <p:nvSpPr>
          <p:cNvPr id="9" name="Content Placeholder 8">
            <a:extLst>
              <a:ext uri="{FF2B5EF4-FFF2-40B4-BE49-F238E27FC236}">
                <a16:creationId xmlns:a16="http://schemas.microsoft.com/office/drawing/2014/main" id="{380013B8-5534-9673-FCE8-FAC3DF42E1AD}"/>
              </a:ext>
            </a:extLst>
          </p:cNvPr>
          <p:cNvSpPr>
            <a:spLocks noGrp="1"/>
          </p:cNvSpPr>
          <p:nvPr>
            <p:ph idx="1"/>
          </p:nvPr>
        </p:nvSpPr>
        <p:spPr>
          <a:xfrm>
            <a:off x="563880" y="1274763"/>
            <a:ext cx="11074083" cy="4708525"/>
          </a:xfrm>
        </p:spPr>
        <p:txBody>
          <a:bodyPr/>
          <a:lstStyle/>
          <a:p>
            <a:pPr>
              <a:lnSpc>
                <a:spcPct val="100000"/>
              </a:lnSpc>
              <a:spcAft>
                <a:spcPts val="1200"/>
              </a:spcAft>
            </a:pPr>
            <a:r>
              <a:rPr lang="en-US" dirty="0">
                <a:solidFill>
                  <a:schemeClr val="bg2">
                    <a:lumMod val="50000"/>
                  </a:schemeClr>
                </a:solidFill>
                <a:ea typeface="Calibri" panose="020F0502020204030204" pitchFamily="34" charset="0"/>
                <a:cs typeface="Times New Roman" panose="02020603050405020304" pitchFamily="18" charset="0"/>
              </a:rPr>
              <a:t>Provides</a:t>
            </a:r>
            <a:r>
              <a:rPr lang="en-US" b="1" dirty="0">
                <a:solidFill>
                  <a:schemeClr val="bg2">
                    <a:lumMod val="50000"/>
                  </a:schemeClr>
                </a:solidFill>
                <a:ea typeface="Calibri" panose="020F0502020204030204" pitchFamily="34" charset="0"/>
                <a:cs typeface="Times New Roman" panose="02020603050405020304" pitchFamily="18" charset="0"/>
              </a:rPr>
              <a:t> </a:t>
            </a:r>
            <a:r>
              <a:rPr lang="en-US" b="1" dirty="0">
                <a:solidFill>
                  <a:schemeClr val="tx1"/>
                </a:solidFill>
                <a:ea typeface="Calibri" panose="020F0502020204030204" pitchFamily="34" charset="0"/>
                <a:cs typeface="Times New Roman" panose="02020603050405020304" pitchFamily="18" charset="0"/>
              </a:rPr>
              <a:t>primary care for older adults with serious illness</a:t>
            </a:r>
            <a:r>
              <a:rPr lang="en-US" b="1" dirty="0">
                <a:solidFill>
                  <a:schemeClr val="bg2">
                    <a:lumMod val="50000"/>
                  </a:schemeClr>
                </a:solidFill>
                <a:ea typeface="Calibri" panose="020F0502020204030204" pitchFamily="34" charset="0"/>
                <a:cs typeface="Times New Roman" panose="02020603050405020304" pitchFamily="18" charset="0"/>
              </a:rPr>
              <a:t> </a:t>
            </a:r>
            <a:r>
              <a:rPr lang="en-US" dirty="0">
                <a:solidFill>
                  <a:schemeClr val="bg2">
                    <a:lumMod val="50000"/>
                  </a:schemeClr>
                </a:solidFill>
                <a:ea typeface="Calibri" panose="020F0502020204030204" pitchFamily="34" charset="0"/>
                <a:cs typeface="Times New Roman" panose="02020603050405020304" pitchFamily="18" charset="0"/>
              </a:rPr>
              <a:t>to prevent hospitalization, improve quality of life and help frail seniors age in place safely in their homes well </a:t>
            </a:r>
            <a:r>
              <a:rPr lang="en-US" b="1" dirty="0">
                <a:solidFill>
                  <a:schemeClr val="tx1"/>
                </a:solidFill>
                <a:ea typeface="Calibri" panose="020F0502020204030204" pitchFamily="34" charset="0"/>
                <a:cs typeface="Times New Roman" panose="02020603050405020304" pitchFamily="18" charset="0"/>
              </a:rPr>
              <a:t>before hospice is needed</a:t>
            </a:r>
            <a:r>
              <a:rPr lang="en-US" dirty="0">
                <a:solidFill>
                  <a:schemeClr val="bg2">
                    <a:lumMod val="50000"/>
                  </a:schemeClr>
                </a:solidFill>
                <a:ea typeface="Calibri" panose="020F0502020204030204" pitchFamily="34" charset="0"/>
                <a:cs typeface="Times New Roman" panose="02020603050405020304" pitchFamily="18" charset="0"/>
              </a:rPr>
              <a:t>.</a:t>
            </a:r>
          </a:p>
          <a:p>
            <a:pPr>
              <a:lnSpc>
                <a:spcPct val="100000"/>
              </a:lnSpc>
              <a:spcAft>
                <a:spcPts val="1200"/>
              </a:spcAft>
            </a:pPr>
            <a:r>
              <a:rPr lang="en-US" dirty="0">
                <a:solidFill>
                  <a:schemeClr val="bg2">
                    <a:lumMod val="50000"/>
                  </a:schemeClr>
                </a:solidFill>
                <a:ea typeface="Calibri" panose="020F0502020204030204" pitchFamily="34" charset="0"/>
                <a:cs typeface="Times New Roman" panose="02020603050405020304" pitchFamily="18" charset="0"/>
              </a:rPr>
              <a:t>Patients are eligible for the program if they are </a:t>
            </a:r>
            <a:r>
              <a:rPr lang="en-US" b="1" dirty="0">
                <a:solidFill>
                  <a:schemeClr val="tx1"/>
                </a:solidFill>
                <a:ea typeface="Calibri" panose="020F0502020204030204" pitchFamily="34" charset="0"/>
                <a:cs typeface="Times New Roman" panose="02020603050405020304" pitchFamily="18" charset="0"/>
              </a:rPr>
              <a:t>homebound</a:t>
            </a:r>
            <a:r>
              <a:rPr lang="en-US" dirty="0">
                <a:solidFill>
                  <a:schemeClr val="bg2">
                    <a:lumMod val="50000"/>
                  </a:schemeClr>
                </a:solidFill>
                <a:ea typeface="Calibri" panose="020F0502020204030204" pitchFamily="34" charset="0"/>
                <a:cs typeface="Times New Roman" panose="02020603050405020304" pitchFamily="18" charset="0"/>
              </a:rPr>
              <a:t> adults, over the age of 55 </a:t>
            </a:r>
            <a:r>
              <a:rPr lang="en-US" b="1" dirty="0">
                <a:solidFill>
                  <a:schemeClr val="tx1"/>
                </a:solidFill>
                <a:ea typeface="Calibri" panose="020F0502020204030204" pitchFamily="34" charset="0"/>
                <a:cs typeface="Times New Roman" panose="02020603050405020304" pitchFamily="18" charset="0"/>
              </a:rPr>
              <a:t>with three chronic conditions </a:t>
            </a:r>
            <a:r>
              <a:rPr lang="en-US" dirty="0">
                <a:solidFill>
                  <a:srgbClr val="261A1E"/>
                </a:solidFill>
                <a:ea typeface="Calibri" panose="020F0502020204030204" pitchFamily="34" charset="0"/>
                <a:cs typeface="Times New Roman" panose="02020603050405020304" pitchFamily="18" charset="0"/>
              </a:rPr>
              <a:t>OR</a:t>
            </a:r>
          </a:p>
          <a:p>
            <a:pPr>
              <a:lnSpc>
                <a:spcPct val="100000"/>
              </a:lnSpc>
              <a:spcAft>
                <a:spcPts val="1200"/>
              </a:spcAft>
            </a:pPr>
            <a:r>
              <a:rPr lang="en-US" dirty="0">
                <a:solidFill>
                  <a:schemeClr val="bg2">
                    <a:lumMod val="50000"/>
                  </a:schemeClr>
                </a:solidFill>
                <a:effectLst/>
                <a:ea typeface="Calibri" panose="020F0502020204030204" pitchFamily="34" charset="0"/>
                <a:cs typeface="Times New Roman" panose="02020603050405020304" pitchFamily="18" charset="0"/>
              </a:rPr>
              <a:t>With </a:t>
            </a:r>
            <a:r>
              <a:rPr lang="en-US" b="1" dirty="0">
                <a:solidFill>
                  <a:schemeClr val="tx1"/>
                </a:solidFill>
                <a:effectLst/>
                <a:ea typeface="Calibri" panose="020F0502020204030204" pitchFamily="34" charset="0"/>
                <a:cs typeface="Times New Roman" panose="02020603050405020304" pitchFamily="18" charset="0"/>
              </a:rPr>
              <a:t>one chronic condition and a diagnosis of D</a:t>
            </a:r>
            <a:r>
              <a:rPr lang="en-US" b="1" dirty="0">
                <a:solidFill>
                  <a:schemeClr val="tx1"/>
                </a:solidFill>
                <a:ea typeface="Calibri" panose="020F0502020204030204" pitchFamily="34" charset="0"/>
                <a:cs typeface="Times New Roman" panose="02020603050405020304" pitchFamily="18" charset="0"/>
              </a:rPr>
              <a:t>ementia</a:t>
            </a:r>
            <a:r>
              <a:rPr lang="en-US" b="1" dirty="0">
                <a:solidFill>
                  <a:schemeClr val="bg2">
                    <a:lumMod val="50000"/>
                  </a:schemeClr>
                </a:solidFill>
                <a:ea typeface="Calibri" panose="020F0502020204030204" pitchFamily="34"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118E9500-F11D-62DD-2F70-99186E20B7DC}"/>
              </a:ext>
            </a:extLst>
          </p:cNvPr>
          <p:cNvSpPr>
            <a:spLocks noGrp="1"/>
          </p:cNvSpPr>
          <p:nvPr>
            <p:ph type="sldNum" sz="quarter" idx="12"/>
          </p:nvPr>
        </p:nvSpPr>
        <p:spPr>
          <a:xfrm>
            <a:off x="10665822" y="6356350"/>
            <a:ext cx="1282337" cy="365125"/>
          </a:xfrm>
        </p:spPr>
        <p:txBody>
          <a:bodyPr/>
          <a:lstStyle/>
          <a:p>
            <a:pPr lvl="0"/>
            <a:fld id="{2386EBBD-2D25-4397-A98C-0B6CEEED70C3}" type="slidenum">
              <a:rPr lang="en-US" noProof="0" smtClean="0"/>
              <a:pPr lvl="0"/>
              <a:t>23</a:t>
            </a:fld>
            <a:endParaRPr lang="en-US" noProof="0"/>
          </a:p>
        </p:txBody>
      </p:sp>
    </p:spTree>
    <p:extLst>
      <p:ext uri="{BB962C8B-B14F-4D97-AF65-F5344CB8AC3E}">
        <p14:creationId xmlns:p14="http://schemas.microsoft.com/office/powerpoint/2010/main" val="25134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D14E9-9950-4E47-8A81-71D2CBA58D6A}"/>
              </a:ext>
            </a:extLst>
          </p:cNvPr>
          <p:cNvSpPr>
            <a:spLocks noGrp="1"/>
          </p:cNvSpPr>
          <p:nvPr>
            <p:ph type="title"/>
          </p:nvPr>
        </p:nvSpPr>
        <p:spPr/>
        <p:txBody>
          <a:bodyPr vert="horz" lIns="80682" tIns="40341" rIns="80682" bIns="40341" rtlCol="0">
            <a:normAutofit/>
          </a:bodyPr>
          <a:lstStyle/>
          <a:p>
            <a:pPr defTabSz="806867"/>
            <a:r>
              <a:rPr lang="en-US" sz="3200" kern="1200" dirty="0"/>
              <a:t>Jewish Care and Support Program</a:t>
            </a:r>
          </a:p>
        </p:txBody>
      </p:sp>
      <p:sp>
        <p:nvSpPr>
          <p:cNvPr id="2" name="Slide Number Placeholder 1">
            <a:extLst>
              <a:ext uri="{FF2B5EF4-FFF2-40B4-BE49-F238E27FC236}">
                <a16:creationId xmlns:a16="http://schemas.microsoft.com/office/drawing/2014/main" id="{9880EB73-5901-46C5-B74C-FBF0115FC96A}"/>
              </a:ext>
            </a:extLst>
          </p:cNvPr>
          <p:cNvSpPr>
            <a:spLocks noGrp="1"/>
          </p:cNvSpPr>
          <p:nvPr>
            <p:ph type="sldNum" sz="quarter" idx="12"/>
          </p:nvPr>
        </p:nvSpPr>
        <p:spPr/>
        <p:txBody>
          <a:bodyPr vert="horz" lIns="80682" tIns="40341" rIns="80682" bIns="40341" rtlCol="0" anchor="ctr">
            <a:normAutofit/>
          </a:bodyPr>
          <a:lstStyle/>
          <a:p>
            <a:pPr defTabSz="806867">
              <a:spcAft>
                <a:spcPts val="529"/>
              </a:spcAft>
            </a:pPr>
            <a:fld id="{219C7802-01C6-0348-8574-3D33DA40C7F4}" type="slidenum">
              <a:rPr lang="en-US">
                <a:solidFill>
                  <a:srgbClr val="4C8B2B">
                    <a:tint val="75000"/>
                  </a:srgbClr>
                </a:solidFill>
                <a:latin typeface="Calibri"/>
              </a:rPr>
              <a:pPr defTabSz="806867">
                <a:spcAft>
                  <a:spcPts val="529"/>
                </a:spcAft>
              </a:pPr>
              <a:t>24</a:t>
            </a:fld>
            <a:endParaRPr lang="en-US">
              <a:solidFill>
                <a:srgbClr val="4C8B2B">
                  <a:tint val="75000"/>
                </a:srgbClr>
              </a:solidFill>
              <a:latin typeface="Calibri"/>
            </a:endParaRPr>
          </a:p>
        </p:txBody>
      </p:sp>
      <p:sp>
        <p:nvSpPr>
          <p:cNvPr id="16" name="Content Placeholder 5">
            <a:extLst>
              <a:ext uri="{FF2B5EF4-FFF2-40B4-BE49-F238E27FC236}">
                <a16:creationId xmlns:a16="http://schemas.microsoft.com/office/drawing/2014/main" id="{3240660F-6BA3-40D4-AA09-75A35A5ECA27}"/>
              </a:ext>
            </a:extLst>
          </p:cNvPr>
          <p:cNvSpPr>
            <a:spLocks noGrp="1"/>
          </p:cNvSpPr>
          <p:nvPr>
            <p:ph sz="quarter" idx="4294967295"/>
          </p:nvPr>
        </p:nvSpPr>
        <p:spPr>
          <a:xfrm>
            <a:off x="254524" y="958125"/>
            <a:ext cx="6777038" cy="4330700"/>
          </a:xfrm>
          <a:prstGeom prst="rect">
            <a:avLst/>
          </a:prstGeom>
        </p:spPr>
        <p:txBody>
          <a:bodyPr>
            <a:noAutofit/>
          </a:bodyPr>
          <a:lstStyle/>
          <a:p>
            <a:r>
              <a:rPr lang="en-US" sz="1600" dirty="0">
                <a:solidFill>
                  <a:schemeClr val="bg2">
                    <a:lumMod val="50000"/>
                  </a:schemeClr>
                </a:solidFill>
                <a:latin typeface="+mj-lt"/>
                <a:ea typeface="Segoe UI Emoji" panose="020B0502040204020203" pitchFamily="34" charset="0"/>
              </a:rPr>
              <a:t>Care with special considerations of Jewish customs, rituals and laws.</a:t>
            </a:r>
          </a:p>
          <a:p>
            <a:r>
              <a:rPr lang="en-US" sz="1600" dirty="0">
                <a:solidFill>
                  <a:schemeClr val="bg2">
                    <a:lumMod val="50000"/>
                  </a:schemeClr>
                </a:solidFill>
                <a:latin typeface="+mj-lt"/>
                <a:ea typeface="Segoe UI Emoji" panose="020B0502040204020203" pitchFamily="34" charset="0"/>
              </a:rPr>
              <a:t>Spiritual support available from a team of Rabbis, in addition to Gilchrist chaplains</a:t>
            </a:r>
          </a:p>
          <a:p>
            <a:r>
              <a:rPr lang="en-US" sz="1600" dirty="0" err="1">
                <a:solidFill>
                  <a:schemeClr val="bg2">
                    <a:lumMod val="50000"/>
                  </a:schemeClr>
                </a:solidFill>
                <a:latin typeface="+mj-lt"/>
                <a:ea typeface="Segoe UI Emoji" panose="020B0502040204020203" pitchFamily="34" charset="0"/>
              </a:rPr>
              <a:t>Mezuzot</a:t>
            </a:r>
            <a:r>
              <a:rPr lang="en-US" sz="1600" dirty="0">
                <a:solidFill>
                  <a:schemeClr val="bg2">
                    <a:lumMod val="50000"/>
                  </a:schemeClr>
                </a:solidFill>
                <a:latin typeface="+mj-lt"/>
                <a:ea typeface="Segoe UI Emoji" panose="020B0502040204020203" pitchFamily="34" charset="0"/>
              </a:rPr>
              <a:t> and Jewish ritual objects available at all Gilchrist Care Centers; kosher food available upon request </a:t>
            </a:r>
          </a:p>
          <a:p>
            <a:r>
              <a:rPr lang="en-US" sz="1600" dirty="0">
                <a:solidFill>
                  <a:schemeClr val="bg2">
                    <a:lumMod val="50000"/>
                  </a:schemeClr>
                </a:solidFill>
                <a:latin typeface="+mj-lt"/>
                <a:ea typeface="Segoe UI Emoji" panose="020B0502040204020203" pitchFamily="34" charset="0"/>
              </a:rPr>
              <a:t>Specialized support program for Holocaust survivors and their families</a:t>
            </a:r>
          </a:p>
          <a:p>
            <a:r>
              <a:rPr lang="en-US" sz="1600" dirty="0">
                <a:solidFill>
                  <a:schemeClr val="bg2">
                    <a:lumMod val="50000"/>
                  </a:schemeClr>
                </a:solidFill>
                <a:latin typeface="+mj-lt"/>
                <a:ea typeface="Segoe UI Emoji" panose="020B0502040204020203" pitchFamily="34" charset="0"/>
              </a:rPr>
              <a:t>Grief services, including one-on-one counseling and support groups, offered both through Gilchrist and in collaboration with Jewish Community Services, an agency of The Associated</a:t>
            </a:r>
          </a:p>
          <a:p>
            <a:r>
              <a:rPr lang="en-US" sz="1600" dirty="0">
                <a:solidFill>
                  <a:schemeClr val="bg2">
                    <a:lumMod val="50000"/>
                  </a:schemeClr>
                </a:solidFill>
                <a:latin typeface="+mj-lt"/>
                <a:ea typeface="Segoe UI Emoji" panose="020B0502040204020203" pitchFamily="34" charset="0"/>
              </a:rPr>
              <a:t>Holiday programs at RCCs throughout our service area as well as patients’ homes</a:t>
            </a:r>
          </a:p>
          <a:p>
            <a:r>
              <a:rPr lang="en-US" sz="1600" dirty="0">
                <a:solidFill>
                  <a:schemeClr val="bg2">
                    <a:lumMod val="50000"/>
                  </a:schemeClr>
                </a:solidFill>
                <a:latin typeface="+mj-lt"/>
                <a:ea typeface="Segoe UI Emoji" panose="020B0502040204020203" pitchFamily="34" charset="0"/>
              </a:rPr>
              <a:t>Shalom Calls</a:t>
            </a:r>
          </a:p>
          <a:p>
            <a:r>
              <a:rPr lang="en-US" sz="1600" dirty="0">
                <a:solidFill>
                  <a:schemeClr val="bg2">
                    <a:lumMod val="50000"/>
                  </a:schemeClr>
                </a:solidFill>
                <a:latin typeface="+mj-lt"/>
                <a:ea typeface="Segoe UI Emoji" panose="020B0502040204020203" pitchFamily="34" charset="0"/>
              </a:rPr>
              <a:t>Gilchrist Center Towson has a beautiful Jewish Meditation room  with siddurim (prayer books), a </a:t>
            </a:r>
            <a:r>
              <a:rPr lang="en-US" sz="1600" dirty="0" err="1">
                <a:solidFill>
                  <a:schemeClr val="bg2">
                    <a:lumMod val="50000"/>
                  </a:schemeClr>
                </a:solidFill>
                <a:latin typeface="+mj-lt"/>
                <a:ea typeface="Segoe UI Emoji" panose="020B0502040204020203" pitchFamily="34" charset="0"/>
              </a:rPr>
              <a:t>ner</a:t>
            </a:r>
            <a:r>
              <a:rPr lang="en-US" sz="1600" dirty="0">
                <a:solidFill>
                  <a:schemeClr val="bg2">
                    <a:lumMod val="50000"/>
                  </a:schemeClr>
                </a:solidFill>
                <a:latin typeface="+mj-lt"/>
                <a:ea typeface="Segoe UI Emoji" panose="020B0502040204020203" pitchFamily="34" charset="0"/>
              </a:rPr>
              <a:t> </a:t>
            </a:r>
            <a:r>
              <a:rPr lang="en-US" sz="1600" dirty="0" err="1">
                <a:solidFill>
                  <a:schemeClr val="bg2">
                    <a:lumMod val="50000"/>
                  </a:schemeClr>
                </a:solidFill>
                <a:latin typeface="+mj-lt"/>
                <a:ea typeface="Segoe UI Emoji" panose="020B0502040204020203" pitchFamily="34" charset="0"/>
              </a:rPr>
              <a:t>tamid</a:t>
            </a:r>
            <a:r>
              <a:rPr lang="en-US" sz="1600" dirty="0">
                <a:solidFill>
                  <a:schemeClr val="bg2">
                    <a:lumMod val="50000"/>
                  </a:schemeClr>
                </a:solidFill>
                <a:latin typeface="+mj-lt"/>
                <a:ea typeface="Segoe UI Emoji" panose="020B0502040204020203" pitchFamily="34" charset="0"/>
              </a:rPr>
              <a:t>, and a Jerusalem Wall that mimics the Kotel</a:t>
            </a:r>
          </a:p>
          <a:p>
            <a:r>
              <a:rPr lang="en-US" sz="1600" dirty="0">
                <a:solidFill>
                  <a:schemeClr val="bg2">
                    <a:lumMod val="50000"/>
                  </a:schemeClr>
                </a:solidFill>
                <a:latin typeface="+mj-lt"/>
              </a:rPr>
              <a:t>Accredited by the National Institute for Jewish Hospice </a:t>
            </a:r>
          </a:p>
          <a:p>
            <a:r>
              <a:rPr lang="en-US" sz="1600" dirty="0">
                <a:solidFill>
                  <a:schemeClr val="bg2">
                    <a:lumMod val="50000"/>
                  </a:schemeClr>
                </a:solidFill>
                <a:latin typeface="+mj-lt"/>
              </a:rPr>
              <a:t>Ambassador (educational) events at local synagogues and Jewish organizations</a:t>
            </a:r>
          </a:p>
          <a:p>
            <a:endParaRPr lang="en-US" sz="1800" dirty="0">
              <a:solidFill>
                <a:srgbClr val="002060"/>
              </a:solidFill>
              <a:latin typeface="Segoe UI Emoji" panose="020B0502040204020203" pitchFamily="34" charset="0"/>
              <a:ea typeface="Segoe UI Emoji" panose="020B0502040204020203" pitchFamily="34" charset="0"/>
            </a:endParaRPr>
          </a:p>
        </p:txBody>
      </p:sp>
      <p:pic>
        <p:nvPicPr>
          <p:cNvPr id="7" name="Picture 6">
            <a:extLst>
              <a:ext uri="{FF2B5EF4-FFF2-40B4-BE49-F238E27FC236}">
                <a16:creationId xmlns:a16="http://schemas.microsoft.com/office/drawing/2014/main" id="{AA94B155-7F8B-405F-AEF0-9C51E91EF4C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077200" y="1037398"/>
            <a:ext cx="4114800" cy="1977597"/>
          </a:xfrm>
          <a:prstGeom prst="rect">
            <a:avLst/>
          </a:prstGeom>
        </p:spPr>
      </p:pic>
      <p:pic>
        <p:nvPicPr>
          <p:cNvPr id="8" name="Picture 7">
            <a:extLst>
              <a:ext uri="{FF2B5EF4-FFF2-40B4-BE49-F238E27FC236}">
                <a16:creationId xmlns:a16="http://schemas.microsoft.com/office/drawing/2014/main" id="{1C52D61E-8607-429B-A555-44A554096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77200" y="3014995"/>
            <a:ext cx="4114800" cy="3104954"/>
          </a:xfrm>
          <a:prstGeom prst="rect">
            <a:avLst/>
          </a:prstGeom>
        </p:spPr>
      </p:pic>
      <p:pic>
        <p:nvPicPr>
          <p:cNvPr id="10" name="Picture 9">
            <a:extLst>
              <a:ext uri="{FF2B5EF4-FFF2-40B4-BE49-F238E27FC236}">
                <a16:creationId xmlns:a16="http://schemas.microsoft.com/office/drawing/2014/main" id="{321160F2-2FF2-40EF-8161-69E65ED676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9554" y="183000"/>
            <a:ext cx="1515291" cy="1309168"/>
          </a:xfrm>
          <a:prstGeom prst="rect">
            <a:avLst/>
          </a:prstGeom>
        </p:spPr>
      </p:pic>
    </p:spTree>
    <p:extLst>
      <p:ext uri="{BB962C8B-B14F-4D97-AF65-F5344CB8AC3E}">
        <p14:creationId xmlns:p14="http://schemas.microsoft.com/office/powerpoint/2010/main" val="159585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A5FB02-8AE3-4B61-883F-67805D930E42}"/>
              </a:ext>
            </a:extLst>
          </p:cNvPr>
          <p:cNvSpPr>
            <a:spLocks noGrp="1"/>
          </p:cNvSpPr>
          <p:nvPr>
            <p:ph type="title"/>
          </p:nvPr>
        </p:nvSpPr>
        <p:spPr/>
        <p:txBody>
          <a:bodyPr/>
          <a:lstStyle/>
          <a:p>
            <a:r>
              <a:rPr lang="en-US" dirty="0"/>
              <a:t>Program components</a:t>
            </a:r>
          </a:p>
        </p:txBody>
      </p:sp>
      <p:sp>
        <p:nvSpPr>
          <p:cNvPr id="3" name="Slide Number Placeholder 2">
            <a:extLst>
              <a:ext uri="{FF2B5EF4-FFF2-40B4-BE49-F238E27FC236}">
                <a16:creationId xmlns:a16="http://schemas.microsoft.com/office/drawing/2014/main" id="{9EC823C2-64C6-4BD2-BF40-2B3F66A20177}"/>
              </a:ext>
            </a:extLst>
          </p:cNvPr>
          <p:cNvSpPr>
            <a:spLocks noGrp="1"/>
          </p:cNvSpPr>
          <p:nvPr>
            <p:ph type="sldNum" sz="quarter" idx="12"/>
          </p:nvPr>
        </p:nvSpPr>
        <p:spPr/>
        <p:txBody>
          <a:bodyPr/>
          <a:lstStyle/>
          <a:p>
            <a:fld id="{219C7802-01C6-0348-8574-3D33DA40C7F4}" type="slidenum">
              <a:rPr lang="en-US" smtClean="0"/>
              <a:pPr/>
              <a:t>25</a:t>
            </a:fld>
            <a:endParaRPr lang="en-US" dirty="0"/>
          </a:p>
        </p:txBody>
      </p:sp>
      <p:sp>
        <p:nvSpPr>
          <p:cNvPr id="7" name="TextBox 6">
            <a:extLst>
              <a:ext uri="{FF2B5EF4-FFF2-40B4-BE49-F238E27FC236}">
                <a16:creationId xmlns:a16="http://schemas.microsoft.com/office/drawing/2014/main" id="{35B39B57-ECE9-06C7-E9C3-33CB8D84056E}"/>
              </a:ext>
            </a:extLst>
          </p:cNvPr>
          <p:cNvSpPr txBox="1"/>
          <p:nvPr/>
        </p:nvSpPr>
        <p:spPr>
          <a:xfrm>
            <a:off x="1587874" y="1130039"/>
            <a:ext cx="8745529" cy="744178"/>
          </a:xfrm>
          <a:prstGeom prst="rect">
            <a:avLst/>
          </a:prstGeom>
          <a:noFill/>
        </p:spPr>
        <p:txBody>
          <a:bodyPr wrap="square" rtlCol="0">
            <a:spAutoFit/>
          </a:bodyPr>
          <a:lstStyle/>
          <a:p>
            <a:pPr algn="ctr"/>
            <a:r>
              <a:rPr lang="en-US" sz="2118" dirty="0">
                <a:solidFill>
                  <a:srgbClr val="000000"/>
                </a:solidFill>
              </a:rPr>
              <a:t>3 PRN Rabbis that provide support to Jewish patients and their families as well as on-call coverage</a:t>
            </a:r>
          </a:p>
        </p:txBody>
      </p:sp>
      <p:pic>
        <p:nvPicPr>
          <p:cNvPr id="9" name="Picture 8" descr="A person wearing a hat and glasses&#10;&#10;Description automatically generated with medium confidence">
            <a:extLst>
              <a:ext uri="{FF2B5EF4-FFF2-40B4-BE49-F238E27FC236}">
                <a16:creationId xmlns:a16="http://schemas.microsoft.com/office/drawing/2014/main" id="{8BCF01ED-736C-FD14-0BE3-F500DE88E5EE}"/>
              </a:ext>
            </a:extLst>
          </p:cNvPr>
          <p:cNvPicPr>
            <a:picLocks noChangeAspect="1"/>
          </p:cNvPicPr>
          <p:nvPr/>
        </p:nvPicPr>
        <p:blipFill rotWithShape="1">
          <a:blip r:embed="rId2"/>
          <a:srcRect t="2540" b="17471"/>
          <a:stretch/>
        </p:blipFill>
        <p:spPr>
          <a:xfrm>
            <a:off x="7862161" y="1874218"/>
            <a:ext cx="3444829" cy="3429000"/>
          </a:xfrm>
          <a:prstGeom prst="rect">
            <a:avLst/>
          </a:prstGeom>
        </p:spPr>
      </p:pic>
      <p:pic>
        <p:nvPicPr>
          <p:cNvPr id="12" name="Picture 11" descr="A person sitting at a desk&#10;&#10;Description automatically generated with medium confidence">
            <a:extLst>
              <a:ext uri="{FF2B5EF4-FFF2-40B4-BE49-F238E27FC236}">
                <a16:creationId xmlns:a16="http://schemas.microsoft.com/office/drawing/2014/main" id="{5EB1478F-67F9-053A-E4B3-8E12D262A213}"/>
              </a:ext>
            </a:extLst>
          </p:cNvPr>
          <p:cNvPicPr>
            <a:picLocks noChangeAspect="1"/>
          </p:cNvPicPr>
          <p:nvPr/>
        </p:nvPicPr>
        <p:blipFill rotWithShape="1">
          <a:blip r:embed="rId3"/>
          <a:srcRect t="-1" b="18572"/>
          <a:stretch/>
        </p:blipFill>
        <p:spPr>
          <a:xfrm>
            <a:off x="4230495" y="1874217"/>
            <a:ext cx="3429372" cy="3429000"/>
          </a:xfrm>
          <a:prstGeom prst="rect">
            <a:avLst/>
          </a:prstGeom>
        </p:spPr>
      </p:pic>
      <p:pic>
        <p:nvPicPr>
          <p:cNvPr id="5" name="Picture 4" descr="A person wearing a knit hat&#10;&#10;Description automatically generated">
            <a:extLst>
              <a:ext uri="{FF2B5EF4-FFF2-40B4-BE49-F238E27FC236}">
                <a16:creationId xmlns:a16="http://schemas.microsoft.com/office/drawing/2014/main" id="{C46770CC-9485-2A60-6E96-A55BA3EAA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922" y="1874217"/>
            <a:ext cx="3429372" cy="3429372"/>
          </a:xfrm>
          <a:prstGeom prst="rect">
            <a:avLst/>
          </a:prstGeom>
        </p:spPr>
      </p:pic>
    </p:spTree>
    <p:extLst>
      <p:ext uri="{BB962C8B-B14F-4D97-AF65-F5344CB8AC3E}">
        <p14:creationId xmlns:p14="http://schemas.microsoft.com/office/powerpoint/2010/main" val="215139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87D99-5AF2-813C-817C-3589660991B5}"/>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19BAA274-97DC-63B1-8EFF-6B8E7225B062}"/>
              </a:ext>
            </a:extLst>
          </p:cNvPr>
          <p:cNvSpPr>
            <a:spLocks noGrp="1"/>
          </p:cNvSpPr>
          <p:nvPr>
            <p:ph type="body" idx="1"/>
          </p:nvPr>
        </p:nvSpPr>
        <p:spPr/>
        <p:txBody>
          <a:bodyPr/>
          <a:lstStyle/>
          <a:p>
            <a:r>
              <a:rPr lang="en-US" dirty="0"/>
              <a:t>Any Questions?</a:t>
            </a:r>
          </a:p>
        </p:txBody>
      </p:sp>
    </p:spTree>
    <p:extLst>
      <p:ext uri="{BB962C8B-B14F-4D97-AF65-F5344CB8AC3E}">
        <p14:creationId xmlns:p14="http://schemas.microsoft.com/office/powerpoint/2010/main" val="274116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45CA4-889F-54E5-257C-EAF5547785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92000" cy="685801"/>
          </a:xfrm>
          <a:prstGeom prst="rect">
            <a:avLst/>
          </a:prstGeom>
        </p:spPr>
      </p:pic>
      <p:pic>
        <p:nvPicPr>
          <p:cNvPr id="16" name="Picture 15">
            <a:extLst>
              <a:ext uri="{FF2B5EF4-FFF2-40B4-BE49-F238E27FC236}">
                <a16:creationId xmlns:a16="http://schemas.microsoft.com/office/drawing/2014/main" id="{CBE4FBB9-C67A-CB9C-7401-248CC140BEA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524" y="3719829"/>
            <a:ext cx="2065020" cy="2526512"/>
          </a:xfrm>
          <a:prstGeom prst="rect">
            <a:avLst/>
          </a:prstGeom>
        </p:spPr>
      </p:pic>
      <p:sp>
        <p:nvSpPr>
          <p:cNvPr id="28" name="TextBox 27">
            <a:extLst>
              <a:ext uri="{FF2B5EF4-FFF2-40B4-BE49-F238E27FC236}">
                <a16:creationId xmlns:a16="http://schemas.microsoft.com/office/drawing/2014/main" id="{721604FD-E2C1-4F35-B80F-7D81D56C1569}"/>
              </a:ext>
            </a:extLst>
          </p:cNvPr>
          <p:cNvSpPr txBox="1"/>
          <p:nvPr/>
        </p:nvSpPr>
        <p:spPr>
          <a:xfrm>
            <a:off x="6018314" y="1946244"/>
            <a:ext cx="4563292" cy="4300096"/>
          </a:xfrm>
          <a:prstGeom prst="rect">
            <a:avLst/>
          </a:prstGeom>
          <a:solidFill>
            <a:srgbClr val="ECF3FE">
              <a:alpha val="80000"/>
            </a:srgbClr>
          </a:solidFill>
        </p:spPr>
        <p:txBody>
          <a:bodyPr wrap="square" lIns="182880" tIns="201706" rIns="182880" bIns="201706" numCol="1" rtlCol="0" anchor="ctr">
            <a:noAutofit/>
          </a:bodyPr>
          <a:lstStyle/>
          <a:p>
            <a:pPr algn="ctr">
              <a:spcBef>
                <a:spcPts val="529"/>
              </a:spcBef>
              <a:spcAft>
                <a:spcPts val="529"/>
              </a:spcAft>
            </a:pPr>
            <a:endParaRPr lang="en-US" sz="2118" b="1" dirty="0">
              <a:solidFill>
                <a:schemeClr val="bg2">
                  <a:lumMod val="50000"/>
                </a:schemeClr>
              </a:solidFill>
              <a:latin typeface="Calibri" panose="020F0502020204030204" pitchFamily="34" charset="0"/>
              <a:cs typeface="Calibri" panose="020F0502020204030204" pitchFamily="34" charset="0"/>
            </a:endParaRPr>
          </a:p>
          <a:p>
            <a:pPr algn="ctr">
              <a:spcBef>
                <a:spcPts val="529"/>
              </a:spcBef>
              <a:spcAft>
                <a:spcPts val="529"/>
              </a:spcAft>
            </a:pPr>
            <a:br>
              <a:rPr lang="en-US" sz="2118" b="1" dirty="0">
                <a:solidFill>
                  <a:schemeClr val="bg2">
                    <a:lumMod val="50000"/>
                  </a:schemeClr>
                </a:solidFill>
                <a:latin typeface="Calibri" panose="020F0502020204030204" pitchFamily="34" charset="0"/>
                <a:cs typeface="Calibri" panose="020F0502020204030204" pitchFamily="34" charset="0"/>
              </a:rPr>
            </a:br>
            <a:r>
              <a:rPr lang="en-US" sz="2118" b="1" dirty="0">
                <a:solidFill>
                  <a:schemeClr val="bg2">
                    <a:lumMod val="50000"/>
                  </a:schemeClr>
                </a:solidFill>
                <a:latin typeface="Calibri" panose="020F0502020204030204" pitchFamily="34" charset="0"/>
                <a:cs typeface="Calibri" panose="020F0502020204030204" pitchFamily="34" charset="0"/>
              </a:rPr>
              <a:t>Care Navigation</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Volunteer Support</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Jewish Care and Support</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Music Therapy</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Grief Counseling</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We Honor Veterans</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Community Education</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Pet Therapy</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Tanzania Hospice Partnership</a:t>
            </a:r>
          </a:p>
          <a:p>
            <a:pPr algn="ctr">
              <a:spcBef>
                <a:spcPts val="529"/>
              </a:spcBef>
              <a:spcAft>
                <a:spcPts val="529"/>
              </a:spcAft>
            </a:pPr>
            <a:endParaRPr lang="en-US" sz="2118" b="1" dirty="0">
              <a:solidFill>
                <a:schemeClr val="bg2">
                  <a:lumMod val="50000"/>
                </a:schemeClr>
              </a:solidFill>
              <a:latin typeface="Calibri" panose="020F0502020204030204" pitchFamily="34" charset="0"/>
              <a:cs typeface="Calibri" panose="020F0502020204030204" pitchFamily="34" charset="0"/>
            </a:endParaRPr>
          </a:p>
          <a:p>
            <a:pPr algn="ctr">
              <a:spcBef>
                <a:spcPts val="529"/>
              </a:spcBef>
              <a:spcAft>
                <a:spcPts val="529"/>
              </a:spcAft>
            </a:pPr>
            <a:endParaRPr lang="en-US" sz="2118" b="1" dirty="0">
              <a:solidFill>
                <a:srgbClr val="005678"/>
              </a:solidFill>
              <a:latin typeface="Calibri" panose="020F0502020204030204" pitchFamily="34" charset="0"/>
              <a:cs typeface="Calibri" panose="020F0502020204030204" pitchFamily="34" charset="0"/>
            </a:endParaRPr>
          </a:p>
        </p:txBody>
      </p:sp>
      <p:sp>
        <p:nvSpPr>
          <p:cNvPr id="6" name="Title 5"/>
          <p:cNvSpPr>
            <a:spLocks noGrp="1"/>
          </p:cNvSpPr>
          <p:nvPr>
            <p:ph type="title"/>
          </p:nvPr>
        </p:nvSpPr>
        <p:spPr>
          <a:xfrm>
            <a:off x="500294" y="118101"/>
            <a:ext cx="11104517" cy="685800"/>
          </a:xfrm>
          <a:prstGeom prst="rect">
            <a:avLst/>
          </a:prstGeom>
          <a:noFill/>
          <a:ln>
            <a:noFill/>
          </a:ln>
        </p:spPr>
        <p:txBody>
          <a:bodyPr tIns="45720" bIns="0"/>
          <a:lstStyle/>
          <a:p>
            <a:pPr algn="ctr"/>
            <a:r>
              <a:rPr lang="en-US" sz="3200" dirty="0">
                <a:solidFill>
                  <a:schemeClr val="bg1"/>
                </a:solidFill>
              </a:rPr>
              <a:t>Gilchrist Programs and Services</a:t>
            </a:r>
          </a:p>
        </p:txBody>
      </p:sp>
      <p:sp>
        <p:nvSpPr>
          <p:cNvPr id="58" name="Slide Number Placeholder 57"/>
          <p:cNvSpPr>
            <a:spLocks noGrp="1"/>
          </p:cNvSpPr>
          <p:nvPr>
            <p:ph type="sldNum" sz="quarter" idx="12"/>
          </p:nvPr>
        </p:nvSpPr>
        <p:spPr/>
        <p:txBody>
          <a:bodyPr/>
          <a:lstStyle/>
          <a:p>
            <a:fld id="{219C7802-01C6-0348-8574-3D33DA40C7F4}" type="slidenum">
              <a:rPr lang="en-US" smtClean="0"/>
              <a:pPr/>
              <a:t>3</a:t>
            </a:fld>
            <a:endParaRPr lang="en-US"/>
          </a:p>
        </p:txBody>
      </p:sp>
      <p:sp>
        <p:nvSpPr>
          <p:cNvPr id="26" name="TextBox 25">
            <a:extLst>
              <a:ext uri="{FF2B5EF4-FFF2-40B4-BE49-F238E27FC236}">
                <a16:creationId xmlns:a16="http://schemas.microsoft.com/office/drawing/2014/main" id="{8A8BE396-9B78-4D39-898A-DBCF73EA6831}"/>
              </a:ext>
            </a:extLst>
          </p:cNvPr>
          <p:cNvSpPr txBox="1"/>
          <p:nvPr/>
        </p:nvSpPr>
        <p:spPr>
          <a:xfrm>
            <a:off x="2054751" y="1279101"/>
            <a:ext cx="3910620" cy="2440728"/>
          </a:xfrm>
          <a:prstGeom prst="rect">
            <a:avLst/>
          </a:prstGeom>
          <a:solidFill>
            <a:srgbClr val="F8ECF1">
              <a:alpha val="80000"/>
            </a:srgbClr>
          </a:solidFill>
          <a:ln>
            <a:noFill/>
          </a:ln>
        </p:spPr>
        <p:txBody>
          <a:bodyPr wrap="square" lIns="182880" tIns="201706" rIns="182880" bIns="201706" rtlCol="0" anchor="ctr">
            <a:noAutofit/>
          </a:bodyPr>
          <a:lstStyle/>
          <a:p>
            <a:pPr algn="ctr">
              <a:spcBef>
                <a:spcPts val="529"/>
              </a:spcBef>
              <a:spcAft>
                <a:spcPts val="529"/>
              </a:spcAft>
            </a:pPr>
            <a:r>
              <a:rPr lang="en-US" sz="2120" b="1" dirty="0">
                <a:solidFill>
                  <a:schemeClr val="bg2">
                    <a:lumMod val="50000"/>
                  </a:schemeClr>
                </a:solidFill>
                <a:latin typeface="Calibri" panose="020F0502020204030204" pitchFamily="34" charset="0"/>
                <a:cs typeface="Calibri" panose="020F0502020204030204" pitchFamily="34" charset="0"/>
              </a:rPr>
              <a:t>Primary Geriatric Home Care</a:t>
            </a:r>
            <a:br>
              <a:rPr lang="en-US" sz="2000" b="1" dirty="0">
                <a:solidFill>
                  <a:schemeClr val="bg2">
                    <a:lumMod val="50000"/>
                  </a:schemeClr>
                </a:solidFill>
                <a:latin typeface="Calibri" panose="020F0502020204030204" pitchFamily="34" charset="0"/>
                <a:cs typeface="Calibri" panose="020F0502020204030204" pitchFamily="34" charset="0"/>
              </a:rPr>
            </a:br>
            <a:r>
              <a:rPr lang="en-US" sz="1600" i="1" dirty="0">
                <a:solidFill>
                  <a:schemeClr val="bg2">
                    <a:lumMod val="50000"/>
                  </a:schemeClr>
                </a:solidFill>
                <a:latin typeface="Calibri" panose="020F0502020204030204" pitchFamily="34" charset="0"/>
                <a:cs typeface="Calibri" panose="020F0502020204030204" pitchFamily="34" charset="0"/>
              </a:rPr>
              <a:t>(Home, Residential Community Care)</a:t>
            </a:r>
            <a:endParaRPr lang="en-US" sz="2000" i="1" dirty="0">
              <a:solidFill>
                <a:schemeClr val="bg2">
                  <a:lumMod val="50000"/>
                </a:schemeClr>
              </a:solidFill>
              <a:latin typeface="Calibri" panose="020F0502020204030204" pitchFamily="34" charset="0"/>
              <a:cs typeface="Calibri" panose="020F0502020204030204" pitchFamily="34" charset="0"/>
            </a:endParaRPr>
          </a:p>
          <a:p>
            <a:pPr algn="ctr">
              <a:spcBef>
                <a:spcPts val="529"/>
              </a:spcBef>
              <a:spcAft>
                <a:spcPts val="529"/>
              </a:spcAft>
            </a:pPr>
            <a:r>
              <a:rPr lang="en-US" sz="2120" b="1" dirty="0">
                <a:solidFill>
                  <a:schemeClr val="bg2">
                    <a:lumMod val="50000"/>
                  </a:schemeClr>
                </a:solidFill>
                <a:latin typeface="Calibri" panose="020F0502020204030204" pitchFamily="34" charset="0"/>
                <a:cs typeface="Calibri" panose="020F0502020204030204" pitchFamily="34" charset="0"/>
              </a:rPr>
              <a:t>Palliative Consultations</a:t>
            </a:r>
          </a:p>
          <a:p>
            <a:pPr algn="ctr">
              <a:spcBef>
                <a:spcPts val="529"/>
              </a:spcBef>
              <a:spcAft>
                <a:spcPts val="529"/>
              </a:spcAft>
            </a:pPr>
            <a:r>
              <a:rPr lang="en-US" sz="2120" b="1" dirty="0">
                <a:solidFill>
                  <a:schemeClr val="bg2">
                    <a:lumMod val="50000"/>
                  </a:schemeClr>
                </a:solidFill>
                <a:latin typeface="Calibri" panose="020F0502020204030204" pitchFamily="34" charset="0"/>
                <a:cs typeface="Calibri" panose="020F0502020204030204" pitchFamily="34" charset="0"/>
              </a:rPr>
              <a:t>Program for All-Inclusive Care for the Elderly (PACE)</a:t>
            </a:r>
          </a:p>
        </p:txBody>
      </p:sp>
      <p:sp>
        <p:nvSpPr>
          <p:cNvPr id="27" name="TextBox 26">
            <a:extLst>
              <a:ext uri="{FF2B5EF4-FFF2-40B4-BE49-F238E27FC236}">
                <a16:creationId xmlns:a16="http://schemas.microsoft.com/office/drawing/2014/main" id="{515FDE39-2BC2-4475-9E82-89EDBFD82D50}"/>
              </a:ext>
            </a:extLst>
          </p:cNvPr>
          <p:cNvSpPr txBox="1"/>
          <p:nvPr/>
        </p:nvSpPr>
        <p:spPr>
          <a:xfrm>
            <a:off x="2087911" y="3714720"/>
            <a:ext cx="3877485" cy="2530631"/>
          </a:xfrm>
          <a:prstGeom prst="rect">
            <a:avLst/>
          </a:prstGeom>
          <a:solidFill>
            <a:srgbClr val="F1F9ED">
              <a:alpha val="87451"/>
            </a:srgbClr>
          </a:solidFill>
        </p:spPr>
        <p:txBody>
          <a:bodyPr wrap="square" lIns="182880" tIns="201706" rIns="182880" bIns="201706" rtlCol="0" anchor="ctr">
            <a:noAutofit/>
          </a:bodyPr>
          <a:lstStyle/>
          <a:p>
            <a:pPr algn="ctr">
              <a:spcBef>
                <a:spcPts val="529"/>
              </a:spcBef>
              <a:spcAft>
                <a:spcPts val="529"/>
              </a:spcAft>
            </a:pPr>
            <a:r>
              <a:rPr lang="en-US" sz="2700" b="1" dirty="0">
                <a:latin typeface="Calibri" panose="020F0502020204030204" pitchFamily="34" charset="0"/>
                <a:cs typeface="Calibri" panose="020F0502020204030204" pitchFamily="34" charset="0"/>
              </a:rPr>
              <a:t>Hospice Care</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Home Care</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Residential Community Care</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Center Based Care</a:t>
            </a:r>
          </a:p>
          <a:p>
            <a:pPr algn="ctr">
              <a:spcBef>
                <a:spcPts val="529"/>
              </a:spcBef>
              <a:spcAft>
                <a:spcPts val="529"/>
              </a:spcAft>
            </a:pPr>
            <a:r>
              <a:rPr lang="en-US" sz="2118" b="1" dirty="0">
                <a:solidFill>
                  <a:schemeClr val="bg2">
                    <a:lumMod val="50000"/>
                  </a:schemeClr>
                </a:solidFill>
                <a:latin typeface="Calibri" panose="020F0502020204030204" pitchFamily="34" charset="0"/>
                <a:cs typeface="Calibri" panose="020F0502020204030204" pitchFamily="34" charset="0"/>
              </a:rPr>
              <a:t>Gilchrist Kids </a:t>
            </a:r>
          </a:p>
        </p:txBody>
      </p:sp>
      <p:pic>
        <p:nvPicPr>
          <p:cNvPr id="10" name="Picture 9">
            <a:extLst>
              <a:ext uri="{FF2B5EF4-FFF2-40B4-BE49-F238E27FC236}">
                <a16:creationId xmlns:a16="http://schemas.microsoft.com/office/drawing/2014/main" id="{52D1914C-87CC-810B-C81F-96108BB155E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683759"/>
            <a:ext cx="2062304" cy="3036070"/>
          </a:xfrm>
          <a:prstGeom prst="rect">
            <a:avLst/>
          </a:prstGeom>
        </p:spPr>
      </p:pic>
      <p:cxnSp>
        <p:nvCxnSpPr>
          <p:cNvPr id="12" name="Straight Connector 11">
            <a:extLst>
              <a:ext uri="{FF2B5EF4-FFF2-40B4-BE49-F238E27FC236}">
                <a16:creationId xmlns:a16="http://schemas.microsoft.com/office/drawing/2014/main" id="{06E28DE2-2366-538B-2206-51C672C7716F}"/>
              </a:ext>
            </a:extLst>
          </p:cNvPr>
          <p:cNvCxnSpPr/>
          <p:nvPr/>
        </p:nvCxnSpPr>
        <p:spPr>
          <a:xfrm>
            <a:off x="0" y="3714720"/>
            <a:ext cx="59653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3D2860-86D0-0366-C419-8CE415C60916}"/>
              </a:ext>
            </a:extLst>
          </p:cNvPr>
          <p:cNvCxnSpPr>
            <a:cxnSpLocks/>
          </p:cNvCxnSpPr>
          <p:nvPr/>
        </p:nvCxnSpPr>
        <p:spPr>
          <a:xfrm>
            <a:off x="5965370" y="705067"/>
            <a:ext cx="62266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844B4E-173F-0182-D27D-1B8EC83F7236}"/>
              </a:ext>
            </a:extLst>
          </p:cNvPr>
          <p:cNvCxnSpPr>
            <a:cxnSpLocks/>
          </p:cNvCxnSpPr>
          <p:nvPr/>
        </p:nvCxnSpPr>
        <p:spPr>
          <a:xfrm>
            <a:off x="16083" y="709313"/>
            <a:ext cx="0" cy="55321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0E74A6B-18F3-93B4-8573-50D1D7621443}"/>
              </a:ext>
            </a:extLst>
          </p:cNvPr>
          <p:cNvSpPr txBox="1"/>
          <p:nvPr/>
        </p:nvSpPr>
        <p:spPr>
          <a:xfrm>
            <a:off x="2054751" y="729842"/>
            <a:ext cx="3910620" cy="546210"/>
          </a:xfrm>
          <a:prstGeom prst="rect">
            <a:avLst/>
          </a:prstGeom>
          <a:solidFill>
            <a:schemeClr val="accent5"/>
          </a:solidFill>
          <a:ln>
            <a:noFill/>
          </a:ln>
        </p:spPr>
        <p:txBody>
          <a:bodyPr wrap="square" lIns="182880" tIns="201706" rIns="182880" bIns="201706" rtlCol="0" anchor="ctr">
            <a:noAutofit/>
          </a:bodyPr>
          <a:lstStyle/>
          <a:p>
            <a:pPr algn="ctr">
              <a:spcBef>
                <a:spcPts val="529"/>
              </a:spcBef>
              <a:spcAft>
                <a:spcPts val="529"/>
              </a:spcAft>
            </a:pPr>
            <a:r>
              <a:rPr lang="en-US" sz="2400" b="1" dirty="0">
                <a:solidFill>
                  <a:schemeClr val="bg1"/>
                </a:solidFill>
                <a:latin typeface="Calibri" panose="020F0502020204030204" pitchFamily="34" charset="0"/>
                <a:cs typeface="Calibri" panose="020F0502020204030204" pitchFamily="34" charset="0"/>
              </a:rPr>
              <a:t>Elder Medical Care</a:t>
            </a:r>
          </a:p>
        </p:txBody>
      </p:sp>
      <p:sp>
        <p:nvSpPr>
          <p:cNvPr id="37" name="TextBox 36">
            <a:extLst>
              <a:ext uri="{FF2B5EF4-FFF2-40B4-BE49-F238E27FC236}">
                <a16:creationId xmlns:a16="http://schemas.microsoft.com/office/drawing/2014/main" id="{B54587F1-E597-0E9F-6580-78B3440DB184}"/>
              </a:ext>
            </a:extLst>
          </p:cNvPr>
          <p:cNvSpPr txBox="1"/>
          <p:nvPr/>
        </p:nvSpPr>
        <p:spPr>
          <a:xfrm>
            <a:off x="2077545" y="3743819"/>
            <a:ext cx="3887825" cy="546210"/>
          </a:xfrm>
          <a:prstGeom prst="rect">
            <a:avLst/>
          </a:prstGeom>
          <a:solidFill>
            <a:schemeClr val="tx1"/>
          </a:solidFill>
          <a:ln>
            <a:noFill/>
          </a:ln>
        </p:spPr>
        <p:txBody>
          <a:bodyPr wrap="square" lIns="182880" tIns="201706" rIns="182880" bIns="201706" rtlCol="0" anchor="ctr">
            <a:noAutofit/>
          </a:bodyPr>
          <a:lstStyle/>
          <a:p>
            <a:pPr algn="ctr">
              <a:spcBef>
                <a:spcPts val="529"/>
              </a:spcBef>
              <a:spcAft>
                <a:spcPts val="529"/>
              </a:spcAft>
            </a:pPr>
            <a:r>
              <a:rPr lang="en-US" sz="2400" b="1" dirty="0">
                <a:solidFill>
                  <a:schemeClr val="bg1"/>
                </a:solidFill>
                <a:latin typeface="Calibri" panose="020F0502020204030204" pitchFamily="34" charset="0"/>
                <a:cs typeface="Calibri" panose="020F0502020204030204" pitchFamily="34" charset="0"/>
              </a:rPr>
              <a:t>Hospice Care</a:t>
            </a:r>
          </a:p>
        </p:txBody>
      </p:sp>
      <p:sp>
        <p:nvSpPr>
          <p:cNvPr id="38" name="TextBox 37">
            <a:extLst>
              <a:ext uri="{FF2B5EF4-FFF2-40B4-BE49-F238E27FC236}">
                <a16:creationId xmlns:a16="http://schemas.microsoft.com/office/drawing/2014/main" id="{681409CA-37BC-F0D5-0001-299162981589}"/>
              </a:ext>
            </a:extLst>
          </p:cNvPr>
          <p:cNvSpPr txBox="1"/>
          <p:nvPr/>
        </p:nvSpPr>
        <p:spPr>
          <a:xfrm>
            <a:off x="6018967" y="729841"/>
            <a:ext cx="4532157" cy="1216403"/>
          </a:xfrm>
          <a:prstGeom prst="rect">
            <a:avLst/>
          </a:prstGeom>
          <a:solidFill>
            <a:schemeClr val="accent6"/>
          </a:solidFill>
          <a:ln>
            <a:noFill/>
          </a:ln>
        </p:spPr>
        <p:txBody>
          <a:bodyPr wrap="square" lIns="182880" tIns="201706" rIns="182880" bIns="201706" rtlCol="0" anchor="ctr">
            <a:noAutofit/>
          </a:bodyPr>
          <a:lstStyle/>
          <a:p>
            <a:pPr algn="ctr">
              <a:spcBef>
                <a:spcPts val="529"/>
              </a:spcBef>
              <a:spcAft>
                <a:spcPts val="529"/>
              </a:spcAft>
            </a:pPr>
            <a:r>
              <a:rPr lang="en-US" sz="2400" b="1" dirty="0">
                <a:solidFill>
                  <a:schemeClr val="bg1"/>
                </a:solidFill>
                <a:latin typeface="Calibri" panose="020F0502020204030204" pitchFamily="34" charset="0"/>
                <a:cs typeface="Calibri" panose="020F0502020204030204" pitchFamily="34" charset="0"/>
              </a:rPr>
              <a:t>Counseling &amp; Support and Special Programs</a:t>
            </a:r>
          </a:p>
        </p:txBody>
      </p:sp>
      <p:pic>
        <p:nvPicPr>
          <p:cNvPr id="19" name="Picture 18">
            <a:extLst>
              <a:ext uri="{FF2B5EF4-FFF2-40B4-BE49-F238E27FC236}">
                <a16:creationId xmlns:a16="http://schemas.microsoft.com/office/drawing/2014/main" id="{35E55391-5086-7BB8-CEF4-BA76F6B03F2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512580" y="2581938"/>
            <a:ext cx="1663337" cy="1870999"/>
          </a:xfrm>
          <a:prstGeom prst="rect">
            <a:avLst/>
          </a:prstGeom>
        </p:spPr>
      </p:pic>
      <p:pic>
        <p:nvPicPr>
          <p:cNvPr id="21" name="Picture 20">
            <a:extLst>
              <a:ext uri="{FF2B5EF4-FFF2-40B4-BE49-F238E27FC236}">
                <a16:creationId xmlns:a16="http://schemas.microsoft.com/office/drawing/2014/main" id="{4639A0D6-3D7A-D260-58EE-C2B9732508B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512580" y="684122"/>
            <a:ext cx="1663337" cy="1899531"/>
          </a:xfrm>
          <a:prstGeom prst="rect">
            <a:avLst/>
          </a:prstGeom>
        </p:spPr>
      </p:pic>
      <p:pic>
        <p:nvPicPr>
          <p:cNvPr id="22" name="Picture 21" descr="A group of people wearing masks&#10;&#10;Description automatically generated with low confidence">
            <a:extLst>
              <a:ext uri="{FF2B5EF4-FFF2-40B4-BE49-F238E27FC236}">
                <a16:creationId xmlns:a16="http://schemas.microsoft.com/office/drawing/2014/main" id="{296842EF-A655-57D6-4193-ACAAA84B403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512580" y="4417541"/>
            <a:ext cx="1663337" cy="1828800"/>
          </a:xfrm>
          <a:prstGeom prst="rect">
            <a:avLst/>
          </a:prstGeom>
        </p:spPr>
      </p:pic>
      <p:cxnSp>
        <p:nvCxnSpPr>
          <p:cNvPr id="17" name="Straight Connector 16">
            <a:extLst>
              <a:ext uri="{FF2B5EF4-FFF2-40B4-BE49-F238E27FC236}">
                <a16:creationId xmlns:a16="http://schemas.microsoft.com/office/drawing/2014/main" id="{A905D3BF-C423-26E7-062E-12D1D60F7214}"/>
              </a:ext>
            </a:extLst>
          </p:cNvPr>
          <p:cNvCxnSpPr>
            <a:cxnSpLocks/>
          </p:cNvCxnSpPr>
          <p:nvPr/>
        </p:nvCxnSpPr>
        <p:spPr>
          <a:xfrm>
            <a:off x="10512580" y="2581938"/>
            <a:ext cx="16633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5D9468-DC5D-CE52-7754-F7568A6879C0}"/>
              </a:ext>
            </a:extLst>
          </p:cNvPr>
          <p:cNvCxnSpPr>
            <a:cxnSpLocks/>
          </p:cNvCxnSpPr>
          <p:nvPr/>
        </p:nvCxnSpPr>
        <p:spPr>
          <a:xfrm>
            <a:off x="10512580" y="683759"/>
            <a:ext cx="0" cy="55615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CE3DAC-4ED5-557F-05A5-667F34EE55D2}"/>
              </a:ext>
            </a:extLst>
          </p:cNvPr>
          <p:cNvCxnSpPr>
            <a:cxnSpLocks/>
          </p:cNvCxnSpPr>
          <p:nvPr/>
        </p:nvCxnSpPr>
        <p:spPr>
          <a:xfrm>
            <a:off x="10512580" y="4405748"/>
            <a:ext cx="16633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5D4770-A6EC-51D1-48E2-7734A56F5CE0}"/>
              </a:ext>
            </a:extLst>
          </p:cNvPr>
          <p:cNvCxnSpPr>
            <a:cxnSpLocks/>
          </p:cNvCxnSpPr>
          <p:nvPr/>
        </p:nvCxnSpPr>
        <p:spPr>
          <a:xfrm>
            <a:off x="12175917" y="709313"/>
            <a:ext cx="0" cy="55360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DD4277-D77F-0B6F-E828-1CE57B822F43}"/>
              </a:ext>
            </a:extLst>
          </p:cNvPr>
          <p:cNvCxnSpPr>
            <a:cxnSpLocks/>
          </p:cNvCxnSpPr>
          <p:nvPr/>
        </p:nvCxnSpPr>
        <p:spPr>
          <a:xfrm>
            <a:off x="0" y="705067"/>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7A93C1-F318-80D7-06A4-4F3360DD8FCD}"/>
              </a:ext>
            </a:extLst>
          </p:cNvPr>
          <p:cNvCxnSpPr>
            <a:cxnSpLocks/>
          </p:cNvCxnSpPr>
          <p:nvPr/>
        </p:nvCxnSpPr>
        <p:spPr>
          <a:xfrm>
            <a:off x="7845" y="6236559"/>
            <a:ext cx="1218415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F4077B-423C-892E-997A-85117E310CC0}"/>
              </a:ext>
            </a:extLst>
          </p:cNvPr>
          <p:cNvCxnSpPr>
            <a:cxnSpLocks/>
          </p:cNvCxnSpPr>
          <p:nvPr/>
        </p:nvCxnSpPr>
        <p:spPr>
          <a:xfrm>
            <a:off x="2062304" y="709313"/>
            <a:ext cx="0" cy="55360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71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C62B7ED1-13A9-A2B4-B2D6-93213DA564E8}"/>
              </a:ext>
            </a:extLst>
          </p:cNvPr>
          <p:cNvGrpSpPr/>
          <p:nvPr/>
        </p:nvGrpSpPr>
        <p:grpSpPr>
          <a:xfrm>
            <a:off x="955065" y="1233165"/>
            <a:ext cx="8742630" cy="4898937"/>
            <a:chOff x="2177431" y="1143000"/>
            <a:chExt cx="8742630" cy="4898937"/>
          </a:xfrm>
        </p:grpSpPr>
        <p:grpSp>
          <p:nvGrpSpPr>
            <p:cNvPr id="4" name="Group 6">
              <a:extLst>
                <a:ext uri="{FF2B5EF4-FFF2-40B4-BE49-F238E27FC236}">
                  <a16:creationId xmlns:a16="http://schemas.microsoft.com/office/drawing/2014/main" id="{3C6CF1BD-C334-7F4B-BAA3-CE921C4DFC7C}"/>
                </a:ext>
              </a:extLst>
            </p:cNvPr>
            <p:cNvGrpSpPr/>
            <p:nvPr/>
          </p:nvGrpSpPr>
          <p:grpSpPr>
            <a:xfrm>
              <a:off x="2177431" y="1143000"/>
              <a:ext cx="8742630" cy="4898937"/>
              <a:chOff x="2170113" y="2759075"/>
              <a:chExt cx="4502151" cy="2171701"/>
            </a:xfrm>
          </p:grpSpPr>
          <p:sp>
            <p:nvSpPr>
              <p:cNvPr id="6" name="Freeform 5">
                <a:extLst>
                  <a:ext uri="{FF2B5EF4-FFF2-40B4-BE49-F238E27FC236}">
                    <a16:creationId xmlns:a16="http://schemas.microsoft.com/office/drawing/2014/main" id="{9B61ADD9-70B1-1F4F-980D-BF945D084456}"/>
                  </a:ext>
                </a:extLst>
              </p:cNvPr>
              <p:cNvSpPr>
                <a:spLocks/>
              </p:cNvSpPr>
              <p:nvPr/>
            </p:nvSpPr>
            <p:spPr bwMode="auto">
              <a:xfrm>
                <a:off x="5688013" y="3462338"/>
                <a:ext cx="304800" cy="593725"/>
              </a:xfrm>
              <a:custGeom>
                <a:avLst/>
                <a:gdLst>
                  <a:gd name="T0" fmla="*/ 45 w 192"/>
                  <a:gd name="T1" fmla="*/ 186 h 374"/>
                  <a:gd name="T2" fmla="*/ 39 w 192"/>
                  <a:gd name="T3" fmla="*/ 196 h 374"/>
                  <a:gd name="T4" fmla="*/ 45 w 192"/>
                  <a:gd name="T5" fmla="*/ 199 h 374"/>
                  <a:gd name="T6" fmla="*/ 49 w 192"/>
                  <a:gd name="T7" fmla="*/ 204 h 374"/>
                  <a:gd name="T8" fmla="*/ 57 w 192"/>
                  <a:gd name="T9" fmla="*/ 211 h 374"/>
                  <a:gd name="T10" fmla="*/ 52 w 192"/>
                  <a:gd name="T11" fmla="*/ 220 h 374"/>
                  <a:gd name="T12" fmla="*/ 59 w 192"/>
                  <a:gd name="T13" fmla="*/ 224 h 374"/>
                  <a:gd name="T14" fmla="*/ 56 w 192"/>
                  <a:gd name="T15" fmla="*/ 231 h 374"/>
                  <a:gd name="T16" fmla="*/ 69 w 192"/>
                  <a:gd name="T17" fmla="*/ 240 h 374"/>
                  <a:gd name="T18" fmla="*/ 70 w 192"/>
                  <a:gd name="T19" fmla="*/ 250 h 374"/>
                  <a:gd name="T20" fmla="*/ 60 w 192"/>
                  <a:gd name="T21" fmla="*/ 255 h 374"/>
                  <a:gd name="T22" fmla="*/ 39 w 192"/>
                  <a:gd name="T23" fmla="*/ 270 h 374"/>
                  <a:gd name="T24" fmla="*/ 23 w 192"/>
                  <a:gd name="T25" fmla="*/ 280 h 374"/>
                  <a:gd name="T26" fmla="*/ 10 w 192"/>
                  <a:gd name="T27" fmla="*/ 292 h 374"/>
                  <a:gd name="T28" fmla="*/ 4 w 192"/>
                  <a:gd name="T29" fmla="*/ 308 h 374"/>
                  <a:gd name="T30" fmla="*/ 0 w 192"/>
                  <a:gd name="T31" fmla="*/ 312 h 374"/>
                  <a:gd name="T32" fmla="*/ 12 w 192"/>
                  <a:gd name="T33" fmla="*/ 325 h 374"/>
                  <a:gd name="T34" fmla="*/ 13 w 192"/>
                  <a:gd name="T35" fmla="*/ 335 h 374"/>
                  <a:gd name="T36" fmla="*/ 30 w 192"/>
                  <a:gd name="T37" fmla="*/ 350 h 374"/>
                  <a:gd name="T38" fmla="*/ 36 w 192"/>
                  <a:gd name="T39" fmla="*/ 358 h 374"/>
                  <a:gd name="T40" fmla="*/ 56 w 192"/>
                  <a:gd name="T41" fmla="*/ 354 h 374"/>
                  <a:gd name="T42" fmla="*/ 66 w 192"/>
                  <a:gd name="T43" fmla="*/ 346 h 374"/>
                  <a:gd name="T44" fmla="*/ 73 w 192"/>
                  <a:gd name="T45" fmla="*/ 338 h 374"/>
                  <a:gd name="T46" fmla="*/ 90 w 192"/>
                  <a:gd name="T47" fmla="*/ 340 h 374"/>
                  <a:gd name="T48" fmla="*/ 116 w 192"/>
                  <a:gd name="T49" fmla="*/ 336 h 374"/>
                  <a:gd name="T50" fmla="*/ 129 w 192"/>
                  <a:gd name="T51" fmla="*/ 339 h 374"/>
                  <a:gd name="T52" fmla="*/ 131 w 192"/>
                  <a:gd name="T53" fmla="*/ 349 h 374"/>
                  <a:gd name="T54" fmla="*/ 154 w 192"/>
                  <a:gd name="T55" fmla="*/ 351 h 374"/>
                  <a:gd name="T56" fmla="*/ 167 w 192"/>
                  <a:gd name="T57" fmla="*/ 357 h 374"/>
                  <a:gd name="T58" fmla="*/ 182 w 192"/>
                  <a:gd name="T59" fmla="*/ 244 h 374"/>
                  <a:gd name="T60" fmla="*/ 176 w 192"/>
                  <a:gd name="T61" fmla="*/ 153 h 374"/>
                  <a:gd name="T62" fmla="*/ 164 w 192"/>
                  <a:gd name="T63" fmla="*/ 0 h 374"/>
                  <a:gd name="T64" fmla="*/ 139 w 192"/>
                  <a:gd name="T65" fmla="*/ 2 h 374"/>
                  <a:gd name="T66" fmla="*/ 127 w 192"/>
                  <a:gd name="T67" fmla="*/ 9 h 374"/>
                  <a:gd name="T68" fmla="*/ 113 w 192"/>
                  <a:gd name="T69" fmla="*/ 19 h 374"/>
                  <a:gd name="T70" fmla="*/ 103 w 192"/>
                  <a:gd name="T71" fmla="*/ 36 h 374"/>
                  <a:gd name="T72" fmla="*/ 101 w 192"/>
                  <a:gd name="T73" fmla="*/ 47 h 374"/>
                  <a:gd name="T74" fmla="*/ 89 w 192"/>
                  <a:gd name="T75" fmla="*/ 61 h 374"/>
                  <a:gd name="T76" fmla="*/ 79 w 192"/>
                  <a:gd name="T77" fmla="*/ 89 h 374"/>
                  <a:gd name="T78" fmla="*/ 71 w 192"/>
                  <a:gd name="T79" fmla="*/ 93 h 374"/>
                  <a:gd name="T80" fmla="*/ 58 w 192"/>
                  <a:gd name="T81" fmla="*/ 105 h 374"/>
                  <a:gd name="T82" fmla="*/ 52 w 192"/>
                  <a:gd name="T83" fmla="*/ 117 h 374"/>
                  <a:gd name="T84" fmla="*/ 43 w 192"/>
                  <a:gd name="T85" fmla="*/ 126 h 374"/>
                  <a:gd name="T86" fmla="*/ 47 w 192"/>
                  <a:gd name="T87" fmla="*/ 134 h 374"/>
                  <a:gd name="T88" fmla="*/ 40 w 192"/>
                  <a:gd name="T89" fmla="*/ 152 h 374"/>
                  <a:gd name="T90" fmla="*/ 43 w 192"/>
                  <a:gd name="T91" fmla="*/ 1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374">
                    <a:moveTo>
                      <a:pt x="43" y="174"/>
                    </a:moveTo>
                    <a:lnTo>
                      <a:pt x="43" y="179"/>
                    </a:lnTo>
                    <a:lnTo>
                      <a:pt x="45" y="186"/>
                    </a:lnTo>
                    <a:lnTo>
                      <a:pt x="42" y="189"/>
                    </a:lnTo>
                    <a:lnTo>
                      <a:pt x="39" y="194"/>
                    </a:lnTo>
                    <a:lnTo>
                      <a:pt x="39" y="196"/>
                    </a:lnTo>
                    <a:lnTo>
                      <a:pt x="42" y="197"/>
                    </a:lnTo>
                    <a:lnTo>
                      <a:pt x="46" y="197"/>
                    </a:lnTo>
                    <a:lnTo>
                      <a:pt x="45" y="199"/>
                    </a:lnTo>
                    <a:lnTo>
                      <a:pt x="46" y="203"/>
                    </a:lnTo>
                    <a:lnTo>
                      <a:pt x="47" y="204"/>
                    </a:lnTo>
                    <a:lnTo>
                      <a:pt x="49" y="204"/>
                    </a:lnTo>
                    <a:lnTo>
                      <a:pt x="52" y="206"/>
                    </a:lnTo>
                    <a:lnTo>
                      <a:pt x="52" y="211"/>
                    </a:lnTo>
                    <a:lnTo>
                      <a:pt x="57" y="211"/>
                    </a:lnTo>
                    <a:lnTo>
                      <a:pt x="59" y="214"/>
                    </a:lnTo>
                    <a:lnTo>
                      <a:pt x="52" y="218"/>
                    </a:lnTo>
                    <a:lnTo>
                      <a:pt x="52" y="220"/>
                    </a:lnTo>
                    <a:lnTo>
                      <a:pt x="53" y="222"/>
                    </a:lnTo>
                    <a:lnTo>
                      <a:pt x="58" y="222"/>
                    </a:lnTo>
                    <a:lnTo>
                      <a:pt x="59" y="224"/>
                    </a:lnTo>
                    <a:lnTo>
                      <a:pt x="58" y="227"/>
                    </a:lnTo>
                    <a:lnTo>
                      <a:pt x="56" y="228"/>
                    </a:lnTo>
                    <a:lnTo>
                      <a:pt x="56" y="231"/>
                    </a:lnTo>
                    <a:lnTo>
                      <a:pt x="59" y="231"/>
                    </a:lnTo>
                    <a:lnTo>
                      <a:pt x="63" y="232"/>
                    </a:lnTo>
                    <a:lnTo>
                      <a:pt x="69" y="240"/>
                    </a:lnTo>
                    <a:lnTo>
                      <a:pt x="70" y="247"/>
                    </a:lnTo>
                    <a:lnTo>
                      <a:pt x="69" y="249"/>
                    </a:lnTo>
                    <a:lnTo>
                      <a:pt x="70" y="250"/>
                    </a:lnTo>
                    <a:lnTo>
                      <a:pt x="68" y="252"/>
                    </a:lnTo>
                    <a:lnTo>
                      <a:pt x="64" y="253"/>
                    </a:lnTo>
                    <a:lnTo>
                      <a:pt x="60" y="255"/>
                    </a:lnTo>
                    <a:lnTo>
                      <a:pt x="46" y="266"/>
                    </a:lnTo>
                    <a:lnTo>
                      <a:pt x="42" y="268"/>
                    </a:lnTo>
                    <a:lnTo>
                      <a:pt x="39" y="270"/>
                    </a:lnTo>
                    <a:lnTo>
                      <a:pt x="34" y="272"/>
                    </a:lnTo>
                    <a:lnTo>
                      <a:pt x="32" y="272"/>
                    </a:lnTo>
                    <a:lnTo>
                      <a:pt x="23" y="280"/>
                    </a:lnTo>
                    <a:lnTo>
                      <a:pt x="19" y="282"/>
                    </a:lnTo>
                    <a:lnTo>
                      <a:pt x="13" y="288"/>
                    </a:lnTo>
                    <a:lnTo>
                      <a:pt x="10" y="292"/>
                    </a:lnTo>
                    <a:lnTo>
                      <a:pt x="9" y="303"/>
                    </a:lnTo>
                    <a:lnTo>
                      <a:pt x="7" y="306"/>
                    </a:lnTo>
                    <a:lnTo>
                      <a:pt x="4" y="308"/>
                    </a:lnTo>
                    <a:lnTo>
                      <a:pt x="2" y="308"/>
                    </a:lnTo>
                    <a:lnTo>
                      <a:pt x="1" y="309"/>
                    </a:lnTo>
                    <a:lnTo>
                      <a:pt x="0" y="312"/>
                    </a:lnTo>
                    <a:lnTo>
                      <a:pt x="2" y="315"/>
                    </a:lnTo>
                    <a:lnTo>
                      <a:pt x="9" y="321"/>
                    </a:lnTo>
                    <a:lnTo>
                      <a:pt x="12" y="325"/>
                    </a:lnTo>
                    <a:lnTo>
                      <a:pt x="13" y="330"/>
                    </a:lnTo>
                    <a:lnTo>
                      <a:pt x="12" y="332"/>
                    </a:lnTo>
                    <a:lnTo>
                      <a:pt x="13" y="335"/>
                    </a:lnTo>
                    <a:lnTo>
                      <a:pt x="26" y="339"/>
                    </a:lnTo>
                    <a:lnTo>
                      <a:pt x="29" y="347"/>
                    </a:lnTo>
                    <a:lnTo>
                      <a:pt x="30" y="350"/>
                    </a:lnTo>
                    <a:lnTo>
                      <a:pt x="32" y="353"/>
                    </a:lnTo>
                    <a:lnTo>
                      <a:pt x="36" y="355"/>
                    </a:lnTo>
                    <a:lnTo>
                      <a:pt x="36" y="358"/>
                    </a:lnTo>
                    <a:lnTo>
                      <a:pt x="36" y="357"/>
                    </a:lnTo>
                    <a:lnTo>
                      <a:pt x="46" y="354"/>
                    </a:lnTo>
                    <a:lnTo>
                      <a:pt x="56" y="354"/>
                    </a:lnTo>
                    <a:lnTo>
                      <a:pt x="57" y="352"/>
                    </a:lnTo>
                    <a:lnTo>
                      <a:pt x="61" y="351"/>
                    </a:lnTo>
                    <a:lnTo>
                      <a:pt x="66" y="346"/>
                    </a:lnTo>
                    <a:lnTo>
                      <a:pt x="69" y="344"/>
                    </a:lnTo>
                    <a:lnTo>
                      <a:pt x="72" y="339"/>
                    </a:lnTo>
                    <a:lnTo>
                      <a:pt x="73" y="338"/>
                    </a:lnTo>
                    <a:lnTo>
                      <a:pt x="77" y="337"/>
                    </a:lnTo>
                    <a:lnTo>
                      <a:pt x="85" y="340"/>
                    </a:lnTo>
                    <a:lnTo>
                      <a:pt x="90" y="340"/>
                    </a:lnTo>
                    <a:lnTo>
                      <a:pt x="98" y="337"/>
                    </a:lnTo>
                    <a:lnTo>
                      <a:pt x="110" y="335"/>
                    </a:lnTo>
                    <a:lnTo>
                      <a:pt x="116" y="336"/>
                    </a:lnTo>
                    <a:lnTo>
                      <a:pt x="122" y="339"/>
                    </a:lnTo>
                    <a:lnTo>
                      <a:pt x="126" y="340"/>
                    </a:lnTo>
                    <a:lnTo>
                      <a:pt x="129" y="339"/>
                    </a:lnTo>
                    <a:lnTo>
                      <a:pt x="132" y="342"/>
                    </a:lnTo>
                    <a:lnTo>
                      <a:pt x="130" y="346"/>
                    </a:lnTo>
                    <a:lnTo>
                      <a:pt x="131" y="349"/>
                    </a:lnTo>
                    <a:lnTo>
                      <a:pt x="133" y="350"/>
                    </a:lnTo>
                    <a:lnTo>
                      <a:pt x="143" y="353"/>
                    </a:lnTo>
                    <a:lnTo>
                      <a:pt x="154" y="351"/>
                    </a:lnTo>
                    <a:lnTo>
                      <a:pt x="158" y="352"/>
                    </a:lnTo>
                    <a:lnTo>
                      <a:pt x="160" y="354"/>
                    </a:lnTo>
                    <a:lnTo>
                      <a:pt x="167" y="357"/>
                    </a:lnTo>
                    <a:lnTo>
                      <a:pt x="185" y="371"/>
                    </a:lnTo>
                    <a:lnTo>
                      <a:pt x="192" y="374"/>
                    </a:lnTo>
                    <a:lnTo>
                      <a:pt x="182" y="244"/>
                    </a:lnTo>
                    <a:lnTo>
                      <a:pt x="182" y="237"/>
                    </a:lnTo>
                    <a:lnTo>
                      <a:pt x="176" y="163"/>
                    </a:lnTo>
                    <a:lnTo>
                      <a:pt x="176" y="153"/>
                    </a:lnTo>
                    <a:lnTo>
                      <a:pt x="174" y="122"/>
                    </a:lnTo>
                    <a:lnTo>
                      <a:pt x="173" y="105"/>
                    </a:lnTo>
                    <a:lnTo>
                      <a:pt x="164" y="0"/>
                    </a:lnTo>
                    <a:lnTo>
                      <a:pt x="163" y="4"/>
                    </a:lnTo>
                    <a:lnTo>
                      <a:pt x="161" y="4"/>
                    </a:lnTo>
                    <a:lnTo>
                      <a:pt x="139" y="2"/>
                    </a:lnTo>
                    <a:lnTo>
                      <a:pt x="136" y="3"/>
                    </a:lnTo>
                    <a:lnTo>
                      <a:pt x="130" y="6"/>
                    </a:lnTo>
                    <a:lnTo>
                      <a:pt x="127" y="9"/>
                    </a:lnTo>
                    <a:lnTo>
                      <a:pt x="122" y="14"/>
                    </a:lnTo>
                    <a:lnTo>
                      <a:pt x="115" y="18"/>
                    </a:lnTo>
                    <a:lnTo>
                      <a:pt x="113" y="19"/>
                    </a:lnTo>
                    <a:lnTo>
                      <a:pt x="111" y="21"/>
                    </a:lnTo>
                    <a:lnTo>
                      <a:pt x="107" y="31"/>
                    </a:lnTo>
                    <a:lnTo>
                      <a:pt x="103" y="36"/>
                    </a:lnTo>
                    <a:lnTo>
                      <a:pt x="105" y="39"/>
                    </a:lnTo>
                    <a:lnTo>
                      <a:pt x="105" y="44"/>
                    </a:lnTo>
                    <a:lnTo>
                      <a:pt x="101" y="47"/>
                    </a:lnTo>
                    <a:lnTo>
                      <a:pt x="95" y="57"/>
                    </a:lnTo>
                    <a:lnTo>
                      <a:pt x="92" y="59"/>
                    </a:lnTo>
                    <a:lnTo>
                      <a:pt x="89" y="61"/>
                    </a:lnTo>
                    <a:lnTo>
                      <a:pt x="87" y="67"/>
                    </a:lnTo>
                    <a:lnTo>
                      <a:pt x="83" y="85"/>
                    </a:lnTo>
                    <a:lnTo>
                      <a:pt x="79" y="89"/>
                    </a:lnTo>
                    <a:lnTo>
                      <a:pt x="77" y="93"/>
                    </a:lnTo>
                    <a:lnTo>
                      <a:pt x="74" y="94"/>
                    </a:lnTo>
                    <a:lnTo>
                      <a:pt x="71" y="93"/>
                    </a:lnTo>
                    <a:lnTo>
                      <a:pt x="69" y="95"/>
                    </a:lnTo>
                    <a:lnTo>
                      <a:pt x="60" y="103"/>
                    </a:lnTo>
                    <a:lnTo>
                      <a:pt x="58" y="105"/>
                    </a:lnTo>
                    <a:lnTo>
                      <a:pt x="55" y="110"/>
                    </a:lnTo>
                    <a:lnTo>
                      <a:pt x="52" y="113"/>
                    </a:lnTo>
                    <a:lnTo>
                      <a:pt x="52" y="117"/>
                    </a:lnTo>
                    <a:lnTo>
                      <a:pt x="48" y="125"/>
                    </a:lnTo>
                    <a:lnTo>
                      <a:pt x="46" y="126"/>
                    </a:lnTo>
                    <a:lnTo>
                      <a:pt x="43" y="126"/>
                    </a:lnTo>
                    <a:lnTo>
                      <a:pt x="43" y="129"/>
                    </a:lnTo>
                    <a:lnTo>
                      <a:pt x="45" y="132"/>
                    </a:lnTo>
                    <a:lnTo>
                      <a:pt x="47" y="134"/>
                    </a:lnTo>
                    <a:lnTo>
                      <a:pt x="47" y="138"/>
                    </a:lnTo>
                    <a:lnTo>
                      <a:pt x="43" y="144"/>
                    </a:lnTo>
                    <a:lnTo>
                      <a:pt x="40" y="152"/>
                    </a:lnTo>
                    <a:lnTo>
                      <a:pt x="42" y="160"/>
                    </a:lnTo>
                    <a:lnTo>
                      <a:pt x="40" y="164"/>
                    </a:lnTo>
                    <a:lnTo>
                      <a:pt x="43" y="174"/>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DEED23E2-8CF7-DA4F-B81B-D9EDC5CDBBF3}"/>
                  </a:ext>
                </a:extLst>
              </p:cNvPr>
              <p:cNvSpPr>
                <a:spLocks/>
              </p:cNvSpPr>
              <p:nvPr/>
            </p:nvSpPr>
            <p:spPr bwMode="auto">
              <a:xfrm>
                <a:off x="4827588" y="4221163"/>
                <a:ext cx="555625" cy="573088"/>
              </a:xfrm>
              <a:custGeom>
                <a:avLst/>
                <a:gdLst>
                  <a:gd name="T0" fmla="*/ 21 w 350"/>
                  <a:gd name="T1" fmla="*/ 63 h 361"/>
                  <a:gd name="T2" fmla="*/ 45 w 350"/>
                  <a:gd name="T3" fmla="*/ 9 h 361"/>
                  <a:gd name="T4" fmla="*/ 110 w 350"/>
                  <a:gd name="T5" fmla="*/ 15 h 361"/>
                  <a:gd name="T6" fmla="*/ 137 w 350"/>
                  <a:gd name="T7" fmla="*/ 51 h 361"/>
                  <a:gd name="T8" fmla="*/ 156 w 350"/>
                  <a:gd name="T9" fmla="*/ 75 h 361"/>
                  <a:gd name="T10" fmla="*/ 177 w 350"/>
                  <a:gd name="T11" fmla="*/ 93 h 361"/>
                  <a:gd name="T12" fmla="*/ 196 w 350"/>
                  <a:gd name="T13" fmla="*/ 103 h 361"/>
                  <a:gd name="T14" fmla="*/ 231 w 350"/>
                  <a:gd name="T15" fmla="*/ 122 h 361"/>
                  <a:gd name="T16" fmla="*/ 225 w 350"/>
                  <a:gd name="T17" fmla="*/ 129 h 361"/>
                  <a:gd name="T18" fmla="*/ 234 w 350"/>
                  <a:gd name="T19" fmla="*/ 134 h 361"/>
                  <a:gd name="T20" fmla="*/ 245 w 350"/>
                  <a:gd name="T21" fmla="*/ 149 h 361"/>
                  <a:gd name="T22" fmla="*/ 270 w 350"/>
                  <a:gd name="T23" fmla="*/ 169 h 361"/>
                  <a:gd name="T24" fmla="*/ 294 w 350"/>
                  <a:gd name="T25" fmla="*/ 154 h 361"/>
                  <a:gd name="T26" fmla="*/ 314 w 350"/>
                  <a:gd name="T27" fmla="*/ 164 h 361"/>
                  <a:gd name="T28" fmla="*/ 312 w 350"/>
                  <a:gd name="T29" fmla="*/ 229 h 361"/>
                  <a:gd name="T30" fmla="*/ 347 w 350"/>
                  <a:gd name="T31" fmla="*/ 277 h 361"/>
                  <a:gd name="T32" fmla="*/ 331 w 350"/>
                  <a:gd name="T33" fmla="*/ 290 h 361"/>
                  <a:gd name="T34" fmla="*/ 326 w 350"/>
                  <a:gd name="T35" fmla="*/ 306 h 361"/>
                  <a:gd name="T36" fmla="*/ 339 w 350"/>
                  <a:gd name="T37" fmla="*/ 309 h 361"/>
                  <a:gd name="T38" fmla="*/ 349 w 350"/>
                  <a:gd name="T39" fmla="*/ 351 h 361"/>
                  <a:gd name="T40" fmla="*/ 337 w 350"/>
                  <a:gd name="T41" fmla="*/ 347 h 361"/>
                  <a:gd name="T42" fmla="*/ 319 w 350"/>
                  <a:gd name="T43" fmla="*/ 331 h 361"/>
                  <a:gd name="T44" fmla="*/ 302 w 350"/>
                  <a:gd name="T45" fmla="*/ 313 h 361"/>
                  <a:gd name="T46" fmla="*/ 302 w 350"/>
                  <a:gd name="T47" fmla="*/ 295 h 361"/>
                  <a:gd name="T48" fmla="*/ 292 w 350"/>
                  <a:gd name="T49" fmla="*/ 291 h 361"/>
                  <a:gd name="T50" fmla="*/ 284 w 350"/>
                  <a:gd name="T51" fmla="*/ 311 h 361"/>
                  <a:gd name="T52" fmla="*/ 272 w 350"/>
                  <a:gd name="T53" fmla="*/ 276 h 361"/>
                  <a:gd name="T54" fmla="*/ 290 w 350"/>
                  <a:gd name="T55" fmla="*/ 268 h 361"/>
                  <a:gd name="T56" fmla="*/ 270 w 350"/>
                  <a:gd name="T57" fmla="*/ 257 h 361"/>
                  <a:gd name="T58" fmla="*/ 267 w 350"/>
                  <a:gd name="T59" fmla="*/ 235 h 361"/>
                  <a:gd name="T60" fmla="*/ 258 w 350"/>
                  <a:gd name="T61" fmla="*/ 233 h 361"/>
                  <a:gd name="T62" fmla="*/ 269 w 350"/>
                  <a:gd name="T63" fmla="*/ 249 h 361"/>
                  <a:gd name="T64" fmla="*/ 264 w 350"/>
                  <a:gd name="T65" fmla="*/ 268 h 361"/>
                  <a:gd name="T66" fmla="*/ 247 w 350"/>
                  <a:gd name="T67" fmla="*/ 266 h 361"/>
                  <a:gd name="T68" fmla="*/ 254 w 350"/>
                  <a:gd name="T69" fmla="*/ 290 h 361"/>
                  <a:gd name="T70" fmla="*/ 236 w 350"/>
                  <a:gd name="T71" fmla="*/ 272 h 361"/>
                  <a:gd name="T72" fmla="*/ 217 w 350"/>
                  <a:gd name="T73" fmla="*/ 259 h 361"/>
                  <a:gd name="T74" fmla="*/ 229 w 350"/>
                  <a:gd name="T75" fmla="*/ 276 h 361"/>
                  <a:gd name="T76" fmla="*/ 224 w 350"/>
                  <a:gd name="T77" fmla="*/ 285 h 361"/>
                  <a:gd name="T78" fmla="*/ 206 w 350"/>
                  <a:gd name="T79" fmla="*/ 262 h 361"/>
                  <a:gd name="T80" fmla="*/ 183 w 350"/>
                  <a:gd name="T81" fmla="*/ 233 h 361"/>
                  <a:gd name="T82" fmla="*/ 118 w 350"/>
                  <a:gd name="T83" fmla="*/ 212 h 361"/>
                  <a:gd name="T84" fmla="*/ 139 w 350"/>
                  <a:gd name="T85" fmla="*/ 198 h 361"/>
                  <a:gd name="T86" fmla="*/ 149 w 350"/>
                  <a:gd name="T87" fmla="*/ 181 h 361"/>
                  <a:gd name="T88" fmla="*/ 137 w 350"/>
                  <a:gd name="T89" fmla="*/ 168 h 361"/>
                  <a:gd name="T90" fmla="*/ 121 w 350"/>
                  <a:gd name="T91" fmla="*/ 190 h 361"/>
                  <a:gd name="T92" fmla="*/ 111 w 350"/>
                  <a:gd name="T93" fmla="*/ 181 h 361"/>
                  <a:gd name="T94" fmla="*/ 100 w 350"/>
                  <a:gd name="T95" fmla="*/ 210 h 361"/>
                  <a:gd name="T96" fmla="*/ 92 w 350"/>
                  <a:gd name="T97" fmla="*/ 203 h 361"/>
                  <a:gd name="T98" fmla="*/ 102 w 350"/>
                  <a:gd name="T99" fmla="*/ 168 h 361"/>
                  <a:gd name="T100" fmla="*/ 88 w 350"/>
                  <a:gd name="T101" fmla="*/ 151 h 361"/>
                  <a:gd name="T102" fmla="*/ 91 w 350"/>
                  <a:gd name="T103" fmla="*/ 174 h 361"/>
                  <a:gd name="T104" fmla="*/ 93 w 350"/>
                  <a:gd name="T105" fmla="*/ 185 h 361"/>
                  <a:gd name="T106" fmla="*/ 80 w 350"/>
                  <a:gd name="T107" fmla="*/ 192 h 361"/>
                  <a:gd name="T108" fmla="*/ 73 w 350"/>
                  <a:gd name="T109" fmla="*/ 207 h 361"/>
                  <a:gd name="T110" fmla="*/ 76 w 350"/>
                  <a:gd name="T111" fmla="*/ 216 h 361"/>
                  <a:gd name="T112" fmla="*/ 56 w 350"/>
                  <a:gd name="T113" fmla="*/ 203 h 361"/>
                  <a:gd name="T114" fmla="*/ 39 w 350"/>
                  <a:gd name="T115" fmla="*/ 188 h 361"/>
                  <a:gd name="T116" fmla="*/ 35 w 350"/>
                  <a:gd name="T117" fmla="*/ 158 h 361"/>
                  <a:gd name="T118" fmla="*/ 25 w 350"/>
                  <a:gd name="T119" fmla="*/ 140 h 361"/>
                  <a:gd name="T120" fmla="*/ 30 w 350"/>
                  <a:gd name="T121" fmla="*/ 124 h 361"/>
                  <a:gd name="T122" fmla="*/ 21 w 350"/>
                  <a:gd name="T123" fmla="*/ 120 h 361"/>
                  <a:gd name="T124" fmla="*/ 0 w 350"/>
                  <a:gd name="T125" fmla="*/ 9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 h="361">
                    <a:moveTo>
                      <a:pt x="0" y="93"/>
                    </a:moveTo>
                    <a:lnTo>
                      <a:pt x="4" y="90"/>
                    </a:lnTo>
                    <a:lnTo>
                      <a:pt x="7" y="87"/>
                    </a:lnTo>
                    <a:lnTo>
                      <a:pt x="10" y="78"/>
                    </a:lnTo>
                    <a:lnTo>
                      <a:pt x="17" y="72"/>
                    </a:lnTo>
                    <a:lnTo>
                      <a:pt x="19" y="69"/>
                    </a:lnTo>
                    <a:lnTo>
                      <a:pt x="21" y="63"/>
                    </a:lnTo>
                    <a:lnTo>
                      <a:pt x="23" y="53"/>
                    </a:lnTo>
                    <a:lnTo>
                      <a:pt x="24" y="48"/>
                    </a:lnTo>
                    <a:lnTo>
                      <a:pt x="34" y="34"/>
                    </a:lnTo>
                    <a:lnTo>
                      <a:pt x="37" y="28"/>
                    </a:lnTo>
                    <a:lnTo>
                      <a:pt x="38" y="22"/>
                    </a:lnTo>
                    <a:lnTo>
                      <a:pt x="44" y="13"/>
                    </a:lnTo>
                    <a:lnTo>
                      <a:pt x="45" y="9"/>
                    </a:lnTo>
                    <a:lnTo>
                      <a:pt x="50" y="3"/>
                    </a:lnTo>
                    <a:lnTo>
                      <a:pt x="64" y="1"/>
                    </a:lnTo>
                    <a:lnTo>
                      <a:pt x="82" y="0"/>
                    </a:lnTo>
                    <a:lnTo>
                      <a:pt x="92" y="2"/>
                    </a:lnTo>
                    <a:lnTo>
                      <a:pt x="97" y="10"/>
                    </a:lnTo>
                    <a:lnTo>
                      <a:pt x="103" y="14"/>
                    </a:lnTo>
                    <a:lnTo>
                      <a:pt x="110" y="15"/>
                    </a:lnTo>
                    <a:lnTo>
                      <a:pt x="114" y="15"/>
                    </a:lnTo>
                    <a:lnTo>
                      <a:pt x="120" y="10"/>
                    </a:lnTo>
                    <a:lnTo>
                      <a:pt x="121" y="10"/>
                    </a:lnTo>
                    <a:lnTo>
                      <a:pt x="122" y="14"/>
                    </a:lnTo>
                    <a:lnTo>
                      <a:pt x="138" y="45"/>
                    </a:lnTo>
                    <a:lnTo>
                      <a:pt x="135" y="49"/>
                    </a:lnTo>
                    <a:lnTo>
                      <a:pt x="137" y="51"/>
                    </a:lnTo>
                    <a:lnTo>
                      <a:pt x="136" y="55"/>
                    </a:lnTo>
                    <a:lnTo>
                      <a:pt x="138" y="57"/>
                    </a:lnTo>
                    <a:lnTo>
                      <a:pt x="149" y="62"/>
                    </a:lnTo>
                    <a:lnTo>
                      <a:pt x="149" y="68"/>
                    </a:lnTo>
                    <a:lnTo>
                      <a:pt x="149" y="73"/>
                    </a:lnTo>
                    <a:lnTo>
                      <a:pt x="152" y="75"/>
                    </a:lnTo>
                    <a:lnTo>
                      <a:pt x="156" y="75"/>
                    </a:lnTo>
                    <a:lnTo>
                      <a:pt x="161" y="78"/>
                    </a:lnTo>
                    <a:lnTo>
                      <a:pt x="168" y="81"/>
                    </a:lnTo>
                    <a:lnTo>
                      <a:pt x="170" y="84"/>
                    </a:lnTo>
                    <a:lnTo>
                      <a:pt x="171" y="87"/>
                    </a:lnTo>
                    <a:lnTo>
                      <a:pt x="176" y="88"/>
                    </a:lnTo>
                    <a:lnTo>
                      <a:pt x="178" y="90"/>
                    </a:lnTo>
                    <a:lnTo>
                      <a:pt x="177" y="93"/>
                    </a:lnTo>
                    <a:lnTo>
                      <a:pt x="179" y="94"/>
                    </a:lnTo>
                    <a:lnTo>
                      <a:pt x="186" y="95"/>
                    </a:lnTo>
                    <a:lnTo>
                      <a:pt x="189" y="96"/>
                    </a:lnTo>
                    <a:lnTo>
                      <a:pt x="193" y="97"/>
                    </a:lnTo>
                    <a:lnTo>
                      <a:pt x="195" y="98"/>
                    </a:lnTo>
                    <a:lnTo>
                      <a:pt x="195" y="102"/>
                    </a:lnTo>
                    <a:lnTo>
                      <a:pt x="196" y="103"/>
                    </a:lnTo>
                    <a:lnTo>
                      <a:pt x="199" y="100"/>
                    </a:lnTo>
                    <a:lnTo>
                      <a:pt x="202" y="99"/>
                    </a:lnTo>
                    <a:lnTo>
                      <a:pt x="212" y="103"/>
                    </a:lnTo>
                    <a:lnTo>
                      <a:pt x="216" y="104"/>
                    </a:lnTo>
                    <a:lnTo>
                      <a:pt x="223" y="110"/>
                    </a:lnTo>
                    <a:lnTo>
                      <a:pt x="227" y="115"/>
                    </a:lnTo>
                    <a:lnTo>
                      <a:pt x="231" y="122"/>
                    </a:lnTo>
                    <a:lnTo>
                      <a:pt x="230" y="124"/>
                    </a:lnTo>
                    <a:lnTo>
                      <a:pt x="225" y="124"/>
                    </a:lnTo>
                    <a:lnTo>
                      <a:pt x="218" y="121"/>
                    </a:lnTo>
                    <a:lnTo>
                      <a:pt x="215" y="123"/>
                    </a:lnTo>
                    <a:lnTo>
                      <a:pt x="214" y="126"/>
                    </a:lnTo>
                    <a:lnTo>
                      <a:pt x="215" y="129"/>
                    </a:lnTo>
                    <a:lnTo>
                      <a:pt x="225" y="129"/>
                    </a:lnTo>
                    <a:lnTo>
                      <a:pt x="226" y="130"/>
                    </a:lnTo>
                    <a:lnTo>
                      <a:pt x="224" y="132"/>
                    </a:lnTo>
                    <a:lnTo>
                      <a:pt x="222" y="136"/>
                    </a:lnTo>
                    <a:lnTo>
                      <a:pt x="223" y="138"/>
                    </a:lnTo>
                    <a:lnTo>
                      <a:pt x="225" y="140"/>
                    </a:lnTo>
                    <a:lnTo>
                      <a:pt x="230" y="138"/>
                    </a:lnTo>
                    <a:lnTo>
                      <a:pt x="234" y="134"/>
                    </a:lnTo>
                    <a:lnTo>
                      <a:pt x="235" y="135"/>
                    </a:lnTo>
                    <a:lnTo>
                      <a:pt x="233" y="141"/>
                    </a:lnTo>
                    <a:lnTo>
                      <a:pt x="234" y="146"/>
                    </a:lnTo>
                    <a:lnTo>
                      <a:pt x="239" y="147"/>
                    </a:lnTo>
                    <a:lnTo>
                      <a:pt x="241" y="143"/>
                    </a:lnTo>
                    <a:lnTo>
                      <a:pt x="244" y="142"/>
                    </a:lnTo>
                    <a:lnTo>
                      <a:pt x="245" y="149"/>
                    </a:lnTo>
                    <a:lnTo>
                      <a:pt x="255" y="159"/>
                    </a:lnTo>
                    <a:lnTo>
                      <a:pt x="251" y="162"/>
                    </a:lnTo>
                    <a:lnTo>
                      <a:pt x="250" y="164"/>
                    </a:lnTo>
                    <a:lnTo>
                      <a:pt x="252" y="166"/>
                    </a:lnTo>
                    <a:lnTo>
                      <a:pt x="256" y="165"/>
                    </a:lnTo>
                    <a:lnTo>
                      <a:pt x="261" y="166"/>
                    </a:lnTo>
                    <a:lnTo>
                      <a:pt x="270" y="169"/>
                    </a:lnTo>
                    <a:lnTo>
                      <a:pt x="276" y="168"/>
                    </a:lnTo>
                    <a:lnTo>
                      <a:pt x="279" y="163"/>
                    </a:lnTo>
                    <a:lnTo>
                      <a:pt x="281" y="160"/>
                    </a:lnTo>
                    <a:lnTo>
                      <a:pt x="286" y="157"/>
                    </a:lnTo>
                    <a:lnTo>
                      <a:pt x="294" y="161"/>
                    </a:lnTo>
                    <a:lnTo>
                      <a:pt x="296" y="161"/>
                    </a:lnTo>
                    <a:lnTo>
                      <a:pt x="294" y="154"/>
                    </a:lnTo>
                    <a:lnTo>
                      <a:pt x="295" y="151"/>
                    </a:lnTo>
                    <a:lnTo>
                      <a:pt x="299" y="152"/>
                    </a:lnTo>
                    <a:lnTo>
                      <a:pt x="303" y="155"/>
                    </a:lnTo>
                    <a:lnTo>
                      <a:pt x="307" y="158"/>
                    </a:lnTo>
                    <a:lnTo>
                      <a:pt x="310" y="159"/>
                    </a:lnTo>
                    <a:lnTo>
                      <a:pt x="314" y="163"/>
                    </a:lnTo>
                    <a:lnTo>
                      <a:pt x="314" y="164"/>
                    </a:lnTo>
                    <a:lnTo>
                      <a:pt x="306" y="171"/>
                    </a:lnTo>
                    <a:lnTo>
                      <a:pt x="303" y="176"/>
                    </a:lnTo>
                    <a:lnTo>
                      <a:pt x="300" y="186"/>
                    </a:lnTo>
                    <a:lnTo>
                      <a:pt x="300" y="192"/>
                    </a:lnTo>
                    <a:lnTo>
                      <a:pt x="301" y="199"/>
                    </a:lnTo>
                    <a:lnTo>
                      <a:pt x="309" y="223"/>
                    </a:lnTo>
                    <a:lnTo>
                      <a:pt x="312" y="229"/>
                    </a:lnTo>
                    <a:lnTo>
                      <a:pt x="317" y="235"/>
                    </a:lnTo>
                    <a:lnTo>
                      <a:pt x="321" y="243"/>
                    </a:lnTo>
                    <a:lnTo>
                      <a:pt x="324" y="247"/>
                    </a:lnTo>
                    <a:lnTo>
                      <a:pt x="328" y="254"/>
                    </a:lnTo>
                    <a:lnTo>
                      <a:pt x="333" y="262"/>
                    </a:lnTo>
                    <a:lnTo>
                      <a:pt x="339" y="267"/>
                    </a:lnTo>
                    <a:lnTo>
                      <a:pt x="347" y="277"/>
                    </a:lnTo>
                    <a:lnTo>
                      <a:pt x="347" y="285"/>
                    </a:lnTo>
                    <a:lnTo>
                      <a:pt x="347" y="289"/>
                    </a:lnTo>
                    <a:lnTo>
                      <a:pt x="345" y="294"/>
                    </a:lnTo>
                    <a:lnTo>
                      <a:pt x="341" y="297"/>
                    </a:lnTo>
                    <a:lnTo>
                      <a:pt x="338" y="297"/>
                    </a:lnTo>
                    <a:lnTo>
                      <a:pt x="333" y="293"/>
                    </a:lnTo>
                    <a:lnTo>
                      <a:pt x="331" y="290"/>
                    </a:lnTo>
                    <a:lnTo>
                      <a:pt x="330" y="284"/>
                    </a:lnTo>
                    <a:lnTo>
                      <a:pt x="329" y="279"/>
                    </a:lnTo>
                    <a:lnTo>
                      <a:pt x="326" y="278"/>
                    </a:lnTo>
                    <a:lnTo>
                      <a:pt x="324" y="298"/>
                    </a:lnTo>
                    <a:lnTo>
                      <a:pt x="326" y="298"/>
                    </a:lnTo>
                    <a:lnTo>
                      <a:pt x="328" y="300"/>
                    </a:lnTo>
                    <a:lnTo>
                      <a:pt x="326" y="306"/>
                    </a:lnTo>
                    <a:lnTo>
                      <a:pt x="325" y="309"/>
                    </a:lnTo>
                    <a:lnTo>
                      <a:pt x="327" y="312"/>
                    </a:lnTo>
                    <a:lnTo>
                      <a:pt x="329" y="310"/>
                    </a:lnTo>
                    <a:lnTo>
                      <a:pt x="331" y="306"/>
                    </a:lnTo>
                    <a:lnTo>
                      <a:pt x="335" y="302"/>
                    </a:lnTo>
                    <a:lnTo>
                      <a:pt x="338" y="304"/>
                    </a:lnTo>
                    <a:lnTo>
                      <a:pt x="339" y="309"/>
                    </a:lnTo>
                    <a:lnTo>
                      <a:pt x="340" y="315"/>
                    </a:lnTo>
                    <a:lnTo>
                      <a:pt x="340" y="319"/>
                    </a:lnTo>
                    <a:lnTo>
                      <a:pt x="338" y="325"/>
                    </a:lnTo>
                    <a:lnTo>
                      <a:pt x="338" y="331"/>
                    </a:lnTo>
                    <a:lnTo>
                      <a:pt x="341" y="335"/>
                    </a:lnTo>
                    <a:lnTo>
                      <a:pt x="345" y="339"/>
                    </a:lnTo>
                    <a:lnTo>
                      <a:pt x="349" y="351"/>
                    </a:lnTo>
                    <a:lnTo>
                      <a:pt x="350" y="354"/>
                    </a:lnTo>
                    <a:lnTo>
                      <a:pt x="349" y="358"/>
                    </a:lnTo>
                    <a:lnTo>
                      <a:pt x="348" y="361"/>
                    </a:lnTo>
                    <a:lnTo>
                      <a:pt x="346" y="359"/>
                    </a:lnTo>
                    <a:lnTo>
                      <a:pt x="343" y="352"/>
                    </a:lnTo>
                    <a:lnTo>
                      <a:pt x="340" y="349"/>
                    </a:lnTo>
                    <a:lnTo>
                      <a:pt x="337" y="347"/>
                    </a:lnTo>
                    <a:lnTo>
                      <a:pt x="333" y="346"/>
                    </a:lnTo>
                    <a:lnTo>
                      <a:pt x="331" y="346"/>
                    </a:lnTo>
                    <a:lnTo>
                      <a:pt x="328" y="349"/>
                    </a:lnTo>
                    <a:lnTo>
                      <a:pt x="326" y="348"/>
                    </a:lnTo>
                    <a:lnTo>
                      <a:pt x="324" y="344"/>
                    </a:lnTo>
                    <a:lnTo>
                      <a:pt x="323" y="336"/>
                    </a:lnTo>
                    <a:lnTo>
                      <a:pt x="319" y="331"/>
                    </a:lnTo>
                    <a:lnTo>
                      <a:pt x="314" y="328"/>
                    </a:lnTo>
                    <a:lnTo>
                      <a:pt x="312" y="324"/>
                    </a:lnTo>
                    <a:lnTo>
                      <a:pt x="311" y="320"/>
                    </a:lnTo>
                    <a:lnTo>
                      <a:pt x="312" y="319"/>
                    </a:lnTo>
                    <a:lnTo>
                      <a:pt x="312" y="318"/>
                    </a:lnTo>
                    <a:lnTo>
                      <a:pt x="303" y="316"/>
                    </a:lnTo>
                    <a:lnTo>
                      <a:pt x="302" y="313"/>
                    </a:lnTo>
                    <a:lnTo>
                      <a:pt x="298" y="307"/>
                    </a:lnTo>
                    <a:lnTo>
                      <a:pt x="294" y="307"/>
                    </a:lnTo>
                    <a:lnTo>
                      <a:pt x="293" y="306"/>
                    </a:lnTo>
                    <a:lnTo>
                      <a:pt x="294" y="303"/>
                    </a:lnTo>
                    <a:lnTo>
                      <a:pt x="299" y="302"/>
                    </a:lnTo>
                    <a:lnTo>
                      <a:pt x="302" y="298"/>
                    </a:lnTo>
                    <a:lnTo>
                      <a:pt x="302" y="295"/>
                    </a:lnTo>
                    <a:lnTo>
                      <a:pt x="301" y="290"/>
                    </a:lnTo>
                    <a:lnTo>
                      <a:pt x="298" y="287"/>
                    </a:lnTo>
                    <a:lnTo>
                      <a:pt x="296" y="290"/>
                    </a:lnTo>
                    <a:lnTo>
                      <a:pt x="296" y="295"/>
                    </a:lnTo>
                    <a:lnTo>
                      <a:pt x="294" y="298"/>
                    </a:lnTo>
                    <a:lnTo>
                      <a:pt x="293" y="296"/>
                    </a:lnTo>
                    <a:lnTo>
                      <a:pt x="292" y="291"/>
                    </a:lnTo>
                    <a:lnTo>
                      <a:pt x="289" y="288"/>
                    </a:lnTo>
                    <a:lnTo>
                      <a:pt x="289" y="289"/>
                    </a:lnTo>
                    <a:lnTo>
                      <a:pt x="287" y="292"/>
                    </a:lnTo>
                    <a:lnTo>
                      <a:pt x="288" y="298"/>
                    </a:lnTo>
                    <a:lnTo>
                      <a:pt x="287" y="302"/>
                    </a:lnTo>
                    <a:lnTo>
                      <a:pt x="287" y="309"/>
                    </a:lnTo>
                    <a:lnTo>
                      <a:pt x="284" y="311"/>
                    </a:lnTo>
                    <a:lnTo>
                      <a:pt x="281" y="304"/>
                    </a:lnTo>
                    <a:lnTo>
                      <a:pt x="279" y="298"/>
                    </a:lnTo>
                    <a:lnTo>
                      <a:pt x="279" y="295"/>
                    </a:lnTo>
                    <a:lnTo>
                      <a:pt x="276" y="290"/>
                    </a:lnTo>
                    <a:lnTo>
                      <a:pt x="273" y="285"/>
                    </a:lnTo>
                    <a:lnTo>
                      <a:pt x="276" y="281"/>
                    </a:lnTo>
                    <a:lnTo>
                      <a:pt x="272" y="276"/>
                    </a:lnTo>
                    <a:lnTo>
                      <a:pt x="273" y="273"/>
                    </a:lnTo>
                    <a:lnTo>
                      <a:pt x="277" y="272"/>
                    </a:lnTo>
                    <a:lnTo>
                      <a:pt x="280" y="273"/>
                    </a:lnTo>
                    <a:lnTo>
                      <a:pt x="281" y="276"/>
                    </a:lnTo>
                    <a:lnTo>
                      <a:pt x="285" y="268"/>
                    </a:lnTo>
                    <a:lnTo>
                      <a:pt x="287" y="267"/>
                    </a:lnTo>
                    <a:lnTo>
                      <a:pt x="290" y="268"/>
                    </a:lnTo>
                    <a:lnTo>
                      <a:pt x="294" y="267"/>
                    </a:lnTo>
                    <a:lnTo>
                      <a:pt x="293" y="263"/>
                    </a:lnTo>
                    <a:lnTo>
                      <a:pt x="290" y="262"/>
                    </a:lnTo>
                    <a:lnTo>
                      <a:pt x="278" y="261"/>
                    </a:lnTo>
                    <a:lnTo>
                      <a:pt x="276" y="264"/>
                    </a:lnTo>
                    <a:lnTo>
                      <a:pt x="271" y="264"/>
                    </a:lnTo>
                    <a:lnTo>
                      <a:pt x="270" y="257"/>
                    </a:lnTo>
                    <a:lnTo>
                      <a:pt x="271" y="254"/>
                    </a:lnTo>
                    <a:lnTo>
                      <a:pt x="276" y="250"/>
                    </a:lnTo>
                    <a:lnTo>
                      <a:pt x="276" y="248"/>
                    </a:lnTo>
                    <a:lnTo>
                      <a:pt x="273" y="242"/>
                    </a:lnTo>
                    <a:lnTo>
                      <a:pt x="269" y="241"/>
                    </a:lnTo>
                    <a:lnTo>
                      <a:pt x="268" y="238"/>
                    </a:lnTo>
                    <a:lnTo>
                      <a:pt x="267" y="235"/>
                    </a:lnTo>
                    <a:lnTo>
                      <a:pt x="263" y="231"/>
                    </a:lnTo>
                    <a:lnTo>
                      <a:pt x="256" y="228"/>
                    </a:lnTo>
                    <a:lnTo>
                      <a:pt x="249" y="222"/>
                    </a:lnTo>
                    <a:lnTo>
                      <a:pt x="247" y="223"/>
                    </a:lnTo>
                    <a:lnTo>
                      <a:pt x="247" y="227"/>
                    </a:lnTo>
                    <a:lnTo>
                      <a:pt x="250" y="230"/>
                    </a:lnTo>
                    <a:lnTo>
                      <a:pt x="258" y="233"/>
                    </a:lnTo>
                    <a:lnTo>
                      <a:pt x="261" y="236"/>
                    </a:lnTo>
                    <a:lnTo>
                      <a:pt x="261" y="241"/>
                    </a:lnTo>
                    <a:lnTo>
                      <a:pt x="260" y="245"/>
                    </a:lnTo>
                    <a:lnTo>
                      <a:pt x="262" y="248"/>
                    </a:lnTo>
                    <a:lnTo>
                      <a:pt x="267" y="245"/>
                    </a:lnTo>
                    <a:lnTo>
                      <a:pt x="269" y="246"/>
                    </a:lnTo>
                    <a:lnTo>
                      <a:pt x="269" y="249"/>
                    </a:lnTo>
                    <a:lnTo>
                      <a:pt x="266" y="252"/>
                    </a:lnTo>
                    <a:lnTo>
                      <a:pt x="262" y="255"/>
                    </a:lnTo>
                    <a:lnTo>
                      <a:pt x="259" y="257"/>
                    </a:lnTo>
                    <a:lnTo>
                      <a:pt x="258" y="261"/>
                    </a:lnTo>
                    <a:lnTo>
                      <a:pt x="258" y="264"/>
                    </a:lnTo>
                    <a:lnTo>
                      <a:pt x="262" y="266"/>
                    </a:lnTo>
                    <a:lnTo>
                      <a:pt x="264" y="268"/>
                    </a:lnTo>
                    <a:lnTo>
                      <a:pt x="263" y="269"/>
                    </a:lnTo>
                    <a:lnTo>
                      <a:pt x="261" y="269"/>
                    </a:lnTo>
                    <a:lnTo>
                      <a:pt x="257" y="272"/>
                    </a:lnTo>
                    <a:lnTo>
                      <a:pt x="255" y="271"/>
                    </a:lnTo>
                    <a:lnTo>
                      <a:pt x="253" y="268"/>
                    </a:lnTo>
                    <a:lnTo>
                      <a:pt x="249" y="265"/>
                    </a:lnTo>
                    <a:lnTo>
                      <a:pt x="247" y="266"/>
                    </a:lnTo>
                    <a:lnTo>
                      <a:pt x="247" y="268"/>
                    </a:lnTo>
                    <a:lnTo>
                      <a:pt x="248" y="271"/>
                    </a:lnTo>
                    <a:lnTo>
                      <a:pt x="253" y="276"/>
                    </a:lnTo>
                    <a:lnTo>
                      <a:pt x="255" y="280"/>
                    </a:lnTo>
                    <a:lnTo>
                      <a:pt x="257" y="285"/>
                    </a:lnTo>
                    <a:lnTo>
                      <a:pt x="257" y="289"/>
                    </a:lnTo>
                    <a:lnTo>
                      <a:pt x="254" y="290"/>
                    </a:lnTo>
                    <a:lnTo>
                      <a:pt x="251" y="285"/>
                    </a:lnTo>
                    <a:lnTo>
                      <a:pt x="244" y="285"/>
                    </a:lnTo>
                    <a:lnTo>
                      <a:pt x="243" y="285"/>
                    </a:lnTo>
                    <a:lnTo>
                      <a:pt x="241" y="283"/>
                    </a:lnTo>
                    <a:lnTo>
                      <a:pt x="239" y="280"/>
                    </a:lnTo>
                    <a:lnTo>
                      <a:pt x="239" y="275"/>
                    </a:lnTo>
                    <a:lnTo>
                      <a:pt x="236" y="272"/>
                    </a:lnTo>
                    <a:lnTo>
                      <a:pt x="233" y="270"/>
                    </a:lnTo>
                    <a:lnTo>
                      <a:pt x="232" y="271"/>
                    </a:lnTo>
                    <a:lnTo>
                      <a:pt x="230" y="271"/>
                    </a:lnTo>
                    <a:lnTo>
                      <a:pt x="231" y="263"/>
                    </a:lnTo>
                    <a:lnTo>
                      <a:pt x="229" y="262"/>
                    </a:lnTo>
                    <a:lnTo>
                      <a:pt x="223" y="263"/>
                    </a:lnTo>
                    <a:lnTo>
                      <a:pt x="217" y="259"/>
                    </a:lnTo>
                    <a:lnTo>
                      <a:pt x="216" y="261"/>
                    </a:lnTo>
                    <a:lnTo>
                      <a:pt x="217" y="263"/>
                    </a:lnTo>
                    <a:lnTo>
                      <a:pt x="222" y="268"/>
                    </a:lnTo>
                    <a:lnTo>
                      <a:pt x="223" y="269"/>
                    </a:lnTo>
                    <a:lnTo>
                      <a:pt x="224" y="271"/>
                    </a:lnTo>
                    <a:lnTo>
                      <a:pt x="225" y="274"/>
                    </a:lnTo>
                    <a:lnTo>
                      <a:pt x="229" y="276"/>
                    </a:lnTo>
                    <a:lnTo>
                      <a:pt x="233" y="280"/>
                    </a:lnTo>
                    <a:lnTo>
                      <a:pt x="236" y="286"/>
                    </a:lnTo>
                    <a:lnTo>
                      <a:pt x="236" y="288"/>
                    </a:lnTo>
                    <a:lnTo>
                      <a:pt x="233" y="289"/>
                    </a:lnTo>
                    <a:lnTo>
                      <a:pt x="231" y="288"/>
                    </a:lnTo>
                    <a:lnTo>
                      <a:pt x="227" y="284"/>
                    </a:lnTo>
                    <a:lnTo>
                      <a:pt x="224" y="285"/>
                    </a:lnTo>
                    <a:lnTo>
                      <a:pt x="218" y="286"/>
                    </a:lnTo>
                    <a:lnTo>
                      <a:pt x="215" y="286"/>
                    </a:lnTo>
                    <a:lnTo>
                      <a:pt x="212" y="283"/>
                    </a:lnTo>
                    <a:lnTo>
                      <a:pt x="211" y="279"/>
                    </a:lnTo>
                    <a:lnTo>
                      <a:pt x="208" y="272"/>
                    </a:lnTo>
                    <a:lnTo>
                      <a:pt x="207" y="269"/>
                    </a:lnTo>
                    <a:lnTo>
                      <a:pt x="206" y="262"/>
                    </a:lnTo>
                    <a:lnTo>
                      <a:pt x="205" y="251"/>
                    </a:lnTo>
                    <a:lnTo>
                      <a:pt x="200" y="246"/>
                    </a:lnTo>
                    <a:lnTo>
                      <a:pt x="196" y="244"/>
                    </a:lnTo>
                    <a:lnTo>
                      <a:pt x="190" y="240"/>
                    </a:lnTo>
                    <a:lnTo>
                      <a:pt x="189" y="237"/>
                    </a:lnTo>
                    <a:lnTo>
                      <a:pt x="187" y="234"/>
                    </a:lnTo>
                    <a:lnTo>
                      <a:pt x="183" y="233"/>
                    </a:lnTo>
                    <a:lnTo>
                      <a:pt x="176" y="230"/>
                    </a:lnTo>
                    <a:lnTo>
                      <a:pt x="160" y="220"/>
                    </a:lnTo>
                    <a:lnTo>
                      <a:pt x="152" y="216"/>
                    </a:lnTo>
                    <a:lnTo>
                      <a:pt x="143" y="217"/>
                    </a:lnTo>
                    <a:lnTo>
                      <a:pt x="132" y="211"/>
                    </a:lnTo>
                    <a:lnTo>
                      <a:pt x="128" y="209"/>
                    </a:lnTo>
                    <a:lnTo>
                      <a:pt x="118" y="212"/>
                    </a:lnTo>
                    <a:lnTo>
                      <a:pt x="116" y="211"/>
                    </a:lnTo>
                    <a:lnTo>
                      <a:pt x="116" y="209"/>
                    </a:lnTo>
                    <a:lnTo>
                      <a:pt x="117" y="206"/>
                    </a:lnTo>
                    <a:lnTo>
                      <a:pt x="118" y="202"/>
                    </a:lnTo>
                    <a:lnTo>
                      <a:pt x="127" y="199"/>
                    </a:lnTo>
                    <a:lnTo>
                      <a:pt x="135" y="199"/>
                    </a:lnTo>
                    <a:lnTo>
                      <a:pt x="139" y="198"/>
                    </a:lnTo>
                    <a:lnTo>
                      <a:pt x="142" y="196"/>
                    </a:lnTo>
                    <a:lnTo>
                      <a:pt x="144" y="192"/>
                    </a:lnTo>
                    <a:lnTo>
                      <a:pt x="144" y="189"/>
                    </a:lnTo>
                    <a:lnTo>
                      <a:pt x="146" y="186"/>
                    </a:lnTo>
                    <a:lnTo>
                      <a:pt x="149" y="188"/>
                    </a:lnTo>
                    <a:lnTo>
                      <a:pt x="150" y="184"/>
                    </a:lnTo>
                    <a:lnTo>
                      <a:pt x="149" y="181"/>
                    </a:lnTo>
                    <a:lnTo>
                      <a:pt x="152" y="178"/>
                    </a:lnTo>
                    <a:lnTo>
                      <a:pt x="149" y="173"/>
                    </a:lnTo>
                    <a:lnTo>
                      <a:pt x="146" y="172"/>
                    </a:lnTo>
                    <a:lnTo>
                      <a:pt x="144" y="174"/>
                    </a:lnTo>
                    <a:lnTo>
                      <a:pt x="141" y="169"/>
                    </a:lnTo>
                    <a:lnTo>
                      <a:pt x="139" y="168"/>
                    </a:lnTo>
                    <a:lnTo>
                      <a:pt x="137" y="168"/>
                    </a:lnTo>
                    <a:lnTo>
                      <a:pt x="136" y="174"/>
                    </a:lnTo>
                    <a:lnTo>
                      <a:pt x="137" y="175"/>
                    </a:lnTo>
                    <a:lnTo>
                      <a:pt x="140" y="175"/>
                    </a:lnTo>
                    <a:lnTo>
                      <a:pt x="141" y="176"/>
                    </a:lnTo>
                    <a:lnTo>
                      <a:pt x="140" y="179"/>
                    </a:lnTo>
                    <a:lnTo>
                      <a:pt x="128" y="190"/>
                    </a:lnTo>
                    <a:lnTo>
                      <a:pt x="121" y="190"/>
                    </a:lnTo>
                    <a:lnTo>
                      <a:pt x="118" y="183"/>
                    </a:lnTo>
                    <a:lnTo>
                      <a:pt x="117" y="183"/>
                    </a:lnTo>
                    <a:lnTo>
                      <a:pt x="116" y="189"/>
                    </a:lnTo>
                    <a:lnTo>
                      <a:pt x="113" y="189"/>
                    </a:lnTo>
                    <a:lnTo>
                      <a:pt x="112" y="187"/>
                    </a:lnTo>
                    <a:lnTo>
                      <a:pt x="112" y="182"/>
                    </a:lnTo>
                    <a:lnTo>
                      <a:pt x="111" y="181"/>
                    </a:lnTo>
                    <a:lnTo>
                      <a:pt x="109" y="184"/>
                    </a:lnTo>
                    <a:lnTo>
                      <a:pt x="107" y="192"/>
                    </a:lnTo>
                    <a:lnTo>
                      <a:pt x="104" y="194"/>
                    </a:lnTo>
                    <a:lnTo>
                      <a:pt x="104" y="195"/>
                    </a:lnTo>
                    <a:lnTo>
                      <a:pt x="107" y="199"/>
                    </a:lnTo>
                    <a:lnTo>
                      <a:pt x="106" y="203"/>
                    </a:lnTo>
                    <a:lnTo>
                      <a:pt x="100" y="210"/>
                    </a:lnTo>
                    <a:lnTo>
                      <a:pt x="99" y="212"/>
                    </a:lnTo>
                    <a:lnTo>
                      <a:pt x="96" y="214"/>
                    </a:lnTo>
                    <a:lnTo>
                      <a:pt x="94" y="213"/>
                    </a:lnTo>
                    <a:lnTo>
                      <a:pt x="94" y="210"/>
                    </a:lnTo>
                    <a:lnTo>
                      <a:pt x="96" y="205"/>
                    </a:lnTo>
                    <a:lnTo>
                      <a:pt x="94" y="205"/>
                    </a:lnTo>
                    <a:lnTo>
                      <a:pt x="92" y="203"/>
                    </a:lnTo>
                    <a:lnTo>
                      <a:pt x="93" y="200"/>
                    </a:lnTo>
                    <a:lnTo>
                      <a:pt x="99" y="195"/>
                    </a:lnTo>
                    <a:lnTo>
                      <a:pt x="101" y="192"/>
                    </a:lnTo>
                    <a:lnTo>
                      <a:pt x="103" y="181"/>
                    </a:lnTo>
                    <a:lnTo>
                      <a:pt x="101" y="175"/>
                    </a:lnTo>
                    <a:lnTo>
                      <a:pt x="102" y="172"/>
                    </a:lnTo>
                    <a:lnTo>
                      <a:pt x="102" y="168"/>
                    </a:lnTo>
                    <a:lnTo>
                      <a:pt x="99" y="166"/>
                    </a:lnTo>
                    <a:lnTo>
                      <a:pt x="97" y="164"/>
                    </a:lnTo>
                    <a:lnTo>
                      <a:pt x="94" y="162"/>
                    </a:lnTo>
                    <a:lnTo>
                      <a:pt x="93" y="159"/>
                    </a:lnTo>
                    <a:lnTo>
                      <a:pt x="92" y="152"/>
                    </a:lnTo>
                    <a:lnTo>
                      <a:pt x="90" y="148"/>
                    </a:lnTo>
                    <a:lnTo>
                      <a:pt x="88" y="151"/>
                    </a:lnTo>
                    <a:lnTo>
                      <a:pt x="90" y="158"/>
                    </a:lnTo>
                    <a:lnTo>
                      <a:pt x="90" y="162"/>
                    </a:lnTo>
                    <a:lnTo>
                      <a:pt x="87" y="164"/>
                    </a:lnTo>
                    <a:lnTo>
                      <a:pt x="88" y="166"/>
                    </a:lnTo>
                    <a:lnTo>
                      <a:pt x="92" y="169"/>
                    </a:lnTo>
                    <a:lnTo>
                      <a:pt x="93" y="171"/>
                    </a:lnTo>
                    <a:lnTo>
                      <a:pt x="91" y="174"/>
                    </a:lnTo>
                    <a:lnTo>
                      <a:pt x="92" y="177"/>
                    </a:lnTo>
                    <a:lnTo>
                      <a:pt x="91" y="179"/>
                    </a:lnTo>
                    <a:lnTo>
                      <a:pt x="88" y="180"/>
                    </a:lnTo>
                    <a:lnTo>
                      <a:pt x="88" y="181"/>
                    </a:lnTo>
                    <a:lnTo>
                      <a:pt x="88" y="183"/>
                    </a:lnTo>
                    <a:lnTo>
                      <a:pt x="91" y="183"/>
                    </a:lnTo>
                    <a:lnTo>
                      <a:pt x="93" y="185"/>
                    </a:lnTo>
                    <a:lnTo>
                      <a:pt x="92" y="189"/>
                    </a:lnTo>
                    <a:lnTo>
                      <a:pt x="90" y="192"/>
                    </a:lnTo>
                    <a:lnTo>
                      <a:pt x="89" y="193"/>
                    </a:lnTo>
                    <a:lnTo>
                      <a:pt x="82" y="186"/>
                    </a:lnTo>
                    <a:lnTo>
                      <a:pt x="79" y="185"/>
                    </a:lnTo>
                    <a:lnTo>
                      <a:pt x="79" y="189"/>
                    </a:lnTo>
                    <a:lnTo>
                      <a:pt x="80" y="192"/>
                    </a:lnTo>
                    <a:lnTo>
                      <a:pt x="82" y="194"/>
                    </a:lnTo>
                    <a:lnTo>
                      <a:pt x="85" y="195"/>
                    </a:lnTo>
                    <a:lnTo>
                      <a:pt x="86" y="200"/>
                    </a:lnTo>
                    <a:lnTo>
                      <a:pt x="86" y="203"/>
                    </a:lnTo>
                    <a:lnTo>
                      <a:pt x="78" y="203"/>
                    </a:lnTo>
                    <a:lnTo>
                      <a:pt x="76" y="206"/>
                    </a:lnTo>
                    <a:lnTo>
                      <a:pt x="73" y="207"/>
                    </a:lnTo>
                    <a:lnTo>
                      <a:pt x="70" y="206"/>
                    </a:lnTo>
                    <a:lnTo>
                      <a:pt x="68" y="203"/>
                    </a:lnTo>
                    <a:lnTo>
                      <a:pt x="67" y="204"/>
                    </a:lnTo>
                    <a:lnTo>
                      <a:pt x="67" y="209"/>
                    </a:lnTo>
                    <a:lnTo>
                      <a:pt x="69" y="212"/>
                    </a:lnTo>
                    <a:lnTo>
                      <a:pt x="76" y="214"/>
                    </a:lnTo>
                    <a:lnTo>
                      <a:pt x="76" y="216"/>
                    </a:lnTo>
                    <a:lnTo>
                      <a:pt x="70" y="219"/>
                    </a:lnTo>
                    <a:lnTo>
                      <a:pt x="64" y="216"/>
                    </a:lnTo>
                    <a:lnTo>
                      <a:pt x="58" y="215"/>
                    </a:lnTo>
                    <a:lnTo>
                      <a:pt x="57" y="213"/>
                    </a:lnTo>
                    <a:lnTo>
                      <a:pt x="59" y="209"/>
                    </a:lnTo>
                    <a:lnTo>
                      <a:pt x="58" y="205"/>
                    </a:lnTo>
                    <a:lnTo>
                      <a:pt x="56" y="203"/>
                    </a:lnTo>
                    <a:lnTo>
                      <a:pt x="51" y="199"/>
                    </a:lnTo>
                    <a:lnTo>
                      <a:pt x="46" y="198"/>
                    </a:lnTo>
                    <a:lnTo>
                      <a:pt x="45" y="195"/>
                    </a:lnTo>
                    <a:lnTo>
                      <a:pt x="43" y="195"/>
                    </a:lnTo>
                    <a:lnTo>
                      <a:pt x="41" y="195"/>
                    </a:lnTo>
                    <a:lnTo>
                      <a:pt x="40" y="192"/>
                    </a:lnTo>
                    <a:lnTo>
                      <a:pt x="39" y="188"/>
                    </a:lnTo>
                    <a:lnTo>
                      <a:pt x="40" y="185"/>
                    </a:lnTo>
                    <a:lnTo>
                      <a:pt x="42" y="181"/>
                    </a:lnTo>
                    <a:lnTo>
                      <a:pt x="39" y="172"/>
                    </a:lnTo>
                    <a:lnTo>
                      <a:pt x="37" y="168"/>
                    </a:lnTo>
                    <a:lnTo>
                      <a:pt x="34" y="163"/>
                    </a:lnTo>
                    <a:lnTo>
                      <a:pt x="36" y="160"/>
                    </a:lnTo>
                    <a:lnTo>
                      <a:pt x="35" y="158"/>
                    </a:lnTo>
                    <a:lnTo>
                      <a:pt x="33" y="157"/>
                    </a:lnTo>
                    <a:lnTo>
                      <a:pt x="28" y="159"/>
                    </a:lnTo>
                    <a:lnTo>
                      <a:pt x="25" y="156"/>
                    </a:lnTo>
                    <a:lnTo>
                      <a:pt x="27" y="150"/>
                    </a:lnTo>
                    <a:lnTo>
                      <a:pt x="27" y="148"/>
                    </a:lnTo>
                    <a:lnTo>
                      <a:pt x="25" y="144"/>
                    </a:lnTo>
                    <a:lnTo>
                      <a:pt x="25" y="140"/>
                    </a:lnTo>
                    <a:lnTo>
                      <a:pt x="22" y="135"/>
                    </a:lnTo>
                    <a:lnTo>
                      <a:pt x="20" y="133"/>
                    </a:lnTo>
                    <a:lnTo>
                      <a:pt x="24" y="127"/>
                    </a:lnTo>
                    <a:lnTo>
                      <a:pt x="27" y="127"/>
                    </a:lnTo>
                    <a:lnTo>
                      <a:pt x="29" y="128"/>
                    </a:lnTo>
                    <a:lnTo>
                      <a:pt x="31" y="128"/>
                    </a:lnTo>
                    <a:lnTo>
                      <a:pt x="30" y="124"/>
                    </a:lnTo>
                    <a:lnTo>
                      <a:pt x="32" y="120"/>
                    </a:lnTo>
                    <a:lnTo>
                      <a:pt x="39" y="121"/>
                    </a:lnTo>
                    <a:lnTo>
                      <a:pt x="41" y="118"/>
                    </a:lnTo>
                    <a:lnTo>
                      <a:pt x="37" y="116"/>
                    </a:lnTo>
                    <a:lnTo>
                      <a:pt x="28" y="115"/>
                    </a:lnTo>
                    <a:lnTo>
                      <a:pt x="25" y="116"/>
                    </a:lnTo>
                    <a:lnTo>
                      <a:pt x="21" y="120"/>
                    </a:lnTo>
                    <a:lnTo>
                      <a:pt x="18" y="120"/>
                    </a:lnTo>
                    <a:lnTo>
                      <a:pt x="18" y="117"/>
                    </a:lnTo>
                    <a:lnTo>
                      <a:pt x="19" y="111"/>
                    </a:lnTo>
                    <a:lnTo>
                      <a:pt x="19" y="108"/>
                    </a:lnTo>
                    <a:lnTo>
                      <a:pt x="15" y="104"/>
                    </a:lnTo>
                    <a:lnTo>
                      <a:pt x="10" y="98"/>
                    </a:lnTo>
                    <a:lnTo>
                      <a:pt x="0" y="93"/>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7E5AA72E-6A22-2D45-B3A1-A503C7B95DAA}"/>
                  </a:ext>
                </a:extLst>
              </p:cNvPr>
              <p:cNvSpPr>
                <a:spLocks/>
              </p:cNvSpPr>
              <p:nvPr/>
            </p:nvSpPr>
            <p:spPr bwMode="auto">
              <a:xfrm>
                <a:off x="5783263" y="4167188"/>
                <a:ext cx="614363" cy="395288"/>
              </a:xfrm>
              <a:custGeom>
                <a:avLst/>
                <a:gdLst>
                  <a:gd name="T0" fmla="*/ 130 w 387"/>
                  <a:gd name="T1" fmla="*/ 7 h 249"/>
                  <a:gd name="T2" fmla="*/ 115 w 387"/>
                  <a:gd name="T3" fmla="*/ 8 h 249"/>
                  <a:gd name="T4" fmla="*/ 107 w 387"/>
                  <a:gd name="T5" fmla="*/ 22 h 249"/>
                  <a:gd name="T6" fmla="*/ 100 w 387"/>
                  <a:gd name="T7" fmla="*/ 36 h 249"/>
                  <a:gd name="T8" fmla="*/ 89 w 387"/>
                  <a:gd name="T9" fmla="*/ 39 h 249"/>
                  <a:gd name="T10" fmla="*/ 80 w 387"/>
                  <a:gd name="T11" fmla="*/ 48 h 249"/>
                  <a:gd name="T12" fmla="*/ 66 w 387"/>
                  <a:gd name="T13" fmla="*/ 50 h 249"/>
                  <a:gd name="T14" fmla="*/ 68 w 387"/>
                  <a:gd name="T15" fmla="*/ 63 h 249"/>
                  <a:gd name="T16" fmla="*/ 62 w 387"/>
                  <a:gd name="T17" fmla="*/ 70 h 249"/>
                  <a:gd name="T18" fmla="*/ 54 w 387"/>
                  <a:gd name="T19" fmla="*/ 78 h 249"/>
                  <a:gd name="T20" fmla="*/ 57 w 387"/>
                  <a:gd name="T21" fmla="*/ 85 h 249"/>
                  <a:gd name="T22" fmla="*/ 64 w 387"/>
                  <a:gd name="T23" fmla="*/ 90 h 249"/>
                  <a:gd name="T24" fmla="*/ 58 w 387"/>
                  <a:gd name="T25" fmla="*/ 97 h 249"/>
                  <a:gd name="T26" fmla="*/ 48 w 387"/>
                  <a:gd name="T27" fmla="*/ 108 h 249"/>
                  <a:gd name="T28" fmla="*/ 50 w 387"/>
                  <a:gd name="T29" fmla="*/ 120 h 249"/>
                  <a:gd name="T30" fmla="*/ 50 w 387"/>
                  <a:gd name="T31" fmla="*/ 127 h 249"/>
                  <a:gd name="T32" fmla="*/ 41 w 387"/>
                  <a:gd name="T33" fmla="*/ 129 h 249"/>
                  <a:gd name="T34" fmla="*/ 37 w 387"/>
                  <a:gd name="T35" fmla="*/ 143 h 249"/>
                  <a:gd name="T36" fmla="*/ 29 w 387"/>
                  <a:gd name="T37" fmla="*/ 154 h 249"/>
                  <a:gd name="T38" fmla="*/ 27 w 387"/>
                  <a:gd name="T39" fmla="*/ 165 h 249"/>
                  <a:gd name="T40" fmla="*/ 16 w 387"/>
                  <a:gd name="T41" fmla="*/ 181 h 249"/>
                  <a:gd name="T42" fmla="*/ 8 w 387"/>
                  <a:gd name="T43" fmla="*/ 198 h 249"/>
                  <a:gd name="T44" fmla="*/ 10 w 387"/>
                  <a:gd name="T45" fmla="*/ 204 h 249"/>
                  <a:gd name="T46" fmla="*/ 8 w 387"/>
                  <a:gd name="T47" fmla="*/ 214 h 249"/>
                  <a:gd name="T48" fmla="*/ 1 w 387"/>
                  <a:gd name="T49" fmla="*/ 223 h 249"/>
                  <a:gd name="T50" fmla="*/ 6 w 387"/>
                  <a:gd name="T51" fmla="*/ 230 h 249"/>
                  <a:gd name="T52" fmla="*/ 13 w 387"/>
                  <a:gd name="T53" fmla="*/ 241 h 249"/>
                  <a:gd name="T54" fmla="*/ 26 w 387"/>
                  <a:gd name="T55" fmla="*/ 248 h 249"/>
                  <a:gd name="T56" fmla="*/ 20 w 387"/>
                  <a:gd name="T57" fmla="*/ 243 h 249"/>
                  <a:gd name="T58" fmla="*/ 20 w 387"/>
                  <a:gd name="T59" fmla="*/ 234 h 249"/>
                  <a:gd name="T60" fmla="*/ 25 w 387"/>
                  <a:gd name="T61" fmla="*/ 220 h 249"/>
                  <a:gd name="T62" fmla="*/ 29 w 387"/>
                  <a:gd name="T63" fmla="*/ 225 h 249"/>
                  <a:gd name="T64" fmla="*/ 36 w 387"/>
                  <a:gd name="T65" fmla="*/ 234 h 249"/>
                  <a:gd name="T66" fmla="*/ 54 w 387"/>
                  <a:gd name="T67" fmla="*/ 226 h 249"/>
                  <a:gd name="T68" fmla="*/ 79 w 387"/>
                  <a:gd name="T69" fmla="*/ 223 h 249"/>
                  <a:gd name="T70" fmla="*/ 88 w 387"/>
                  <a:gd name="T71" fmla="*/ 215 h 249"/>
                  <a:gd name="T72" fmla="*/ 98 w 387"/>
                  <a:gd name="T73" fmla="*/ 211 h 249"/>
                  <a:gd name="T74" fmla="*/ 113 w 387"/>
                  <a:gd name="T75" fmla="*/ 213 h 249"/>
                  <a:gd name="T76" fmla="*/ 119 w 387"/>
                  <a:gd name="T77" fmla="*/ 227 h 249"/>
                  <a:gd name="T78" fmla="*/ 130 w 387"/>
                  <a:gd name="T79" fmla="*/ 225 h 249"/>
                  <a:gd name="T80" fmla="*/ 140 w 387"/>
                  <a:gd name="T81" fmla="*/ 214 h 249"/>
                  <a:gd name="T82" fmla="*/ 151 w 387"/>
                  <a:gd name="T83" fmla="*/ 202 h 249"/>
                  <a:gd name="T84" fmla="*/ 165 w 387"/>
                  <a:gd name="T85" fmla="*/ 202 h 249"/>
                  <a:gd name="T86" fmla="*/ 174 w 387"/>
                  <a:gd name="T87" fmla="*/ 204 h 249"/>
                  <a:gd name="T88" fmla="*/ 186 w 387"/>
                  <a:gd name="T89" fmla="*/ 209 h 249"/>
                  <a:gd name="T90" fmla="*/ 194 w 387"/>
                  <a:gd name="T91" fmla="*/ 217 h 249"/>
                  <a:gd name="T92" fmla="*/ 353 w 387"/>
                  <a:gd name="T93" fmla="*/ 198 h 249"/>
                  <a:gd name="T94" fmla="*/ 364 w 387"/>
                  <a:gd name="T95" fmla="*/ 175 h 249"/>
                  <a:gd name="T96" fmla="*/ 374 w 387"/>
                  <a:gd name="T97" fmla="*/ 166 h 249"/>
                  <a:gd name="T98" fmla="*/ 382 w 387"/>
                  <a:gd name="T99" fmla="*/ 157 h 249"/>
                  <a:gd name="T100" fmla="*/ 385 w 387"/>
                  <a:gd name="T101" fmla="*/ 152 h 249"/>
                  <a:gd name="T102" fmla="*/ 384 w 387"/>
                  <a:gd name="T103" fmla="*/ 146 h 249"/>
                  <a:gd name="T104" fmla="*/ 374 w 387"/>
                  <a:gd name="T105" fmla="*/ 131 h 249"/>
                  <a:gd name="T106" fmla="*/ 374 w 387"/>
                  <a:gd name="T107" fmla="*/ 123 h 249"/>
                  <a:gd name="T108" fmla="*/ 379 w 387"/>
                  <a:gd name="T109" fmla="*/ 111 h 249"/>
                  <a:gd name="T110" fmla="*/ 367 w 387"/>
                  <a:gd name="T111" fmla="*/ 88 h 249"/>
                  <a:gd name="T112" fmla="*/ 366 w 387"/>
                  <a:gd name="T113" fmla="*/ 78 h 249"/>
                  <a:gd name="T114" fmla="*/ 138 w 387"/>
                  <a:gd name="T115" fmla="*/ 6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7" h="249">
                    <a:moveTo>
                      <a:pt x="133" y="0"/>
                    </a:moveTo>
                    <a:lnTo>
                      <a:pt x="133" y="0"/>
                    </a:lnTo>
                    <a:lnTo>
                      <a:pt x="130" y="7"/>
                    </a:lnTo>
                    <a:lnTo>
                      <a:pt x="125" y="8"/>
                    </a:lnTo>
                    <a:lnTo>
                      <a:pt x="122" y="9"/>
                    </a:lnTo>
                    <a:lnTo>
                      <a:pt x="115" y="8"/>
                    </a:lnTo>
                    <a:lnTo>
                      <a:pt x="112" y="9"/>
                    </a:lnTo>
                    <a:lnTo>
                      <a:pt x="108" y="16"/>
                    </a:lnTo>
                    <a:lnTo>
                      <a:pt x="107" y="22"/>
                    </a:lnTo>
                    <a:lnTo>
                      <a:pt x="105" y="25"/>
                    </a:lnTo>
                    <a:lnTo>
                      <a:pt x="104" y="31"/>
                    </a:lnTo>
                    <a:lnTo>
                      <a:pt x="100" y="36"/>
                    </a:lnTo>
                    <a:lnTo>
                      <a:pt x="98" y="37"/>
                    </a:lnTo>
                    <a:lnTo>
                      <a:pt x="92" y="38"/>
                    </a:lnTo>
                    <a:lnTo>
                      <a:pt x="89" y="39"/>
                    </a:lnTo>
                    <a:lnTo>
                      <a:pt x="85" y="43"/>
                    </a:lnTo>
                    <a:lnTo>
                      <a:pt x="82" y="46"/>
                    </a:lnTo>
                    <a:lnTo>
                      <a:pt x="80" y="48"/>
                    </a:lnTo>
                    <a:lnTo>
                      <a:pt x="75" y="49"/>
                    </a:lnTo>
                    <a:lnTo>
                      <a:pt x="68" y="49"/>
                    </a:lnTo>
                    <a:lnTo>
                      <a:pt x="66" y="50"/>
                    </a:lnTo>
                    <a:lnTo>
                      <a:pt x="65" y="52"/>
                    </a:lnTo>
                    <a:lnTo>
                      <a:pt x="65" y="57"/>
                    </a:lnTo>
                    <a:lnTo>
                      <a:pt x="68" y="63"/>
                    </a:lnTo>
                    <a:lnTo>
                      <a:pt x="67" y="66"/>
                    </a:lnTo>
                    <a:lnTo>
                      <a:pt x="65" y="68"/>
                    </a:lnTo>
                    <a:lnTo>
                      <a:pt x="62" y="70"/>
                    </a:lnTo>
                    <a:lnTo>
                      <a:pt x="59" y="70"/>
                    </a:lnTo>
                    <a:lnTo>
                      <a:pt x="57" y="73"/>
                    </a:lnTo>
                    <a:lnTo>
                      <a:pt x="54" y="78"/>
                    </a:lnTo>
                    <a:lnTo>
                      <a:pt x="53" y="81"/>
                    </a:lnTo>
                    <a:lnTo>
                      <a:pt x="54" y="83"/>
                    </a:lnTo>
                    <a:lnTo>
                      <a:pt x="57" y="85"/>
                    </a:lnTo>
                    <a:lnTo>
                      <a:pt x="63" y="86"/>
                    </a:lnTo>
                    <a:lnTo>
                      <a:pt x="64" y="88"/>
                    </a:lnTo>
                    <a:lnTo>
                      <a:pt x="64" y="90"/>
                    </a:lnTo>
                    <a:lnTo>
                      <a:pt x="62" y="95"/>
                    </a:lnTo>
                    <a:lnTo>
                      <a:pt x="61" y="96"/>
                    </a:lnTo>
                    <a:lnTo>
                      <a:pt x="58" y="97"/>
                    </a:lnTo>
                    <a:lnTo>
                      <a:pt x="50" y="99"/>
                    </a:lnTo>
                    <a:lnTo>
                      <a:pt x="50" y="100"/>
                    </a:lnTo>
                    <a:lnTo>
                      <a:pt x="48" y="108"/>
                    </a:lnTo>
                    <a:lnTo>
                      <a:pt x="46" y="112"/>
                    </a:lnTo>
                    <a:lnTo>
                      <a:pt x="46" y="115"/>
                    </a:lnTo>
                    <a:lnTo>
                      <a:pt x="50" y="120"/>
                    </a:lnTo>
                    <a:lnTo>
                      <a:pt x="52" y="124"/>
                    </a:lnTo>
                    <a:lnTo>
                      <a:pt x="52" y="126"/>
                    </a:lnTo>
                    <a:lnTo>
                      <a:pt x="50" y="127"/>
                    </a:lnTo>
                    <a:lnTo>
                      <a:pt x="46" y="128"/>
                    </a:lnTo>
                    <a:lnTo>
                      <a:pt x="45" y="128"/>
                    </a:lnTo>
                    <a:lnTo>
                      <a:pt x="41" y="129"/>
                    </a:lnTo>
                    <a:lnTo>
                      <a:pt x="36" y="131"/>
                    </a:lnTo>
                    <a:lnTo>
                      <a:pt x="35" y="137"/>
                    </a:lnTo>
                    <a:lnTo>
                      <a:pt x="37" y="143"/>
                    </a:lnTo>
                    <a:lnTo>
                      <a:pt x="36" y="146"/>
                    </a:lnTo>
                    <a:lnTo>
                      <a:pt x="34" y="149"/>
                    </a:lnTo>
                    <a:lnTo>
                      <a:pt x="29" y="154"/>
                    </a:lnTo>
                    <a:lnTo>
                      <a:pt x="28" y="154"/>
                    </a:lnTo>
                    <a:lnTo>
                      <a:pt x="31" y="157"/>
                    </a:lnTo>
                    <a:lnTo>
                      <a:pt x="27" y="165"/>
                    </a:lnTo>
                    <a:lnTo>
                      <a:pt x="27" y="170"/>
                    </a:lnTo>
                    <a:lnTo>
                      <a:pt x="19" y="175"/>
                    </a:lnTo>
                    <a:lnTo>
                      <a:pt x="16" y="181"/>
                    </a:lnTo>
                    <a:lnTo>
                      <a:pt x="16" y="186"/>
                    </a:lnTo>
                    <a:lnTo>
                      <a:pt x="13" y="193"/>
                    </a:lnTo>
                    <a:lnTo>
                      <a:pt x="8" y="198"/>
                    </a:lnTo>
                    <a:lnTo>
                      <a:pt x="8" y="200"/>
                    </a:lnTo>
                    <a:lnTo>
                      <a:pt x="11" y="201"/>
                    </a:lnTo>
                    <a:lnTo>
                      <a:pt x="10" y="204"/>
                    </a:lnTo>
                    <a:lnTo>
                      <a:pt x="9" y="206"/>
                    </a:lnTo>
                    <a:lnTo>
                      <a:pt x="8" y="209"/>
                    </a:lnTo>
                    <a:lnTo>
                      <a:pt x="8" y="214"/>
                    </a:lnTo>
                    <a:lnTo>
                      <a:pt x="5" y="216"/>
                    </a:lnTo>
                    <a:lnTo>
                      <a:pt x="0" y="219"/>
                    </a:lnTo>
                    <a:lnTo>
                      <a:pt x="1" y="223"/>
                    </a:lnTo>
                    <a:lnTo>
                      <a:pt x="7" y="226"/>
                    </a:lnTo>
                    <a:lnTo>
                      <a:pt x="8" y="227"/>
                    </a:lnTo>
                    <a:lnTo>
                      <a:pt x="6" y="230"/>
                    </a:lnTo>
                    <a:lnTo>
                      <a:pt x="6" y="237"/>
                    </a:lnTo>
                    <a:lnTo>
                      <a:pt x="11" y="239"/>
                    </a:lnTo>
                    <a:lnTo>
                      <a:pt x="13" y="241"/>
                    </a:lnTo>
                    <a:lnTo>
                      <a:pt x="14" y="249"/>
                    </a:lnTo>
                    <a:lnTo>
                      <a:pt x="23" y="249"/>
                    </a:lnTo>
                    <a:lnTo>
                      <a:pt x="26" y="248"/>
                    </a:lnTo>
                    <a:lnTo>
                      <a:pt x="25" y="246"/>
                    </a:lnTo>
                    <a:lnTo>
                      <a:pt x="22" y="244"/>
                    </a:lnTo>
                    <a:lnTo>
                      <a:pt x="20" y="243"/>
                    </a:lnTo>
                    <a:lnTo>
                      <a:pt x="19" y="241"/>
                    </a:lnTo>
                    <a:lnTo>
                      <a:pt x="19" y="238"/>
                    </a:lnTo>
                    <a:lnTo>
                      <a:pt x="20" y="234"/>
                    </a:lnTo>
                    <a:lnTo>
                      <a:pt x="24" y="229"/>
                    </a:lnTo>
                    <a:lnTo>
                      <a:pt x="24" y="223"/>
                    </a:lnTo>
                    <a:lnTo>
                      <a:pt x="25" y="220"/>
                    </a:lnTo>
                    <a:lnTo>
                      <a:pt x="31" y="220"/>
                    </a:lnTo>
                    <a:lnTo>
                      <a:pt x="32" y="224"/>
                    </a:lnTo>
                    <a:lnTo>
                      <a:pt x="29" y="225"/>
                    </a:lnTo>
                    <a:lnTo>
                      <a:pt x="29" y="231"/>
                    </a:lnTo>
                    <a:lnTo>
                      <a:pt x="33" y="233"/>
                    </a:lnTo>
                    <a:lnTo>
                      <a:pt x="36" y="234"/>
                    </a:lnTo>
                    <a:lnTo>
                      <a:pt x="42" y="233"/>
                    </a:lnTo>
                    <a:lnTo>
                      <a:pt x="46" y="226"/>
                    </a:lnTo>
                    <a:lnTo>
                      <a:pt x="54" y="226"/>
                    </a:lnTo>
                    <a:lnTo>
                      <a:pt x="62" y="223"/>
                    </a:lnTo>
                    <a:lnTo>
                      <a:pt x="70" y="224"/>
                    </a:lnTo>
                    <a:lnTo>
                      <a:pt x="79" y="223"/>
                    </a:lnTo>
                    <a:lnTo>
                      <a:pt x="81" y="215"/>
                    </a:lnTo>
                    <a:lnTo>
                      <a:pt x="83" y="215"/>
                    </a:lnTo>
                    <a:lnTo>
                      <a:pt x="88" y="215"/>
                    </a:lnTo>
                    <a:lnTo>
                      <a:pt x="93" y="213"/>
                    </a:lnTo>
                    <a:lnTo>
                      <a:pt x="95" y="209"/>
                    </a:lnTo>
                    <a:lnTo>
                      <a:pt x="98" y="211"/>
                    </a:lnTo>
                    <a:lnTo>
                      <a:pt x="103" y="213"/>
                    </a:lnTo>
                    <a:lnTo>
                      <a:pt x="108" y="214"/>
                    </a:lnTo>
                    <a:lnTo>
                      <a:pt x="113" y="213"/>
                    </a:lnTo>
                    <a:lnTo>
                      <a:pt x="117" y="216"/>
                    </a:lnTo>
                    <a:lnTo>
                      <a:pt x="118" y="224"/>
                    </a:lnTo>
                    <a:lnTo>
                      <a:pt x="119" y="227"/>
                    </a:lnTo>
                    <a:lnTo>
                      <a:pt x="121" y="227"/>
                    </a:lnTo>
                    <a:lnTo>
                      <a:pt x="127" y="224"/>
                    </a:lnTo>
                    <a:lnTo>
                      <a:pt x="130" y="225"/>
                    </a:lnTo>
                    <a:lnTo>
                      <a:pt x="133" y="224"/>
                    </a:lnTo>
                    <a:lnTo>
                      <a:pt x="139" y="217"/>
                    </a:lnTo>
                    <a:lnTo>
                      <a:pt x="140" y="214"/>
                    </a:lnTo>
                    <a:lnTo>
                      <a:pt x="145" y="209"/>
                    </a:lnTo>
                    <a:lnTo>
                      <a:pt x="145" y="206"/>
                    </a:lnTo>
                    <a:lnTo>
                      <a:pt x="151" y="202"/>
                    </a:lnTo>
                    <a:lnTo>
                      <a:pt x="160" y="200"/>
                    </a:lnTo>
                    <a:lnTo>
                      <a:pt x="163" y="200"/>
                    </a:lnTo>
                    <a:lnTo>
                      <a:pt x="165" y="202"/>
                    </a:lnTo>
                    <a:lnTo>
                      <a:pt x="167" y="204"/>
                    </a:lnTo>
                    <a:lnTo>
                      <a:pt x="169" y="206"/>
                    </a:lnTo>
                    <a:lnTo>
                      <a:pt x="174" y="204"/>
                    </a:lnTo>
                    <a:lnTo>
                      <a:pt x="181" y="207"/>
                    </a:lnTo>
                    <a:lnTo>
                      <a:pt x="184" y="207"/>
                    </a:lnTo>
                    <a:lnTo>
                      <a:pt x="186" y="209"/>
                    </a:lnTo>
                    <a:lnTo>
                      <a:pt x="188" y="211"/>
                    </a:lnTo>
                    <a:lnTo>
                      <a:pt x="191" y="215"/>
                    </a:lnTo>
                    <a:lnTo>
                      <a:pt x="194" y="217"/>
                    </a:lnTo>
                    <a:lnTo>
                      <a:pt x="224" y="215"/>
                    </a:lnTo>
                    <a:lnTo>
                      <a:pt x="353" y="203"/>
                    </a:lnTo>
                    <a:lnTo>
                      <a:pt x="353" y="198"/>
                    </a:lnTo>
                    <a:lnTo>
                      <a:pt x="357" y="181"/>
                    </a:lnTo>
                    <a:lnTo>
                      <a:pt x="360" y="177"/>
                    </a:lnTo>
                    <a:lnTo>
                      <a:pt x="364" y="175"/>
                    </a:lnTo>
                    <a:lnTo>
                      <a:pt x="366" y="175"/>
                    </a:lnTo>
                    <a:lnTo>
                      <a:pt x="372" y="167"/>
                    </a:lnTo>
                    <a:lnTo>
                      <a:pt x="374" y="166"/>
                    </a:lnTo>
                    <a:lnTo>
                      <a:pt x="380" y="166"/>
                    </a:lnTo>
                    <a:lnTo>
                      <a:pt x="382" y="162"/>
                    </a:lnTo>
                    <a:lnTo>
                      <a:pt x="382" y="157"/>
                    </a:lnTo>
                    <a:lnTo>
                      <a:pt x="382" y="155"/>
                    </a:lnTo>
                    <a:lnTo>
                      <a:pt x="383" y="153"/>
                    </a:lnTo>
                    <a:lnTo>
                      <a:pt x="385" y="152"/>
                    </a:lnTo>
                    <a:lnTo>
                      <a:pt x="386" y="152"/>
                    </a:lnTo>
                    <a:lnTo>
                      <a:pt x="387" y="150"/>
                    </a:lnTo>
                    <a:lnTo>
                      <a:pt x="384" y="146"/>
                    </a:lnTo>
                    <a:lnTo>
                      <a:pt x="383" y="141"/>
                    </a:lnTo>
                    <a:lnTo>
                      <a:pt x="380" y="137"/>
                    </a:lnTo>
                    <a:lnTo>
                      <a:pt x="374" y="131"/>
                    </a:lnTo>
                    <a:lnTo>
                      <a:pt x="374" y="129"/>
                    </a:lnTo>
                    <a:lnTo>
                      <a:pt x="374" y="125"/>
                    </a:lnTo>
                    <a:lnTo>
                      <a:pt x="374" y="123"/>
                    </a:lnTo>
                    <a:lnTo>
                      <a:pt x="378" y="119"/>
                    </a:lnTo>
                    <a:lnTo>
                      <a:pt x="378" y="117"/>
                    </a:lnTo>
                    <a:lnTo>
                      <a:pt x="379" y="111"/>
                    </a:lnTo>
                    <a:lnTo>
                      <a:pt x="378" y="105"/>
                    </a:lnTo>
                    <a:lnTo>
                      <a:pt x="376" y="99"/>
                    </a:lnTo>
                    <a:lnTo>
                      <a:pt x="367" y="88"/>
                    </a:lnTo>
                    <a:lnTo>
                      <a:pt x="368" y="82"/>
                    </a:lnTo>
                    <a:lnTo>
                      <a:pt x="366" y="79"/>
                    </a:lnTo>
                    <a:lnTo>
                      <a:pt x="366" y="78"/>
                    </a:lnTo>
                    <a:lnTo>
                      <a:pt x="361" y="78"/>
                    </a:lnTo>
                    <a:lnTo>
                      <a:pt x="139" y="72"/>
                    </a:lnTo>
                    <a:lnTo>
                      <a:pt x="138" y="62"/>
                    </a:lnTo>
                    <a:lnTo>
                      <a:pt x="133" y="0"/>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8EFBE931-7049-6746-A87D-919AD66B1C64}"/>
                  </a:ext>
                </a:extLst>
              </p:cNvPr>
              <p:cNvSpPr>
                <a:spLocks/>
              </p:cNvSpPr>
              <p:nvPr/>
            </p:nvSpPr>
            <p:spPr bwMode="auto">
              <a:xfrm>
                <a:off x="5419726" y="3167063"/>
                <a:ext cx="522288" cy="449263"/>
              </a:xfrm>
              <a:custGeom>
                <a:avLst/>
                <a:gdLst>
                  <a:gd name="T0" fmla="*/ 305 w 329"/>
                  <a:gd name="T1" fmla="*/ 2 h 283"/>
                  <a:gd name="T2" fmla="*/ 329 w 329"/>
                  <a:gd name="T3" fmla="*/ 104 h 283"/>
                  <a:gd name="T4" fmla="*/ 271 w 329"/>
                  <a:gd name="T5" fmla="*/ 91 h 283"/>
                  <a:gd name="T6" fmla="*/ 239 w 329"/>
                  <a:gd name="T7" fmla="*/ 103 h 283"/>
                  <a:gd name="T8" fmla="*/ 205 w 329"/>
                  <a:gd name="T9" fmla="*/ 108 h 283"/>
                  <a:gd name="T10" fmla="*/ 186 w 329"/>
                  <a:gd name="T11" fmla="*/ 106 h 283"/>
                  <a:gd name="T12" fmla="*/ 156 w 329"/>
                  <a:gd name="T13" fmla="*/ 121 h 283"/>
                  <a:gd name="T14" fmla="*/ 148 w 329"/>
                  <a:gd name="T15" fmla="*/ 153 h 283"/>
                  <a:gd name="T16" fmla="*/ 141 w 329"/>
                  <a:gd name="T17" fmla="*/ 172 h 283"/>
                  <a:gd name="T18" fmla="*/ 127 w 329"/>
                  <a:gd name="T19" fmla="*/ 187 h 283"/>
                  <a:gd name="T20" fmla="*/ 101 w 329"/>
                  <a:gd name="T21" fmla="*/ 205 h 283"/>
                  <a:gd name="T22" fmla="*/ 77 w 329"/>
                  <a:gd name="T23" fmla="*/ 210 h 283"/>
                  <a:gd name="T24" fmla="*/ 75 w 329"/>
                  <a:gd name="T25" fmla="*/ 201 h 283"/>
                  <a:gd name="T26" fmla="*/ 86 w 329"/>
                  <a:gd name="T27" fmla="*/ 179 h 283"/>
                  <a:gd name="T28" fmla="*/ 99 w 329"/>
                  <a:gd name="T29" fmla="*/ 167 h 283"/>
                  <a:gd name="T30" fmla="*/ 79 w 329"/>
                  <a:gd name="T31" fmla="*/ 179 h 283"/>
                  <a:gd name="T32" fmla="*/ 67 w 329"/>
                  <a:gd name="T33" fmla="*/ 184 h 283"/>
                  <a:gd name="T34" fmla="*/ 62 w 329"/>
                  <a:gd name="T35" fmla="*/ 163 h 283"/>
                  <a:gd name="T36" fmla="*/ 57 w 329"/>
                  <a:gd name="T37" fmla="*/ 179 h 283"/>
                  <a:gd name="T38" fmla="*/ 64 w 329"/>
                  <a:gd name="T39" fmla="*/ 195 h 283"/>
                  <a:gd name="T40" fmla="*/ 65 w 329"/>
                  <a:gd name="T41" fmla="*/ 203 h 283"/>
                  <a:gd name="T42" fmla="*/ 44 w 329"/>
                  <a:gd name="T43" fmla="*/ 214 h 283"/>
                  <a:gd name="T44" fmla="*/ 40 w 329"/>
                  <a:gd name="T45" fmla="*/ 204 h 283"/>
                  <a:gd name="T46" fmla="*/ 37 w 329"/>
                  <a:gd name="T47" fmla="*/ 217 h 283"/>
                  <a:gd name="T48" fmla="*/ 47 w 329"/>
                  <a:gd name="T49" fmla="*/ 233 h 283"/>
                  <a:gd name="T50" fmla="*/ 36 w 329"/>
                  <a:gd name="T51" fmla="*/ 227 h 283"/>
                  <a:gd name="T52" fmla="*/ 41 w 329"/>
                  <a:gd name="T53" fmla="*/ 256 h 283"/>
                  <a:gd name="T54" fmla="*/ 48 w 329"/>
                  <a:gd name="T55" fmla="*/ 275 h 283"/>
                  <a:gd name="T56" fmla="*/ 41 w 329"/>
                  <a:gd name="T57" fmla="*/ 280 h 283"/>
                  <a:gd name="T58" fmla="*/ 26 w 329"/>
                  <a:gd name="T59" fmla="*/ 259 h 283"/>
                  <a:gd name="T60" fmla="*/ 23 w 329"/>
                  <a:gd name="T61" fmla="*/ 210 h 283"/>
                  <a:gd name="T62" fmla="*/ 14 w 329"/>
                  <a:gd name="T63" fmla="*/ 186 h 283"/>
                  <a:gd name="T64" fmla="*/ 7 w 329"/>
                  <a:gd name="T65" fmla="*/ 176 h 283"/>
                  <a:gd name="T66" fmla="*/ 8 w 329"/>
                  <a:gd name="T67" fmla="*/ 158 h 283"/>
                  <a:gd name="T68" fmla="*/ 39 w 329"/>
                  <a:gd name="T69" fmla="*/ 103 h 283"/>
                  <a:gd name="T70" fmla="*/ 44 w 329"/>
                  <a:gd name="T71" fmla="*/ 100 h 283"/>
                  <a:gd name="T72" fmla="*/ 61 w 329"/>
                  <a:gd name="T73" fmla="*/ 105 h 283"/>
                  <a:gd name="T74" fmla="*/ 50 w 329"/>
                  <a:gd name="T75" fmla="*/ 98 h 283"/>
                  <a:gd name="T76" fmla="*/ 58 w 329"/>
                  <a:gd name="T77" fmla="*/ 71 h 283"/>
                  <a:gd name="T78" fmla="*/ 68 w 329"/>
                  <a:gd name="T79" fmla="*/ 81 h 283"/>
                  <a:gd name="T80" fmla="*/ 74 w 329"/>
                  <a:gd name="T81" fmla="*/ 74 h 283"/>
                  <a:gd name="T82" fmla="*/ 66 w 329"/>
                  <a:gd name="T83" fmla="*/ 65 h 283"/>
                  <a:gd name="T84" fmla="*/ 62 w 329"/>
                  <a:gd name="T85" fmla="*/ 49 h 283"/>
                  <a:gd name="T86" fmla="*/ 87 w 329"/>
                  <a:gd name="T87" fmla="*/ 51 h 283"/>
                  <a:gd name="T88" fmla="*/ 97 w 329"/>
                  <a:gd name="T89" fmla="*/ 47 h 283"/>
                  <a:gd name="T90" fmla="*/ 121 w 329"/>
                  <a:gd name="T91" fmla="*/ 48 h 283"/>
                  <a:gd name="T92" fmla="*/ 91 w 329"/>
                  <a:gd name="T93" fmla="*/ 27 h 283"/>
                  <a:gd name="T94" fmla="*/ 114 w 329"/>
                  <a:gd name="T95" fmla="*/ 9 h 283"/>
                  <a:gd name="T96" fmla="*/ 160 w 329"/>
                  <a:gd name="T97" fmla="*/ 15 h 283"/>
                  <a:gd name="T98" fmla="*/ 155 w 329"/>
                  <a:gd name="T99" fmla="*/ 29 h 283"/>
                  <a:gd name="T100" fmla="*/ 184 w 329"/>
                  <a:gd name="T101" fmla="*/ 15 h 283"/>
                  <a:gd name="T102" fmla="*/ 194 w 329"/>
                  <a:gd name="T103" fmla="*/ 24 h 283"/>
                  <a:gd name="T104" fmla="*/ 201 w 329"/>
                  <a:gd name="T105" fmla="*/ 11 h 283"/>
                  <a:gd name="T106" fmla="*/ 212 w 329"/>
                  <a:gd name="T107" fmla="*/ 14 h 283"/>
                  <a:gd name="T108" fmla="*/ 222 w 329"/>
                  <a:gd name="T109" fmla="*/ 24 h 283"/>
                  <a:gd name="T110" fmla="*/ 230 w 329"/>
                  <a:gd name="T111" fmla="*/ 14 h 283"/>
                  <a:gd name="T112" fmla="*/ 246 w 329"/>
                  <a:gd name="T113" fmla="*/ 20 h 283"/>
                  <a:gd name="T114" fmla="*/ 267 w 329"/>
                  <a:gd name="T115" fmla="*/ 19 h 283"/>
                  <a:gd name="T116" fmla="*/ 280 w 329"/>
                  <a:gd name="T117" fmla="*/ 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9" h="283">
                    <a:moveTo>
                      <a:pt x="272" y="6"/>
                    </a:moveTo>
                    <a:lnTo>
                      <a:pt x="278" y="2"/>
                    </a:lnTo>
                    <a:lnTo>
                      <a:pt x="284" y="0"/>
                    </a:lnTo>
                    <a:lnTo>
                      <a:pt x="288" y="3"/>
                    </a:lnTo>
                    <a:lnTo>
                      <a:pt x="292" y="5"/>
                    </a:lnTo>
                    <a:lnTo>
                      <a:pt x="305" y="2"/>
                    </a:lnTo>
                    <a:lnTo>
                      <a:pt x="318" y="4"/>
                    </a:lnTo>
                    <a:lnTo>
                      <a:pt x="321" y="2"/>
                    </a:lnTo>
                    <a:lnTo>
                      <a:pt x="322" y="20"/>
                    </a:lnTo>
                    <a:lnTo>
                      <a:pt x="327" y="69"/>
                    </a:lnTo>
                    <a:lnTo>
                      <a:pt x="327" y="105"/>
                    </a:lnTo>
                    <a:lnTo>
                      <a:pt x="329" y="104"/>
                    </a:lnTo>
                    <a:lnTo>
                      <a:pt x="326" y="105"/>
                    </a:lnTo>
                    <a:lnTo>
                      <a:pt x="321" y="102"/>
                    </a:lnTo>
                    <a:lnTo>
                      <a:pt x="317" y="102"/>
                    </a:lnTo>
                    <a:lnTo>
                      <a:pt x="302" y="103"/>
                    </a:lnTo>
                    <a:lnTo>
                      <a:pt x="296" y="104"/>
                    </a:lnTo>
                    <a:lnTo>
                      <a:pt x="271" y="91"/>
                    </a:lnTo>
                    <a:lnTo>
                      <a:pt x="266" y="90"/>
                    </a:lnTo>
                    <a:lnTo>
                      <a:pt x="258" y="93"/>
                    </a:lnTo>
                    <a:lnTo>
                      <a:pt x="252" y="98"/>
                    </a:lnTo>
                    <a:lnTo>
                      <a:pt x="248" y="96"/>
                    </a:lnTo>
                    <a:lnTo>
                      <a:pt x="244" y="97"/>
                    </a:lnTo>
                    <a:lnTo>
                      <a:pt x="239" y="103"/>
                    </a:lnTo>
                    <a:lnTo>
                      <a:pt x="232" y="104"/>
                    </a:lnTo>
                    <a:lnTo>
                      <a:pt x="222" y="105"/>
                    </a:lnTo>
                    <a:lnTo>
                      <a:pt x="221" y="106"/>
                    </a:lnTo>
                    <a:lnTo>
                      <a:pt x="216" y="107"/>
                    </a:lnTo>
                    <a:lnTo>
                      <a:pt x="209" y="107"/>
                    </a:lnTo>
                    <a:lnTo>
                      <a:pt x="205" y="108"/>
                    </a:lnTo>
                    <a:lnTo>
                      <a:pt x="203" y="107"/>
                    </a:lnTo>
                    <a:lnTo>
                      <a:pt x="199" y="106"/>
                    </a:lnTo>
                    <a:lnTo>
                      <a:pt x="193" y="103"/>
                    </a:lnTo>
                    <a:lnTo>
                      <a:pt x="191" y="103"/>
                    </a:lnTo>
                    <a:lnTo>
                      <a:pt x="186" y="104"/>
                    </a:lnTo>
                    <a:lnTo>
                      <a:pt x="186" y="106"/>
                    </a:lnTo>
                    <a:lnTo>
                      <a:pt x="182" y="108"/>
                    </a:lnTo>
                    <a:lnTo>
                      <a:pt x="173" y="109"/>
                    </a:lnTo>
                    <a:lnTo>
                      <a:pt x="168" y="112"/>
                    </a:lnTo>
                    <a:lnTo>
                      <a:pt x="167" y="115"/>
                    </a:lnTo>
                    <a:lnTo>
                      <a:pt x="161" y="120"/>
                    </a:lnTo>
                    <a:lnTo>
                      <a:pt x="156" y="121"/>
                    </a:lnTo>
                    <a:lnTo>
                      <a:pt x="150" y="126"/>
                    </a:lnTo>
                    <a:lnTo>
                      <a:pt x="139" y="137"/>
                    </a:lnTo>
                    <a:lnTo>
                      <a:pt x="137" y="140"/>
                    </a:lnTo>
                    <a:lnTo>
                      <a:pt x="138" y="145"/>
                    </a:lnTo>
                    <a:lnTo>
                      <a:pt x="144" y="152"/>
                    </a:lnTo>
                    <a:lnTo>
                      <a:pt x="148" y="153"/>
                    </a:lnTo>
                    <a:lnTo>
                      <a:pt x="150" y="155"/>
                    </a:lnTo>
                    <a:lnTo>
                      <a:pt x="151" y="161"/>
                    </a:lnTo>
                    <a:lnTo>
                      <a:pt x="150" y="165"/>
                    </a:lnTo>
                    <a:lnTo>
                      <a:pt x="150" y="168"/>
                    </a:lnTo>
                    <a:lnTo>
                      <a:pt x="149" y="169"/>
                    </a:lnTo>
                    <a:lnTo>
                      <a:pt x="141" y="172"/>
                    </a:lnTo>
                    <a:lnTo>
                      <a:pt x="132" y="174"/>
                    </a:lnTo>
                    <a:lnTo>
                      <a:pt x="130" y="175"/>
                    </a:lnTo>
                    <a:lnTo>
                      <a:pt x="128" y="177"/>
                    </a:lnTo>
                    <a:lnTo>
                      <a:pt x="128" y="182"/>
                    </a:lnTo>
                    <a:lnTo>
                      <a:pt x="129" y="185"/>
                    </a:lnTo>
                    <a:lnTo>
                      <a:pt x="127" y="187"/>
                    </a:lnTo>
                    <a:lnTo>
                      <a:pt x="122" y="191"/>
                    </a:lnTo>
                    <a:lnTo>
                      <a:pt x="116" y="193"/>
                    </a:lnTo>
                    <a:lnTo>
                      <a:pt x="109" y="199"/>
                    </a:lnTo>
                    <a:lnTo>
                      <a:pt x="107" y="204"/>
                    </a:lnTo>
                    <a:lnTo>
                      <a:pt x="106" y="201"/>
                    </a:lnTo>
                    <a:lnTo>
                      <a:pt x="101" y="205"/>
                    </a:lnTo>
                    <a:lnTo>
                      <a:pt x="99" y="205"/>
                    </a:lnTo>
                    <a:lnTo>
                      <a:pt x="97" y="197"/>
                    </a:lnTo>
                    <a:lnTo>
                      <a:pt x="95" y="197"/>
                    </a:lnTo>
                    <a:lnTo>
                      <a:pt x="93" y="198"/>
                    </a:lnTo>
                    <a:lnTo>
                      <a:pt x="86" y="207"/>
                    </a:lnTo>
                    <a:lnTo>
                      <a:pt x="77" y="210"/>
                    </a:lnTo>
                    <a:lnTo>
                      <a:pt x="73" y="217"/>
                    </a:lnTo>
                    <a:lnTo>
                      <a:pt x="70" y="217"/>
                    </a:lnTo>
                    <a:lnTo>
                      <a:pt x="70" y="215"/>
                    </a:lnTo>
                    <a:lnTo>
                      <a:pt x="72" y="211"/>
                    </a:lnTo>
                    <a:lnTo>
                      <a:pt x="72" y="203"/>
                    </a:lnTo>
                    <a:lnTo>
                      <a:pt x="75" y="201"/>
                    </a:lnTo>
                    <a:lnTo>
                      <a:pt x="79" y="198"/>
                    </a:lnTo>
                    <a:lnTo>
                      <a:pt x="82" y="197"/>
                    </a:lnTo>
                    <a:lnTo>
                      <a:pt x="87" y="190"/>
                    </a:lnTo>
                    <a:lnTo>
                      <a:pt x="87" y="185"/>
                    </a:lnTo>
                    <a:lnTo>
                      <a:pt x="90" y="181"/>
                    </a:lnTo>
                    <a:lnTo>
                      <a:pt x="86" y="179"/>
                    </a:lnTo>
                    <a:lnTo>
                      <a:pt x="85" y="177"/>
                    </a:lnTo>
                    <a:lnTo>
                      <a:pt x="86" y="172"/>
                    </a:lnTo>
                    <a:lnTo>
                      <a:pt x="89" y="170"/>
                    </a:lnTo>
                    <a:lnTo>
                      <a:pt x="93" y="171"/>
                    </a:lnTo>
                    <a:lnTo>
                      <a:pt x="97" y="172"/>
                    </a:lnTo>
                    <a:lnTo>
                      <a:pt x="99" y="167"/>
                    </a:lnTo>
                    <a:lnTo>
                      <a:pt x="101" y="161"/>
                    </a:lnTo>
                    <a:lnTo>
                      <a:pt x="100" y="158"/>
                    </a:lnTo>
                    <a:lnTo>
                      <a:pt x="95" y="163"/>
                    </a:lnTo>
                    <a:lnTo>
                      <a:pt x="86" y="164"/>
                    </a:lnTo>
                    <a:lnTo>
                      <a:pt x="80" y="171"/>
                    </a:lnTo>
                    <a:lnTo>
                      <a:pt x="79" y="179"/>
                    </a:lnTo>
                    <a:lnTo>
                      <a:pt x="82" y="184"/>
                    </a:lnTo>
                    <a:lnTo>
                      <a:pt x="79" y="190"/>
                    </a:lnTo>
                    <a:lnTo>
                      <a:pt x="76" y="191"/>
                    </a:lnTo>
                    <a:lnTo>
                      <a:pt x="70" y="191"/>
                    </a:lnTo>
                    <a:lnTo>
                      <a:pt x="68" y="190"/>
                    </a:lnTo>
                    <a:lnTo>
                      <a:pt x="67" y="184"/>
                    </a:lnTo>
                    <a:lnTo>
                      <a:pt x="65" y="181"/>
                    </a:lnTo>
                    <a:lnTo>
                      <a:pt x="64" y="176"/>
                    </a:lnTo>
                    <a:lnTo>
                      <a:pt x="70" y="155"/>
                    </a:lnTo>
                    <a:lnTo>
                      <a:pt x="67" y="156"/>
                    </a:lnTo>
                    <a:lnTo>
                      <a:pt x="64" y="161"/>
                    </a:lnTo>
                    <a:lnTo>
                      <a:pt x="62" y="163"/>
                    </a:lnTo>
                    <a:lnTo>
                      <a:pt x="56" y="166"/>
                    </a:lnTo>
                    <a:lnTo>
                      <a:pt x="54" y="165"/>
                    </a:lnTo>
                    <a:lnTo>
                      <a:pt x="53" y="171"/>
                    </a:lnTo>
                    <a:lnTo>
                      <a:pt x="57" y="171"/>
                    </a:lnTo>
                    <a:lnTo>
                      <a:pt x="57" y="172"/>
                    </a:lnTo>
                    <a:lnTo>
                      <a:pt x="57" y="179"/>
                    </a:lnTo>
                    <a:lnTo>
                      <a:pt x="55" y="182"/>
                    </a:lnTo>
                    <a:lnTo>
                      <a:pt x="61" y="182"/>
                    </a:lnTo>
                    <a:lnTo>
                      <a:pt x="62" y="190"/>
                    </a:lnTo>
                    <a:lnTo>
                      <a:pt x="64" y="192"/>
                    </a:lnTo>
                    <a:lnTo>
                      <a:pt x="65" y="193"/>
                    </a:lnTo>
                    <a:lnTo>
                      <a:pt x="64" y="195"/>
                    </a:lnTo>
                    <a:lnTo>
                      <a:pt x="62" y="198"/>
                    </a:lnTo>
                    <a:lnTo>
                      <a:pt x="57" y="196"/>
                    </a:lnTo>
                    <a:lnTo>
                      <a:pt x="56" y="198"/>
                    </a:lnTo>
                    <a:lnTo>
                      <a:pt x="58" y="201"/>
                    </a:lnTo>
                    <a:lnTo>
                      <a:pt x="61" y="203"/>
                    </a:lnTo>
                    <a:lnTo>
                      <a:pt x="65" y="203"/>
                    </a:lnTo>
                    <a:lnTo>
                      <a:pt x="66" y="207"/>
                    </a:lnTo>
                    <a:lnTo>
                      <a:pt x="62" y="210"/>
                    </a:lnTo>
                    <a:lnTo>
                      <a:pt x="59" y="220"/>
                    </a:lnTo>
                    <a:lnTo>
                      <a:pt x="55" y="222"/>
                    </a:lnTo>
                    <a:lnTo>
                      <a:pt x="51" y="218"/>
                    </a:lnTo>
                    <a:lnTo>
                      <a:pt x="44" y="214"/>
                    </a:lnTo>
                    <a:lnTo>
                      <a:pt x="46" y="207"/>
                    </a:lnTo>
                    <a:lnTo>
                      <a:pt x="46" y="206"/>
                    </a:lnTo>
                    <a:lnTo>
                      <a:pt x="44" y="205"/>
                    </a:lnTo>
                    <a:lnTo>
                      <a:pt x="43" y="207"/>
                    </a:lnTo>
                    <a:lnTo>
                      <a:pt x="41" y="207"/>
                    </a:lnTo>
                    <a:lnTo>
                      <a:pt x="40" y="204"/>
                    </a:lnTo>
                    <a:lnTo>
                      <a:pt x="37" y="202"/>
                    </a:lnTo>
                    <a:lnTo>
                      <a:pt x="35" y="202"/>
                    </a:lnTo>
                    <a:lnTo>
                      <a:pt x="34" y="204"/>
                    </a:lnTo>
                    <a:lnTo>
                      <a:pt x="34" y="207"/>
                    </a:lnTo>
                    <a:lnTo>
                      <a:pt x="39" y="211"/>
                    </a:lnTo>
                    <a:lnTo>
                      <a:pt x="37" y="217"/>
                    </a:lnTo>
                    <a:lnTo>
                      <a:pt x="39" y="219"/>
                    </a:lnTo>
                    <a:lnTo>
                      <a:pt x="43" y="221"/>
                    </a:lnTo>
                    <a:lnTo>
                      <a:pt x="46" y="221"/>
                    </a:lnTo>
                    <a:lnTo>
                      <a:pt x="48" y="223"/>
                    </a:lnTo>
                    <a:lnTo>
                      <a:pt x="48" y="224"/>
                    </a:lnTo>
                    <a:lnTo>
                      <a:pt x="47" y="233"/>
                    </a:lnTo>
                    <a:lnTo>
                      <a:pt x="44" y="238"/>
                    </a:lnTo>
                    <a:lnTo>
                      <a:pt x="46" y="245"/>
                    </a:lnTo>
                    <a:lnTo>
                      <a:pt x="45" y="248"/>
                    </a:lnTo>
                    <a:lnTo>
                      <a:pt x="43" y="247"/>
                    </a:lnTo>
                    <a:lnTo>
                      <a:pt x="39" y="228"/>
                    </a:lnTo>
                    <a:lnTo>
                      <a:pt x="36" y="227"/>
                    </a:lnTo>
                    <a:lnTo>
                      <a:pt x="36" y="232"/>
                    </a:lnTo>
                    <a:lnTo>
                      <a:pt x="37" y="239"/>
                    </a:lnTo>
                    <a:lnTo>
                      <a:pt x="37" y="246"/>
                    </a:lnTo>
                    <a:lnTo>
                      <a:pt x="36" y="253"/>
                    </a:lnTo>
                    <a:lnTo>
                      <a:pt x="37" y="256"/>
                    </a:lnTo>
                    <a:lnTo>
                      <a:pt x="41" y="256"/>
                    </a:lnTo>
                    <a:lnTo>
                      <a:pt x="44" y="255"/>
                    </a:lnTo>
                    <a:lnTo>
                      <a:pt x="46" y="259"/>
                    </a:lnTo>
                    <a:lnTo>
                      <a:pt x="44" y="267"/>
                    </a:lnTo>
                    <a:lnTo>
                      <a:pt x="44" y="269"/>
                    </a:lnTo>
                    <a:lnTo>
                      <a:pt x="45" y="270"/>
                    </a:lnTo>
                    <a:lnTo>
                      <a:pt x="48" y="275"/>
                    </a:lnTo>
                    <a:lnTo>
                      <a:pt x="55" y="282"/>
                    </a:lnTo>
                    <a:lnTo>
                      <a:pt x="52" y="283"/>
                    </a:lnTo>
                    <a:lnTo>
                      <a:pt x="48" y="281"/>
                    </a:lnTo>
                    <a:lnTo>
                      <a:pt x="45" y="277"/>
                    </a:lnTo>
                    <a:lnTo>
                      <a:pt x="42" y="277"/>
                    </a:lnTo>
                    <a:lnTo>
                      <a:pt x="41" y="280"/>
                    </a:lnTo>
                    <a:lnTo>
                      <a:pt x="39" y="283"/>
                    </a:lnTo>
                    <a:lnTo>
                      <a:pt x="36" y="281"/>
                    </a:lnTo>
                    <a:lnTo>
                      <a:pt x="26" y="271"/>
                    </a:lnTo>
                    <a:lnTo>
                      <a:pt x="23" y="267"/>
                    </a:lnTo>
                    <a:lnTo>
                      <a:pt x="24" y="263"/>
                    </a:lnTo>
                    <a:lnTo>
                      <a:pt x="26" y="259"/>
                    </a:lnTo>
                    <a:lnTo>
                      <a:pt x="29" y="259"/>
                    </a:lnTo>
                    <a:lnTo>
                      <a:pt x="31" y="257"/>
                    </a:lnTo>
                    <a:lnTo>
                      <a:pt x="29" y="247"/>
                    </a:lnTo>
                    <a:lnTo>
                      <a:pt x="29" y="237"/>
                    </a:lnTo>
                    <a:lnTo>
                      <a:pt x="26" y="217"/>
                    </a:lnTo>
                    <a:lnTo>
                      <a:pt x="23" y="210"/>
                    </a:lnTo>
                    <a:lnTo>
                      <a:pt x="19" y="207"/>
                    </a:lnTo>
                    <a:lnTo>
                      <a:pt x="18" y="205"/>
                    </a:lnTo>
                    <a:lnTo>
                      <a:pt x="21" y="204"/>
                    </a:lnTo>
                    <a:lnTo>
                      <a:pt x="23" y="199"/>
                    </a:lnTo>
                    <a:lnTo>
                      <a:pt x="22" y="195"/>
                    </a:lnTo>
                    <a:lnTo>
                      <a:pt x="14" y="186"/>
                    </a:lnTo>
                    <a:lnTo>
                      <a:pt x="10" y="183"/>
                    </a:lnTo>
                    <a:lnTo>
                      <a:pt x="10" y="181"/>
                    </a:lnTo>
                    <a:lnTo>
                      <a:pt x="11" y="178"/>
                    </a:lnTo>
                    <a:lnTo>
                      <a:pt x="12" y="174"/>
                    </a:lnTo>
                    <a:lnTo>
                      <a:pt x="9" y="173"/>
                    </a:lnTo>
                    <a:lnTo>
                      <a:pt x="7" y="176"/>
                    </a:lnTo>
                    <a:lnTo>
                      <a:pt x="6" y="181"/>
                    </a:lnTo>
                    <a:lnTo>
                      <a:pt x="5" y="184"/>
                    </a:lnTo>
                    <a:lnTo>
                      <a:pt x="3" y="184"/>
                    </a:lnTo>
                    <a:lnTo>
                      <a:pt x="0" y="180"/>
                    </a:lnTo>
                    <a:lnTo>
                      <a:pt x="1" y="175"/>
                    </a:lnTo>
                    <a:lnTo>
                      <a:pt x="8" y="158"/>
                    </a:lnTo>
                    <a:lnTo>
                      <a:pt x="12" y="151"/>
                    </a:lnTo>
                    <a:lnTo>
                      <a:pt x="21" y="138"/>
                    </a:lnTo>
                    <a:lnTo>
                      <a:pt x="24" y="133"/>
                    </a:lnTo>
                    <a:lnTo>
                      <a:pt x="27" y="122"/>
                    </a:lnTo>
                    <a:lnTo>
                      <a:pt x="34" y="109"/>
                    </a:lnTo>
                    <a:lnTo>
                      <a:pt x="39" y="103"/>
                    </a:lnTo>
                    <a:lnTo>
                      <a:pt x="40" y="96"/>
                    </a:lnTo>
                    <a:lnTo>
                      <a:pt x="43" y="87"/>
                    </a:lnTo>
                    <a:lnTo>
                      <a:pt x="45" y="88"/>
                    </a:lnTo>
                    <a:lnTo>
                      <a:pt x="46" y="90"/>
                    </a:lnTo>
                    <a:lnTo>
                      <a:pt x="45" y="93"/>
                    </a:lnTo>
                    <a:lnTo>
                      <a:pt x="44" y="100"/>
                    </a:lnTo>
                    <a:lnTo>
                      <a:pt x="44" y="102"/>
                    </a:lnTo>
                    <a:lnTo>
                      <a:pt x="51" y="104"/>
                    </a:lnTo>
                    <a:lnTo>
                      <a:pt x="54" y="110"/>
                    </a:lnTo>
                    <a:lnTo>
                      <a:pt x="57" y="113"/>
                    </a:lnTo>
                    <a:lnTo>
                      <a:pt x="59" y="111"/>
                    </a:lnTo>
                    <a:lnTo>
                      <a:pt x="61" y="105"/>
                    </a:lnTo>
                    <a:lnTo>
                      <a:pt x="62" y="105"/>
                    </a:lnTo>
                    <a:lnTo>
                      <a:pt x="64" y="103"/>
                    </a:lnTo>
                    <a:lnTo>
                      <a:pt x="62" y="102"/>
                    </a:lnTo>
                    <a:lnTo>
                      <a:pt x="56" y="103"/>
                    </a:lnTo>
                    <a:lnTo>
                      <a:pt x="55" y="100"/>
                    </a:lnTo>
                    <a:lnTo>
                      <a:pt x="50" y="98"/>
                    </a:lnTo>
                    <a:lnTo>
                      <a:pt x="52" y="87"/>
                    </a:lnTo>
                    <a:lnTo>
                      <a:pt x="48" y="82"/>
                    </a:lnTo>
                    <a:lnTo>
                      <a:pt x="49" y="79"/>
                    </a:lnTo>
                    <a:lnTo>
                      <a:pt x="57" y="80"/>
                    </a:lnTo>
                    <a:lnTo>
                      <a:pt x="58" y="76"/>
                    </a:lnTo>
                    <a:lnTo>
                      <a:pt x="58" y="71"/>
                    </a:lnTo>
                    <a:lnTo>
                      <a:pt x="61" y="69"/>
                    </a:lnTo>
                    <a:lnTo>
                      <a:pt x="64" y="69"/>
                    </a:lnTo>
                    <a:lnTo>
                      <a:pt x="66" y="71"/>
                    </a:lnTo>
                    <a:lnTo>
                      <a:pt x="68" y="73"/>
                    </a:lnTo>
                    <a:lnTo>
                      <a:pt x="69" y="77"/>
                    </a:lnTo>
                    <a:lnTo>
                      <a:pt x="68" y="81"/>
                    </a:lnTo>
                    <a:lnTo>
                      <a:pt x="69" y="87"/>
                    </a:lnTo>
                    <a:lnTo>
                      <a:pt x="71" y="88"/>
                    </a:lnTo>
                    <a:lnTo>
                      <a:pt x="78" y="84"/>
                    </a:lnTo>
                    <a:lnTo>
                      <a:pt x="77" y="81"/>
                    </a:lnTo>
                    <a:lnTo>
                      <a:pt x="75" y="79"/>
                    </a:lnTo>
                    <a:lnTo>
                      <a:pt x="74" y="74"/>
                    </a:lnTo>
                    <a:lnTo>
                      <a:pt x="78" y="69"/>
                    </a:lnTo>
                    <a:lnTo>
                      <a:pt x="77" y="68"/>
                    </a:lnTo>
                    <a:lnTo>
                      <a:pt x="75" y="66"/>
                    </a:lnTo>
                    <a:lnTo>
                      <a:pt x="70" y="69"/>
                    </a:lnTo>
                    <a:lnTo>
                      <a:pt x="68" y="68"/>
                    </a:lnTo>
                    <a:lnTo>
                      <a:pt x="66" y="65"/>
                    </a:lnTo>
                    <a:lnTo>
                      <a:pt x="65" y="63"/>
                    </a:lnTo>
                    <a:lnTo>
                      <a:pt x="65" y="61"/>
                    </a:lnTo>
                    <a:lnTo>
                      <a:pt x="63" y="62"/>
                    </a:lnTo>
                    <a:lnTo>
                      <a:pt x="61" y="60"/>
                    </a:lnTo>
                    <a:lnTo>
                      <a:pt x="61" y="58"/>
                    </a:lnTo>
                    <a:lnTo>
                      <a:pt x="62" y="49"/>
                    </a:lnTo>
                    <a:lnTo>
                      <a:pt x="64" y="49"/>
                    </a:lnTo>
                    <a:lnTo>
                      <a:pt x="71" y="40"/>
                    </a:lnTo>
                    <a:lnTo>
                      <a:pt x="81" y="39"/>
                    </a:lnTo>
                    <a:lnTo>
                      <a:pt x="85" y="41"/>
                    </a:lnTo>
                    <a:lnTo>
                      <a:pt x="83" y="51"/>
                    </a:lnTo>
                    <a:lnTo>
                      <a:pt x="87" y="51"/>
                    </a:lnTo>
                    <a:lnTo>
                      <a:pt x="90" y="49"/>
                    </a:lnTo>
                    <a:lnTo>
                      <a:pt x="94" y="50"/>
                    </a:lnTo>
                    <a:lnTo>
                      <a:pt x="93" y="42"/>
                    </a:lnTo>
                    <a:lnTo>
                      <a:pt x="95" y="41"/>
                    </a:lnTo>
                    <a:lnTo>
                      <a:pt x="97" y="43"/>
                    </a:lnTo>
                    <a:lnTo>
                      <a:pt x="97" y="47"/>
                    </a:lnTo>
                    <a:lnTo>
                      <a:pt x="100" y="48"/>
                    </a:lnTo>
                    <a:lnTo>
                      <a:pt x="108" y="46"/>
                    </a:lnTo>
                    <a:lnTo>
                      <a:pt x="119" y="51"/>
                    </a:lnTo>
                    <a:lnTo>
                      <a:pt x="125" y="51"/>
                    </a:lnTo>
                    <a:lnTo>
                      <a:pt x="126" y="49"/>
                    </a:lnTo>
                    <a:lnTo>
                      <a:pt x="121" y="48"/>
                    </a:lnTo>
                    <a:lnTo>
                      <a:pt x="117" y="44"/>
                    </a:lnTo>
                    <a:lnTo>
                      <a:pt x="99" y="39"/>
                    </a:lnTo>
                    <a:lnTo>
                      <a:pt x="102" y="37"/>
                    </a:lnTo>
                    <a:lnTo>
                      <a:pt x="101" y="35"/>
                    </a:lnTo>
                    <a:lnTo>
                      <a:pt x="93" y="34"/>
                    </a:lnTo>
                    <a:lnTo>
                      <a:pt x="91" y="27"/>
                    </a:lnTo>
                    <a:lnTo>
                      <a:pt x="97" y="24"/>
                    </a:lnTo>
                    <a:lnTo>
                      <a:pt x="98" y="23"/>
                    </a:lnTo>
                    <a:lnTo>
                      <a:pt x="101" y="19"/>
                    </a:lnTo>
                    <a:lnTo>
                      <a:pt x="104" y="8"/>
                    </a:lnTo>
                    <a:lnTo>
                      <a:pt x="108" y="8"/>
                    </a:lnTo>
                    <a:lnTo>
                      <a:pt x="114" y="9"/>
                    </a:lnTo>
                    <a:lnTo>
                      <a:pt x="119" y="13"/>
                    </a:lnTo>
                    <a:lnTo>
                      <a:pt x="127" y="15"/>
                    </a:lnTo>
                    <a:lnTo>
                      <a:pt x="135" y="14"/>
                    </a:lnTo>
                    <a:lnTo>
                      <a:pt x="144" y="16"/>
                    </a:lnTo>
                    <a:lnTo>
                      <a:pt x="156" y="17"/>
                    </a:lnTo>
                    <a:lnTo>
                      <a:pt x="160" y="15"/>
                    </a:lnTo>
                    <a:lnTo>
                      <a:pt x="161" y="17"/>
                    </a:lnTo>
                    <a:lnTo>
                      <a:pt x="159" y="19"/>
                    </a:lnTo>
                    <a:lnTo>
                      <a:pt x="156" y="20"/>
                    </a:lnTo>
                    <a:lnTo>
                      <a:pt x="155" y="23"/>
                    </a:lnTo>
                    <a:lnTo>
                      <a:pt x="154" y="27"/>
                    </a:lnTo>
                    <a:lnTo>
                      <a:pt x="155" y="29"/>
                    </a:lnTo>
                    <a:lnTo>
                      <a:pt x="162" y="25"/>
                    </a:lnTo>
                    <a:lnTo>
                      <a:pt x="166" y="25"/>
                    </a:lnTo>
                    <a:lnTo>
                      <a:pt x="170" y="14"/>
                    </a:lnTo>
                    <a:lnTo>
                      <a:pt x="173" y="12"/>
                    </a:lnTo>
                    <a:lnTo>
                      <a:pt x="182" y="13"/>
                    </a:lnTo>
                    <a:lnTo>
                      <a:pt x="184" y="15"/>
                    </a:lnTo>
                    <a:lnTo>
                      <a:pt x="183" y="22"/>
                    </a:lnTo>
                    <a:lnTo>
                      <a:pt x="185" y="23"/>
                    </a:lnTo>
                    <a:lnTo>
                      <a:pt x="189" y="23"/>
                    </a:lnTo>
                    <a:lnTo>
                      <a:pt x="191" y="26"/>
                    </a:lnTo>
                    <a:lnTo>
                      <a:pt x="193" y="27"/>
                    </a:lnTo>
                    <a:lnTo>
                      <a:pt x="194" y="24"/>
                    </a:lnTo>
                    <a:lnTo>
                      <a:pt x="192" y="22"/>
                    </a:lnTo>
                    <a:lnTo>
                      <a:pt x="189" y="19"/>
                    </a:lnTo>
                    <a:lnTo>
                      <a:pt x="187" y="16"/>
                    </a:lnTo>
                    <a:lnTo>
                      <a:pt x="188" y="14"/>
                    </a:lnTo>
                    <a:lnTo>
                      <a:pt x="191" y="13"/>
                    </a:lnTo>
                    <a:lnTo>
                      <a:pt x="201" y="11"/>
                    </a:lnTo>
                    <a:lnTo>
                      <a:pt x="206" y="14"/>
                    </a:lnTo>
                    <a:lnTo>
                      <a:pt x="209" y="17"/>
                    </a:lnTo>
                    <a:lnTo>
                      <a:pt x="208" y="21"/>
                    </a:lnTo>
                    <a:lnTo>
                      <a:pt x="209" y="24"/>
                    </a:lnTo>
                    <a:lnTo>
                      <a:pt x="212" y="21"/>
                    </a:lnTo>
                    <a:lnTo>
                      <a:pt x="212" y="14"/>
                    </a:lnTo>
                    <a:lnTo>
                      <a:pt x="217" y="15"/>
                    </a:lnTo>
                    <a:lnTo>
                      <a:pt x="220" y="14"/>
                    </a:lnTo>
                    <a:lnTo>
                      <a:pt x="221" y="15"/>
                    </a:lnTo>
                    <a:lnTo>
                      <a:pt x="222" y="17"/>
                    </a:lnTo>
                    <a:lnTo>
                      <a:pt x="223" y="19"/>
                    </a:lnTo>
                    <a:lnTo>
                      <a:pt x="222" y="24"/>
                    </a:lnTo>
                    <a:lnTo>
                      <a:pt x="224" y="25"/>
                    </a:lnTo>
                    <a:lnTo>
                      <a:pt x="231" y="31"/>
                    </a:lnTo>
                    <a:lnTo>
                      <a:pt x="232" y="28"/>
                    </a:lnTo>
                    <a:lnTo>
                      <a:pt x="230" y="24"/>
                    </a:lnTo>
                    <a:lnTo>
                      <a:pt x="227" y="14"/>
                    </a:lnTo>
                    <a:lnTo>
                      <a:pt x="230" y="14"/>
                    </a:lnTo>
                    <a:lnTo>
                      <a:pt x="233" y="16"/>
                    </a:lnTo>
                    <a:lnTo>
                      <a:pt x="238" y="17"/>
                    </a:lnTo>
                    <a:lnTo>
                      <a:pt x="243" y="16"/>
                    </a:lnTo>
                    <a:lnTo>
                      <a:pt x="243" y="17"/>
                    </a:lnTo>
                    <a:lnTo>
                      <a:pt x="243" y="19"/>
                    </a:lnTo>
                    <a:lnTo>
                      <a:pt x="246" y="20"/>
                    </a:lnTo>
                    <a:lnTo>
                      <a:pt x="248" y="18"/>
                    </a:lnTo>
                    <a:lnTo>
                      <a:pt x="249" y="15"/>
                    </a:lnTo>
                    <a:lnTo>
                      <a:pt x="253" y="15"/>
                    </a:lnTo>
                    <a:lnTo>
                      <a:pt x="260" y="15"/>
                    </a:lnTo>
                    <a:lnTo>
                      <a:pt x="264" y="17"/>
                    </a:lnTo>
                    <a:lnTo>
                      <a:pt x="267" y="19"/>
                    </a:lnTo>
                    <a:lnTo>
                      <a:pt x="272" y="19"/>
                    </a:lnTo>
                    <a:lnTo>
                      <a:pt x="270" y="14"/>
                    </a:lnTo>
                    <a:lnTo>
                      <a:pt x="267" y="11"/>
                    </a:lnTo>
                    <a:lnTo>
                      <a:pt x="269" y="9"/>
                    </a:lnTo>
                    <a:lnTo>
                      <a:pt x="278" y="9"/>
                    </a:lnTo>
                    <a:lnTo>
                      <a:pt x="280" y="7"/>
                    </a:lnTo>
                    <a:lnTo>
                      <a:pt x="278" y="5"/>
                    </a:lnTo>
                    <a:lnTo>
                      <a:pt x="272" y="6"/>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3">
                <a:extLst>
                  <a:ext uri="{FF2B5EF4-FFF2-40B4-BE49-F238E27FC236}">
                    <a16:creationId xmlns:a16="http://schemas.microsoft.com/office/drawing/2014/main" id="{09F2D9FC-00B5-9544-8899-638FFA60962B}"/>
                  </a:ext>
                </a:extLst>
              </p:cNvPr>
              <p:cNvSpPr>
                <a:spLocks/>
              </p:cNvSpPr>
              <p:nvPr/>
            </p:nvSpPr>
            <p:spPr bwMode="auto">
              <a:xfrm>
                <a:off x="5462588" y="2759075"/>
                <a:ext cx="466725" cy="420688"/>
              </a:xfrm>
              <a:custGeom>
                <a:avLst/>
                <a:gdLst>
                  <a:gd name="T0" fmla="*/ 118 w 294"/>
                  <a:gd name="T1" fmla="*/ 125 h 265"/>
                  <a:gd name="T2" fmla="*/ 121 w 294"/>
                  <a:gd name="T3" fmla="*/ 123 h 265"/>
                  <a:gd name="T4" fmla="*/ 129 w 294"/>
                  <a:gd name="T5" fmla="*/ 124 h 265"/>
                  <a:gd name="T6" fmla="*/ 138 w 294"/>
                  <a:gd name="T7" fmla="*/ 132 h 265"/>
                  <a:gd name="T8" fmla="*/ 148 w 294"/>
                  <a:gd name="T9" fmla="*/ 126 h 265"/>
                  <a:gd name="T10" fmla="*/ 167 w 294"/>
                  <a:gd name="T11" fmla="*/ 113 h 265"/>
                  <a:gd name="T12" fmla="*/ 180 w 294"/>
                  <a:gd name="T13" fmla="*/ 104 h 265"/>
                  <a:gd name="T14" fmla="*/ 171 w 294"/>
                  <a:gd name="T15" fmla="*/ 124 h 265"/>
                  <a:gd name="T16" fmla="*/ 169 w 294"/>
                  <a:gd name="T17" fmla="*/ 130 h 265"/>
                  <a:gd name="T18" fmla="*/ 169 w 294"/>
                  <a:gd name="T19" fmla="*/ 147 h 265"/>
                  <a:gd name="T20" fmla="*/ 160 w 294"/>
                  <a:gd name="T21" fmla="*/ 159 h 265"/>
                  <a:gd name="T22" fmla="*/ 149 w 294"/>
                  <a:gd name="T23" fmla="*/ 189 h 265"/>
                  <a:gd name="T24" fmla="*/ 154 w 294"/>
                  <a:gd name="T25" fmla="*/ 199 h 265"/>
                  <a:gd name="T26" fmla="*/ 169 w 294"/>
                  <a:gd name="T27" fmla="*/ 184 h 265"/>
                  <a:gd name="T28" fmla="*/ 193 w 294"/>
                  <a:gd name="T29" fmla="*/ 160 h 265"/>
                  <a:gd name="T30" fmla="*/ 188 w 294"/>
                  <a:gd name="T31" fmla="*/ 155 h 265"/>
                  <a:gd name="T32" fmla="*/ 211 w 294"/>
                  <a:gd name="T33" fmla="*/ 156 h 265"/>
                  <a:gd name="T34" fmla="*/ 237 w 294"/>
                  <a:gd name="T35" fmla="*/ 120 h 265"/>
                  <a:gd name="T36" fmla="*/ 242 w 294"/>
                  <a:gd name="T37" fmla="*/ 108 h 265"/>
                  <a:gd name="T38" fmla="*/ 251 w 294"/>
                  <a:gd name="T39" fmla="*/ 102 h 265"/>
                  <a:gd name="T40" fmla="*/ 257 w 294"/>
                  <a:gd name="T41" fmla="*/ 119 h 265"/>
                  <a:gd name="T42" fmla="*/ 247 w 294"/>
                  <a:gd name="T43" fmla="*/ 123 h 265"/>
                  <a:gd name="T44" fmla="*/ 242 w 294"/>
                  <a:gd name="T45" fmla="*/ 127 h 265"/>
                  <a:gd name="T46" fmla="*/ 230 w 294"/>
                  <a:gd name="T47" fmla="*/ 138 h 265"/>
                  <a:gd name="T48" fmla="*/ 229 w 294"/>
                  <a:gd name="T49" fmla="*/ 151 h 265"/>
                  <a:gd name="T50" fmla="*/ 234 w 294"/>
                  <a:gd name="T51" fmla="*/ 159 h 265"/>
                  <a:gd name="T52" fmla="*/ 216 w 294"/>
                  <a:gd name="T53" fmla="*/ 165 h 265"/>
                  <a:gd name="T54" fmla="*/ 197 w 294"/>
                  <a:gd name="T55" fmla="*/ 180 h 265"/>
                  <a:gd name="T56" fmla="*/ 215 w 294"/>
                  <a:gd name="T57" fmla="*/ 179 h 265"/>
                  <a:gd name="T58" fmla="*/ 232 w 294"/>
                  <a:gd name="T59" fmla="*/ 191 h 265"/>
                  <a:gd name="T60" fmla="*/ 240 w 294"/>
                  <a:gd name="T61" fmla="*/ 199 h 265"/>
                  <a:gd name="T62" fmla="*/ 254 w 294"/>
                  <a:gd name="T63" fmla="*/ 209 h 265"/>
                  <a:gd name="T64" fmla="*/ 233 w 294"/>
                  <a:gd name="T65" fmla="*/ 205 h 265"/>
                  <a:gd name="T66" fmla="*/ 212 w 294"/>
                  <a:gd name="T67" fmla="*/ 190 h 265"/>
                  <a:gd name="T68" fmla="*/ 195 w 294"/>
                  <a:gd name="T69" fmla="*/ 194 h 265"/>
                  <a:gd name="T70" fmla="*/ 180 w 294"/>
                  <a:gd name="T71" fmla="*/ 189 h 265"/>
                  <a:gd name="T72" fmla="*/ 181 w 294"/>
                  <a:gd name="T73" fmla="*/ 205 h 265"/>
                  <a:gd name="T74" fmla="*/ 168 w 294"/>
                  <a:gd name="T75" fmla="*/ 196 h 265"/>
                  <a:gd name="T76" fmla="*/ 158 w 294"/>
                  <a:gd name="T77" fmla="*/ 210 h 265"/>
                  <a:gd name="T78" fmla="*/ 146 w 294"/>
                  <a:gd name="T79" fmla="*/ 231 h 265"/>
                  <a:gd name="T80" fmla="*/ 154 w 294"/>
                  <a:gd name="T81" fmla="*/ 239 h 265"/>
                  <a:gd name="T82" fmla="*/ 130 w 294"/>
                  <a:gd name="T83" fmla="*/ 242 h 265"/>
                  <a:gd name="T84" fmla="*/ 132 w 294"/>
                  <a:gd name="T85" fmla="*/ 256 h 265"/>
                  <a:gd name="T86" fmla="*/ 157 w 294"/>
                  <a:gd name="T87" fmla="*/ 257 h 265"/>
                  <a:gd name="T88" fmla="*/ 172 w 294"/>
                  <a:gd name="T89" fmla="*/ 260 h 265"/>
                  <a:gd name="T90" fmla="*/ 181 w 294"/>
                  <a:gd name="T91" fmla="*/ 257 h 265"/>
                  <a:gd name="T92" fmla="*/ 197 w 294"/>
                  <a:gd name="T93" fmla="*/ 249 h 265"/>
                  <a:gd name="T94" fmla="*/ 189 w 294"/>
                  <a:gd name="T95" fmla="*/ 260 h 265"/>
                  <a:gd name="T96" fmla="*/ 206 w 294"/>
                  <a:gd name="T97" fmla="*/ 264 h 265"/>
                  <a:gd name="T98" fmla="*/ 245 w 294"/>
                  <a:gd name="T99" fmla="*/ 263 h 265"/>
                  <a:gd name="T100" fmla="*/ 278 w 294"/>
                  <a:gd name="T101" fmla="*/ 259 h 265"/>
                  <a:gd name="T102" fmla="*/ 288 w 294"/>
                  <a:gd name="T103" fmla="*/ 146 h 265"/>
                  <a:gd name="T104" fmla="*/ 282 w 294"/>
                  <a:gd name="T105" fmla="*/ 0 h 265"/>
                  <a:gd name="T106" fmla="*/ 39 w 294"/>
                  <a:gd name="T107" fmla="*/ 3 h 265"/>
                  <a:gd name="T108" fmla="*/ 22 w 294"/>
                  <a:gd name="T109" fmla="*/ 35 h 265"/>
                  <a:gd name="T110" fmla="*/ 42 w 294"/>
                  <a:gd name="T111" fmla="*/ 53 h 265"/>
                  <a:gd name="T112" fmla="*/ 73 w 294"/>
                  <a:gd name="T113" fmla="*/ 94 h 265"/>
                  <a:gd name="T114" fmla="*/ 100 w 294"/>
                  <a:gd name="T115"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 h="265">
                    <a:moveTo>
                      <a:pt x="105" y="136"/>
                    </a:moveTo>
                    <a:lnTo>
                      <a:pt x="114" y="133"/>
                    </a:lnTo>
                    <a:lnTo>
                      <a:pt x="121" y="133"/>
                    </a:lnTo>
                    <a:lnTo>
                      <a:pt x="122" y="129"/>
                    </a:lnTo>
                    <a:lnTo>
                      <a:pt x="118" y="125"/>
                    </a:lnTo>
                    <a:lnTo>
                      <a:pt x="113" y="125"/>
                    </a:lnTo>
                    <a:lnTo>
                      <a:pt x="114" y="122"/>
                    </a:lnTo>
                    <a:lnTo>
                      <a:pt x="115" y="121"/>
                    </a:lnTo>
                    <a:lnTo>
                      <a:pt x="118" y="121"/>
                    </a:lnTo>
                    <a:lnTo>
                      <a:pt x="121" y="123"/>
                    </a:lnTo>
                    <a:lnTo>
                      <a:pt x="123" y="122"/>
                    </a:lnTo>
                    <a:lnTo>
                      <a:pt x="127" y="118"/>
                    </a:lnTo>
                    <a:lnTo>
                      <a:pt x="129" y="118"/>
                    </a:lnTo>
                    <a:lnTo>
                      <a:pt x="130" y="119"/>
                    </a:lnTo>
                    <a:lnTo>
                      <a:pt x="129" y="124"/>
                    </a:lnTo>
                    <a:lnTo>
                      <a:pt x="132" y="129"/>
                    </a:lnTo>
                    <a:lnTo>
                      <a:pt x="132" y="133"/>
                    </a:lnTo>
                    <a:lnTo>
                      <a:pt x="134" y="133"/>
                    </a:lnTo>
                    <a:lnTo>
                      <a:pt x="135" y="132"/>
                    </a:lnTo>
                    <a:lnTo>
                      <a:pt x="138" y="132"/>
                    </a:lnTo>
                    <a:lnTo>
                      <a:pt x="140" y="134"/>
                    </a:lnTo>
                    <a:lnTo>
                      <a:pt x="147" y="139"/>
                    </a:lnTo>
                    <a:lnTo>
                      <a:pt x="149" y="137"/>
                    </a:lnTo>
                    <a:lnTo>
                      <a:pt x="145" y="129"/>
                    </a:lnTo>
                    <a:lnTo>
                      <a:pt x="148" y="126"/>
                    </a:lnTo>
                    <a:lnTo>
                      <a:pt x="148" y="124"/>
                    </a:lnTo>
                    <a:lnTo>
                      <a:pt x="149" y="120"/>
                    </a:lnTo>
                    <a:lnTo>
                      <a:pt x="158" y="117"/>
                    </a:lnTo>
                    <a:lnTo>
                      <a:pt x="165" y="115"/>
                    </a:lnTo>
                    <a:lnTo>
                      <a:pt x="167" y="113"/>
                    </a:lnTo>
                    <a:lnTo>
                      <a:pt x="167" y="105"/>
                    </a:lnTo>
                    <a:lnTo>
                      <a:pt x="168" y="102"/>
                    </a:lnTo>
                    <a:lnTo>
                      <a:pt x="171" y="101"/>
                    </a:lnTo>
                    <a:lnTo>
                      <a:pt x="177" y="99"/>
                    </a:lnTo>
                    <a:lnTo>
                      <a:pt x="180" y="104"/>
                    </a:lnTo>
                    <a:lnTo>
                      <a:pt x="179" y="107"/>
                    </a:lnTo>
                    <a:lnTo>
                      <a:pt x="174" y="118"/>
                    </a:lnTo>
                    <a:lnTo>
                      <a:pt x="173" y="120"/>
                    </a:lnTo>
                    <a:lnTo>
                      <a:pt x="172" y="123"/>
                    </a:lnTo>
                    <a:lnTo>
                      <a:pt x="171" y="124"/>
                    </a:lnTo>
                    <a:lnTo>
                      <a:pt x="168" y="121"/>
                    </a:lnTo>
                    <a:lnTo>
                      <a:pt x="167" y="121"/>
                    </a:lnTo>
                    <a:lnTo>
                      <a:pt x="166" y="123"/>
                    </a:lnTo>
                    <a:lnTo>
                      <a:pt x="166" y="126"/>
                    </a:lnTo>
                    <a:lnTo>
                      <a:pt x="169" y="130"/>
                    </a:lnTo>
                    <a:lnTo>
                      <a:pt x="167" y="135"/>
                    </a:lnTo>
                    <a:lnTo>
                      <a:pt x="167" y="138"/>
                    </a:lnTo>
                    <a:lnTo>
                      <a:pt x="170" y="138"/>
                    </a:lnTo>
                    <a:lnTo>
                      <a:pt x="171" y="144"/>
                    </a:lnTo>
                    <a:lnTo>
                      <a:pt x="169" y="147"/>
                    </a:lnTo>
                    <a:lnTo>
                      <a:pt x="167" y="148"/>
                    </a:lnTo>
                    <a:lnTo>
                      <a:pt x="164" y="148"/>
                    </a:lnTo>
                    <a:lnTo>
                      <a:pt x="162" y="149"/>
                    </a:lnTo>
                    <a:lnTo>
                      <a:pt x="161" y="152"/>
                    </a:lnTo>
                    <a:lnTo>
                      <a:pt x="160" y="159"/>
                    </a:lnTo>
                    <a:lnTo>
                      <a:pt x="154" y="170"/>
                    </a:lnTo>
                    <a:lnTo>
                      <a:pt x="151" y="171"/>
                    </a:lnTo>
                    <a:lnTo>
                      <a:pt x="148" y="176"/>
                    </a:lnTo>
                    <a:lnTo>
                      <a:pt x="149" y="183"/>
                    </a:lnTo>
                    <a:lnTo>
                      <a:pt x="149" y="189"/>
                    </a:lnTo>
                    <a:lnTo>
                      <a:pt x="142" y="198"/>
                    </a:lnTo>
                    <a:lnTo>
                      <a:pt x="141" y="202"/>
                    </a:lnTo>
                    <a:lnTo>
                      <a:pt x="144" y="204"/>
                    </a:lnTo>
                    <a:lnTo>
                      <a:pt x="146" y="204"/>
                    </a:lnTo>
                    <a:lnTo>
                      <a:pt x="154" y="199"/>
                    </a:lnTo>
                    <a:lnTo>
                      <a:pt x="158" y="190"/>
                    </a:lnTo>
                    <a:lnTo>
                      <a:pt x="161" y="188"/>
                    </a:lnTo>
                    <a:lnTo>
                      <a:pt x="165" y="188"/>
                    </a:lnTo>
                    <a:lnTo>
                      <a:pt x="167" y="186"/>
                    </a:lnTo>
                    <a:lnTo>
                      <a:pt x="169" y="184"/>
                    </a:lnTo>
                    <a:lnTo>
                      <a:pt x="170" y="182"/>
                    </a:lnTo>
                    <a:lnTo>
                      <a:pt x="173" y="178"/>
                    </a:lnTo>
                    <a:lnTo>
                      <a:pt x="177" y="176"/>
                    </a:lnTo>
                    <a:lnTo>
                      <a:pt x="191" y="165"/>
                    </a:lnTo>
                    <a:lnTo>
                      <a:pt x="193" y="160"/>
                    </a:lnTo>
                    <a:lnTo>
                      <a:pt x="189" y="160"/>
                    </a:lnTo>
                    <a:lnTo>
                      <a:pt x="187" y="159"/>
                    </a:lnTo>
                    <a:lnTo>
                      <a:pt x="185" y="158"/>
                    </a:lnTo>
                    <a:lnTo>
                      <a:pt x="186" y="155"/>
                    </a:lnTo>
                    <a:lnTo>
                      <a:pt x="188" y="155"/>
                    </a:lnTo>
                    <a:lnTo>
                      <a:pt x="194" y="156"/>
                    </a:lnTo>
                    <a:lnTo>
                      <a:pt x="204" y="153"/>
                    </a:lnTo>
                    <a:lnTo>
                      <a:pt x="206" y="153"/>
                    </a:lnTo>
                    <a:lnTo>
                      <a:pt x="208" y="157"/>
                    </a:lnTo>
                    <a:lnTo>
                      <a:pt x="211" y="156"/>
                    </a:lnTo>
                    <a:lnTo>
                      <a:pt x="216" y="149"/>
                    </a:lnTo>
                    <a:lnTo>
                      <a:pt x="222" y="138"/>
                    </a:lnTo>
                    <a:lnTo>
                      <a:pt x="227" y="129"/>
                    </a:lnTo>
                    <a:lnTo>
                      <a:pt x="229" y="127"/>
                    </a:lnTo>
                    <a:lnTo>
                      <a:pt x="237" y="120"/>
                    </a:lnTo>
                    <a:lnTo>
                      <a:pt x="238" y="119"/>
                    </a:lnTo>
                    <a:lnTo>
                      <a:pt x="236" y="117"/>
                    </a:lnTo>
                    <a:lnTo>
                      <a:pt x="236" y="115"/>
                    </a:lnTo>
                    <a:lnTo>
                      <a:pt x="239" y="113"/>
                    </a:lnTo>
                    <a:lnTo>
                      <a:pt x="242" y="108"/>
                    </a:lnTo>
                    <a:lnTo>
                      <a:pt x="243" y="105"/>
                    </a:lnTo>
                    <a:lnTo>
                      <a:pt x="247" y="104"/>
                    </a:lnTo>
                    <a:lnTo>
                      <a:pt x="248" y="101"/>
                    </a:lnTo>
                    <a:lnTo>
                      <a:pt x="250" y="101"/>
                    </a:lnTo>
                    <a:lnTo>
                      <a:pt x="251" y="102"/>
                    </a:lnTo>
                    <a:lnTo>
                      <a:pt x="249" y="106"/>
                    </a:lnTo>
                    <a:lnTo>
                      <a:pt x="252" y="109"/>
                    </a:lnTo>
                    <a:lnTo>
                      <a:pt x="253" y="112"/>
                    </a:lnTo>
                    <a:lnTo>
                      <a:pt x="255" y="114"/>
                    </a:lnTo>
                    <a:lnTo>
                      <a:pt x="257" y="119"/>
                    </a:lnTo>
                    <a:lnTo>
                      <a:pt x="254" y="119"/>
                    </a:lnTo>
                    <a:lnTo>
                      <a:pt x="249" y="117"/>
                    </a:lnTo>
                    <a:lnTo>
                      <a:pt x="247" y="117"/>
                    </a:lnTo>
                    <a:lnTo>
                      <a:pt x="246" y="119"/>
                    </a:lnTo>
                    <a:lnTo>
                      <a:pt x="247" y="123"/>
                    </a:lnTo>
                    <a:lnTo>
                      <a:pt x="247" y="125"/>
                    </a:lnTo>
                    <a:lnTo>
                      <a:pt x="246" y="126"/>
                    </a:lnTo>
                    <a:lnTo>
                      <a:pt x="244" y="125"/>
                    </a:lnTo>
                    <a:lnTo>
                      <a:pt x="242" y="125"/>
                    </a:lnTo>
                    <a:lnTo>
                      <a:pt x="242" y="127"/>
                    </a:lnTo>
                    <a:lnTo>
                      <a:pt x="244" y="130"/>
                    </a:lnTo>
                    <a:lnTo>
                      <a:pt x="244" y="133"/>
                    </a:lnTo>
                    <a:lnTo>
                      <a:pt x="242" y="135"/>
                    </a:lnTo>
                    <a:lnTo>
                      <a:pt x="238" y="137"/>
                    </a:lnTo>
                    <a:lnTo>
                      <a:pt x="230" y="138"/>
                    </a:lnTo>
                    <a:lnTo>
                      <a:pt x="227" y="142"/>
                    </a:lnTo>
                    <a:lnTo>
                      <a:pt x="226" y="145"/>
                    </a:lnTo>
                    <a:lnTo>
                      <a:pt x="232" y="146"/>
                    </a:lnTo>
                    <a:lnTo>
                      <a:pt x="231" y="148"/>
                    </a:lnTo>
                    <a:lnTo>
                      <a:pt x="229" y="151"/>
                    </a:lnTo>
                    <a:lnTo>
                      <a:pt x="228" y="152"/>
                    </a:lnTo>
                    <a:lnTo>
                      <a:pt x="230" y="153"/>
                    </a:lnTo>
                    <a:lnTo>
                      <a:pt x="236" y="156"/>
                    </a:lnTo>
                    <a:lnTo>
                      <a:pt x="236" y="157"/>
                    </a:lnTo>
                    <a:lnTo>
                      <a:pt x="234" y="159"/>
                    </a:lnTo>
                    <a:lnTo>
                      <a:pt x="229" y="158"/>
                    </a:lnTo>
                    <a:lnTo>
                      <a:pt x="224" y="159"/>
                    </a:lnTo>
                    <a:lnTo>
                      <a:pt x="223" y="157"/>
                    </a:lnTo>
                    <a:lnTo>
                      <a:pt x="221" y="158"/>
                    </a:lnTo>
                    <a:lnTo>
                      <a:pt x="216" y="165"/>
                    </a:lnTo>
                    <a:lnTo>
                      <a:pt x="211" y="165"/>
                    </a:lnTo>
                    <a:lnTo>
                      <a:pt x="198" y="169"/>
                    </a:lnTo>
                    <a:lnTo>
                      <a:pt x="197" y="171"/>
                    </a:lnTo>
                    <a:lnTo>
                      <a:pt x="194" y="179"/>
                    </a:lnTo>
                    <a:lnTo>
                      <a:pt x="197" y="180"/>
                    </a:lnTo>
                    <a:lnTo>
                      <a:pt x="202" y="179"/>
                    </a:lnTo>
                    <a:lnTo>
                      <a:pt x="205" y="180"/>
                    </a:lnTo>
                    <a:lnTo>
                      <a:pt x="207" y="179"/>
                    </a:lnTo>
                    <a:lnTo>
                      <a:pt x="211" y="176"/>
                    </a:lnTo>
                    <a:lnTo>
                      <a:pt x="215" y="179"/>
                    </a:lnTo>
                    <a:lnTo>
                      <a:pt x="221" y="187"/>
                    </a:lnTo>
                    <a:lnTo>
                      <a:pt x="228" y="185"/>
                    </a:lnTo>
                    <a:lnTo>
                      <a:pt x="231" y="186"/>
                    </a:lnTo>
                    <a:lnTo>
                      <a:pt x="232" y="188"/>
                    </a:lnTo>
                    <a:lnTo>
                      <a:pt x="232" y="191"/>
                    </a:lnTo>
                    <a:lnTo>
                      <a:pt x="235" y="195"/>
                    </a:lnTo>
                    <a:lnTo>
                      <a:pt x="242" y="195"/>
                    </a:lnTo>
                    <a:lnTo>
                      <a:pt x="242" y="196"/>
                    </a:lnTo>
                    <a:lnTo>
                      <a:pt x="240" y="197"/>
                    </a:lnTo>
                    <a:lnTo>
                      <a:pt x="240" y="199"/>
                    </a:lnTo>
                    <a:lnTo>
                      <a:pt x="245" y="204"/>
                    </a:lnTo>
                    <a:lnTo>
                      <a:pt x="249" y="205"/>
                    </a:lnTo>
                    <a:lnTo>
                      <a:pt x="256" y="206"/>
                    </a:lnTo>
                    <a:lnTo>
                      <a:pt x="257" y="208"/>
                    </a:lnTo>
                    <a:lnTo>
                      <a:pt x="254" y="209"/>
                    </a:lnTo>
                    <a:lnTo>
                      <a:pt x="251" y="210"/>
                    </a:lnTo>
                    <a:lnTo>
                      <a:pt x="248" y="208"/>
                    </a:lnTo>
                    <a:lnTo>
                      <a:pt x="242" y="209"/>
                    </a:lnTo>
                    <a:lnTo>
                      <a:pt x="240" y="205"/>
                    </a:lnTo>
                    <a:lnTo>
                      <a:pt x="233" y="205"/>
                    </a:lnTo>
                    <a:lnTo>
                      <a:pt x="230" y="204"/>
                    </a:lnTo>
                    <a:lnTo>
                      <a:pt x="229" y="198"/>
                    </a:lnTo>
                    <a:lnTo>
                      <a:pt x="225" y="196"/>
                    </a:lnTo>
                    <a:lnTo>
                      <a:pt x="223" y="192"/>
                    </a:lnTo>
                    <a:lnTo>
                      <a:pt x="212" y="190"/>
                    </a:lnTo>
                    <a:lnTo>
                      <a:pt x="209" y="187"/>
                    </a:lnTo>
                    <a:lnTo>
                      <a:pt x="207" y="187"/>
                    </a:lnTo>
                    <a:lnTo>
                      <a:pt x="202" y="189"/>
                    </a:lnTo>
                    <a:lnTo>
                      <a:pt x="196" y="194"/>
                    </a:lnTo>
                    <a:lnTo>
                      <a:pt x="195" y="194"/>
                    </a:lnTo>
                    <a:lnTo>
                      <a:pt x="195" y="189"/>
                    </a:lnTo>
                    <a:lnTo>
                      <a:pt x="191" y="190"/>
                    </a:lnTo>
                    <a:lnTo>
                      <a:pt x="186" y="188"/>
                    </a:lnTo>
                    <a:lnTo>
                      <a:pt x="184" y="188"/>
                    </a:lnTo>
                    <a:lnTo>
                      <a:pt x="180" y="189"/>
                    </a:lnTo>
                    <a:lnTo>
                      <a:pt x="176" y="195"/>
                    </a:lnTo>
                    <a:lnTo>
                      <a:pt x="176" y="196"/>
                    </a:lnTo>
                    <a:lnTo>
                      <a:pt x="181" y="199"/>
                    </a:lnTo>
                    <a:lnTo>
                      <a:pt x="181" y="201"/>
                    </a:lnTo>
                    <a:lnTo>
                      <a:pt x="181" y="205"/>
                    </a:lnTo>
                    <a:lnTo>
                      <a:pt x="179" y="205"/>
                    </a:lnTo>
                    <a:lnTo>
                      <a:pt x="173" y="200"/>
                    </a:lnTo>
                    <a:lnTo>
                      <a:pt x="172" y="197"/>
                    </a:lnTo>
                    <a:lnTo>
                      <a:pt x="170" y="196"/>
                    </a:lnTo>
                    <a:lnTo>
                      <a:pt x="168" y="196"/>
                    </a:lnTo>
                    <a:lnTo>
                      <a:pt x="167" y="199"/>
                    </a:lnTo>
                    <a:lnTo>
                      <a:pt x="164" y="203"/>
                    </a:lnTo>
                    <a:lnTo>
                      <a:pt x="163" y="205"/>
                    </a:lnTo>
                    <a:lnTo>
                      <a:pt x="160" y="207"/>
                    </a:lnTo>
                    <a:lnTo>
                      <a:pt x="158" y="210"/>
                    </a:lnTo>
                    <a:lnTo>
                      <a:pt x="158" y="215"/>
                    </a:lnTo>
                    <a:lnTo>
                      <a:pt x="155" y="218"/>
                    </a:lnTo>
                    <a:lnTo>
                      <a:pt x="152" y="218"/>
                    </a:lnTo>
                    <a:lnTo>
                      <a:pt x="150" y="220"/>
                    </a:lnTo>
                    <a:lnTo>
                      <a:pt x="146" y="231"/>
                    </a:lnTo>
                    <a:lnTo>
                      <a:pt x="147" y="234"/>
                    </a:lnTo>
                    <a:lnTo>
                      <a:pt x="150" y="233"/>
                    </a:lnTo>
                    <a:lnTo>
                      <a:pt x="154" y="234"/>
                    </a:lnTo>
                    <a:lnTo>
                      <a:pt x="155" y="237"/>
                    </a:lnTo>
                    <a:lnTo>
                      <a:pt x="154" y="239"/>
                    </a:lnTo>
                    <a:lnTo>
                      <a:pt x="152" y="240"/>
                    </a:lnTo>
                    <a:lnTo>
                      <a:pt x="146" y="239"/>
                    </a:lnTo>
                    <a:lnTo>
                      <a:pt x="144" y="234"/>
                    </a:lnTo>
                    <a:lnTo>
                      <a:pt x="141" y="235"/>
                    </a:lnTo>
                    <a:lnTo>
                      <a:pt x="130" y="242"/>
                    </a:lnTo>
                    <a:lnTo>
                      <a:pt x="125" y="244"/>
                    </a:lnTo>
                    <a:lnTo>
                      <a:pt x="123" y="247"/>
                    </a:lnTo>
                    <a:lnTo>
                      <a:pt x="124" y="251"/>
                    </a:lnTo>
                    <a:lnTo>
                      <a:pt x="128" y="254"/>
                    </a:lnTo>
                    <a:lnTo>
                      <a:pt x="132" y="256"/>
                    </a:lnTo>
                    <a:lnTo>
                      <a:pt x="138" y="256"/>
                    </a:lnTo>
                    <a:lnTo>
                      <a:pt x="147" y="254"/>
                    </a:lnTo>
                    <a:lnTo>
                      <a:pt x="151" y="255"/>
                    </a:lnTo>
                    <a:lnTo>
                      <a:pt x="155" y="256"/>
                    </a:lnTo>
                    <a:lnTo>
                      <a:pt x="157" y="257"/>
                    </a:lnTo>
                    <a:lnTo>
                      <a:pt x="158" y="262"/>
                    </a:lnTo>
                    <a:lnTo>
                      <a:pt x="167" y="263"/>
                    </a:lnTo>
                    <a:lnTo>
                      <a:pt x="169" y="261"/>
                    </a:lnTo>
                    <a:lnTo>
                      <a:pt x="171" y="261"/>
                    </a:lnTo>
                    <a:lnTo>
                      <a:pt x="172" y="260"/>
                    </a:lnTo>
                    <a:lnTo>
                      <a:pt x="170" y="257"/>
                    </a:lnTo>
                    <a:lnTo>
                      <a:pt x="173" y="257"/>
                    </a:lnTo>
                    <a:lnTo>
                      <a:pt x="176" y="257"/>
                    </a:lnTo>
                    <a:lnTo>
                      <a:pt x="178" y="259"/>
                    </a:lnTo>
                    <a:lnTo>
                      <a:pt x="181" y="257"/>
                    </a:lnTo>
                    <a:lnTo>
                      <a:pt x="182" y="256"/>
                    </a:lnTo>
                    <a:lnTo>
                      <a:pt x="188" y="257"/>
                    </a:lnTo>
                    <a:lnTo>
                      <a:pt x="191" y="256"/>
                    </a:lnTo>
                    <a:lnTo>
                      <a:pt x="194" y="254"/>
                    </a:lnTo>
                    <a:lnTo>
                      <a:pt x="197" y="249"/>
                    </a:lnTo>
                    <a:lnTo>
                      <a:pt x="199" y="249"/>
                    </a:lnTo>
                    <a:lnTo>
                      <a:pt x="202" y="250"/>
                    </a:lnTo>
                    <a:lnTo>
                      <a:pt x="200" y="253"/>
                    </a:lnTo>
                    <a:lnTo>
                      <a:pt x="197" y="257"/>
                    </a:lnTo>
                    <a:lnTo>
                      <a:pt x="189" y="260"/>
                    </a:lnTo>
                    <a:lnTo>
                      <a:pt x="187" y="262"/>
                    </a:lnTo>
                    <a:lnTo>
                      <a:pt x="188" y="265"/>
                    </a:lnTo>
                    <a:lnTo>
                      <a:pt x="192" y="263"/>
                    </a:lnTo>
                    <a:lnTo>
                      <a:pt x="194" y="262"/>
                    </a:lnTo>
                    <a:lnTo>
                      <a:pt x="206" y="264"/>
                    </a:lnTo>
                    <a:lnTo>
                      <a:pt x="215" y="263"/>
                    </a:lnTo>
                    <a:lnTo>
                      <a:pt x="221" y="265"/>
                    </a:lnTo>
                    <a:lnTo>
                      <a:pt x="225" y="265"/>
                    </a:lnTo>
                    <a:lnTo>
                      <a:pt x="232" y="262"/>
                    </a:lnTo>
                    <a:lnTo>
                      <a:pt x="245" y="263"/>
                    </a:lnTo>
                    <a:lnTo>
                      <a:pt x="251" y="259"/>
                    </a:lnTo>
                    <a:lnTo>
                      <a:pt x="257" y="257"/>
                    </a:lnTo>
                    <a:lnTo>
                      <a:pt x="261" y="260"/>
                    </a:lnTo>
                    <a:lnTo>
                      <a:pt x="265" y="262"/>
                    </a:lnTo>
                    <a:lnTo>
                      <a:pt x="278" y="259"/>
                    </a:lnTo>
                    <a:lnTo>
                      <a:pt x="291" y="261"/>
                    </a:lnTo>
                    <a:lnTo>
                      <a:pt x="294" y="259"/>
                    </a:lnTo>
                    <a:lnTo>
                      <a:pt x="293" y="243"/>
                    </a:lnTo>
                    <a:lnTo>
                      <a:pt x="293" y="233"/>
                    </a:lnTo>
                    <a:lnTo>
                      <a:pt x="288" y="146"/>
                    </a:lnTo>
                    <a:lnTo>
                      <a:pt x="288" y="136"/>
                    </a:lnTo>
                    <a:lnTo>
                      <a:pt x="284" y="49"/>
                    </a:lnTo>
                    <a:lnTo>
                      <a:pt x="284" y="39"/>
                    </a:lnTo>
                    <a:lnTo>
                      <a:pt x="282" y="25"/>
                    </a:lnTo>
                    <a:lnTo>
                      <a:pt x="282" y="0"/>
                    </a:lnTo>
                    <a:lnTo>
                      <a:pt x="118" y="2"/>
                    </a:lnTo>
                    <a:lnTo>
                      <a:pt x="114" y="1"/>
                    </a:lnTo>
                    <a:lnTo>
                      <a:pt x="68" y="2"/>
                    </a:lnTo>
                    <a:lnTo>
                      <a:pt x="60" y="2"/>
                    </a:lnTo>
                    <a:lnTo>
                      <a:pt x="39" y="3"/>
                    </a:lnTo>
                    <a:lnTo>
                      <a:pt x="0" y="2"/>
                    </a:lnTo>
                    <a:lnTo>
                      <a:pt x="2" y="3"/>
                    </a:lnTo>
                    <a:lnTo>
                      <a:pt x="5" y="14"/>
                    </a:lnTo>
                    <a:lnTo>
                      <a:pt x="12" y="24"/>
                    </a:lnTo>
                    <a:lnTo>
                      <a:pt x="22" y="35"/>
                    </a:lnTo>
                    <a:lnTo>
                      <a:pt x="25" y="40"/>
                    </a:lnTo>
                    <a:lnTo>
                      <a:pt x="30" y="46"/>
                    </a:lnTo>
                    <a:lnTo>
                      <a:pt x="35" y="50"/>
                    </a:lnTo>
                    <a:lnTo>
                      <a:pt x="39" y="51"/>
                    </a:lnTo>
                    <a:lnTo>
                      <a:pt x="42" y="53"/>
                    </a:lnTo>
                    <a:lnTo>
                      <a:pt x="49" y="63"/>
                    </a:lnTo>
                    <a:lnTo>
                      <a:pt x="52" y="73"/>
                    </a:lnTo>
                    <a:lnTo>
                      <a:pt x="53" y="77"/>
                    </a:lnTo>
                    <a:lnTo>
                      <a:pt x="71" y="90"/>
                    </a:lnTo>
                    <a:lnTo>
                      <a:pt x="73" y="94"/>
                    </a:lnTo>
                    <a:lnTo>
                      <a:pt x="75" y="101"/>
                    </a:lnTo>
                    <a:lnTo>
                      <a:pt x="79" y="106"/>
                    </a:lnTo>
                    <a:lnTo>
                      <a:pt x="84" y="108"/>
                    </a:lnTo>
                    <a:lnTo>
                      <a:pt x="88" y="112"/>
                    </a:lnTo>
                    <a:lnTo>
                      <a:pt x="100" y="127"/>
                    </a:lnTo>
                    <a:lnTo>
                      <a:pt x="105" y="136"/>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9">
                <a:extLst>
                  <a:ext uri="{FF2B5EF4-FFF2-40B4-BE49-F238E27FC236}">
                    <a16:creationId xmlns:a16="http://schemas.microsoft.com/office/drawing/2014/main" id="{BC330061-9DD9-514F-88CA-61139E830517}"/>
                  </a:ext>
                </a:extLst>
              </p:cNvPr>
              <p:cNvSpPr>
                <a:spLocks/>
              </p:cNvSpPr>
              <p:nvPr/>
            </p:nvSpPr>
            <p:spPr bwMode="auto">
              <a:xfrm>
                <a:off x="4410076" y="3997325"/>
                <a:ext cx="609600" cy="511175"/>
              </a:xfrm>
              <a:custGeom>
                <a:avLst/>
                <a:gdLst>
                  <a:gd name="T0" fmla="*/ 382 w 384"/>
                  <a:gd name="T1" fmla="*/ 146 h 322"/>
                  <a:gd name="T2" fmla="*/ 366 w 384"/>
                  <a:gd name="T3" fmla="*/ 155 h 322"/>
                  <a:gd name="T4" fmla="*/ 313 w 384"/>
                  <a:gd name="T5" fmla="*/ 144 h 322"/>
                  <a:gd name="T6" fmla="*/ 297 w 384"/>
                  <a:gd name="T7" fmla="*/ 175 h 322"/>
                  <a:gd name="T8" fmla="*/ 280 w 384"/>
                  <a:gd name="T9" fmla="*/ 213 h 322"/>
                  <a:gd name="T10" fmla="*/ 260 w 384"/>
                  <a:gd name="T11" fmla="*/ 234 h 322"/>
                  <a:gd name="T12" fmla="*/ 238 w 384"/>
                  <a:gd name="T13" fmla="*/ 236 h 322"/>
                  <a:gd name="T14" fmla="*/ 249 w 384"/>
                  <a:gd name="T15" fmla="*/ 250 h 322"/>
                  <a:gd name="T16" fmla="*/ 255 w 384"/>
                  <a:gd name="T17" fmla="*/ 274 h 322"/>
                  <a:gd name="T18" fmla="*/ 273 w 384"/>
                  <a:gd name="T19" fmla="*/ 289 h 322"/>
                  <a:gd name="T20" fmla="*/ 274 w 384"/>
                  <a:gd name="T21" fmla="*/ 302 h 322"/>
                  <a:gd name="T22" fmla="*/ 275 w 384"/>
                  <a:gd name="T23" fmla="*/ 310 h 322"/>
                  <a:gd name="T24" fmla="*/ 285 w 384"/>
                  <a:gd name="T25" fmla="*/ 321 h 322"/>
                  <a:gd name="T26" fmla="*/ 271 w 384"/>
                  <a:gd name="T27" fmla="*/ 322 h 322"/>
                  <a:gd name="T28" fmla="*/ 243 w 384"/>
                  <a:gd name="T29" fmla="*/ 313 h 322"/>
                  <a:gd name="T30" fmla="*/ 223 w 384"/>
                  <a:gd name="T31" fmla="*/ 305 h 322"/>
                  <a:gd name="T32" fmla="*/ 239 w 384"/>
                  <a:gd name="T33" fmla="*/ 305 h 322"/>
                  <a:gd name="T34" fmla="*/ 229 w 384"/>
                  <a:gd name="T35" fmla="*/ 288 h 322"/>
                  <a:gd name="T36" fmla="*/ 214 w 384"/>
                  <a:gd name="T37" fmla="*/ 280 h 322"/>
                  <a:gd name="T38" fmla="*/ 206 w 384"/>
                  <a:gd name="T39" fmla="*/ 279 h 322"/>
                  <a:gd name="T40" fmla="*/ 191 w 384"/>
                  <a:gd name="T41" fmla="*/ 265 h 322"/>
                  <a:gd name="T42" fmla="*/ 186 w 384"/>
                  <a:gd name="T43" fmla="*/ 237 h 322"/>
                  <a:gd name="T44" fmla="*/ 162 w 384"/>
                  <a:gd name="T45" fmla="*/ 189 h 322"/>
                  <a:gd name="T46" fmla="*/ 162 w 384"/>
                  <a:gd name="T47" fmla="*/ 168 h 322"/>
                  <a:gd name="T48" fmla="*/ 162 w 384"/>
                  <a:gd name="T49" fmla="*/ 152 h 322"/>
                  <a:gd name="T50" fmla="*/ 150 w 384"/>
                  <a:gd name="T51" fmla="*/ 176 h 322"/>
                  <a:gd name="T52" fmla="*/ 147 w 384"/>
                  <a:gd name="T53" fmla="*/ 188 h 322"/>
                  <a:gd name="T54" fmla="*/ 128 w 384"/>
                  <a:gd name="T55" fmla="*/ 208 h 322"/>
                  <a:gd name="T56" fmla="*/ 109 w 384"/>
                  <a:gd name="T57" fmla="*/ 222 h 322"/>
                  <a:gd name="T58" fmla="*/ 107 w 384"/>
                  <a:gd name="T59" fmla="*/ 197 h 322"/>
                  <a:gd name="T60" fmla="*/ 112 w 384"/>
                  <a:gd name="T61" fmla="*/ 186 h 322"/>
                  <a:gd name="T62" fmla="*/ 89 w 384"/>
                  <a:gd name="T63" fmla="*/ 188 h 322"/>
                  <a:gd name="T64" fmla="*/ 81 w 384"/>
                  <a:gd name="T65" fmla="*/ 184 h 322"/>
                  <a:gd name="T66" fmla="*/ 100 w 384"/>
                  <a:gd name="T67" fmla="*/ 194 h 322"/>
                  <a:gd name="T68" fmla="*/ 98 w 384"/>
                  <a:gd name="T69" fmla="*/ 208 h 322"/>
                  <a:gd name="T70" fmla="*/ 84 w 384"/>
                  <a:gd name="T71" fmla="*/ 237 h 322"/>
                  <a:gd name="T72" fmla="*/ 37 w 384"/>
                  <a:gd name="T73" fmla="*/ 255 h 322"/>
                  <a:gd name="T74" fmla="*/ 13 w 384"/>
                  <a:gd name="T75" fmla="*/ 234 h 322"/>
                  <a:gd name="T76" fmla="*/ 10 w 384"/>
                  <a:gd name="T77" fmla="*/ 207 h 322"/>
                  <a:gd name="T78" fmla="*/ 9 w 384"/>
                  <a:gd name="T79" fmla="*/ 195 h 322"/>
                  <a:gd name="T80" fmla="*/ 4 w 384"/>
                  <a:gd name="T81" fmla="*/ 172 h 322"/>
                  <a:gd name="T82" fmla="*/ 4 w 384"/>
                  <a:gd name="T83" fmla="*/ 157 h 322"/>
                  <a:gd name="T84" fmla="*/ 25 w 384"/>
                  <a:gd name="T85" fmla="*/ 125 h 322"/>
                  <a:gd name="T86" fmla="*/ 34 w 384"/>
                  <a:gd name="T87" fmla="*/ 112 h 322"/>
                  <a:gd name="T88" fmla="*/ 22 w 384"/>
                  <a:gd name="T89" fmla="*/ 116 h 322"/>
                  <a:gd name="T90" fmla="*/ 33 w 384"/>
                  <a:gd name="T91" fmla="*/ 105 h 322"/>
                  <a:gd name="T92" fmla="*/ 63 w 384"/>
                  <a:gd name="T93" fmla="*/ 98 h 322"/>
                  <a:gd name="T94" fmla="*/ 97 w 384"/>
                  <a:gd name="T95" fmla="*/ 77 h 322"/>
                  <a:gd name="T96" fmla="*/ 66 w 384"/>
                  <a:gd name="T97" fmla="*/ 89 h 322"/>
                  <a:gd name="T98" fmla="*/ 48 w 384"/>
                  <a:gd name="T99" fmla="*/ 101 h 322"/>
                  <a:gd name="T100" fmla="*/ 56 w 384"/>
                  <a:gd name="T101" fmla="*/ 86 h 322"/>
                  <a:gd name="T102" fmla="*/ 86 w 384"/>
                  <a:gd name="T103" fmla="*/ 67 h 322"/>
                  <a:gd name="T104" fmla="*/ 103 w 384"/>
                  <a:gd name="T105" fmla="*/ 40 h 322"/>
                  <a:gd name="T106" fmla="*/ 102 w 384"/>
                  <a:gd name="T107" fmla="*/ 10 h 322"/>
                  <a:gd name="T108" fmla="*/ 134 w 384"/>
                  <a:gd name="T109" fmla="*/ 42 h 322"/>
                  <a:gd name="T110" fmla="*/ 149 w 384"/>
                  <a:gd name="T111" fmla="*/ 53 h 322"/>
                  <a:gd name="T112" fmla="*/ 177 w 384"/>
                  <a:gd name="T113" fmla="*/ 34 h 322"/>
                  <a:gd name="T114" fmla="*/ 200 w 384"/>
                  <a:gd name="T115" fmla="*/ 26 h 322"/>
                  <a:gd name="T116" fmla="*/ 233 w 384"/>
                  <a:gd name="T117" fmla="*/ 32 h 322"/>
                  <a:gd name="T118" fmla="*/ 294 w 384"/>
                  <a:gd name="T119" fmla="*/ 43 h 322"/>
                  <a:gd name="T120" fmla="*/ 335 w 384"/>
                  <a:gd name="T121" fmla="*/ 80 h 322"/>
                  <a:gd name="T122" fmla="*/ 383 w 384"/>
                  <a:gd name="T123" fmla="*/ 12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322">
                    <a:moveTo>
                      <a:pt x="383" y="123"/>
                    </a:moveTo>
                    <a:lnTo>
                      <a:pt x="384" y="122"/>
                    </a:lnTo>
                    <a:lnTo>
                      <a:pt x="383" y="132"/>
                    </a:lnTo>
                    <a:lnTo>
                      <a:pt x="384" y="138"/>
                    </a:lnTo>
                    <a:lnTo>
                      <a:pt x="382" y="146"/>
                    </a:lnTo>
                    <a:lnTo>
                      <a:pt x="384" y="151"/>
                    </a:lnTo>
                    <a:lnTo>
                      <a:pt x="383" y="151"/>
                    </a:lnTo>
                    <a:lnTo>
                      <a:pt x="377" y="156"/>
                    </a:lnTo>
                    <a:lnTo>
                      <a:pt x="373" y="156"/>
                    </a:lnTo>
                    <a:lnTo>
                      <a:pt x="366" y="155"/>
                    </a:lnTo>
                    <a:lnTo>
                      <a:pt x="360" y="151"/>
                    </a:lnTo>
                    <a:lnTo>
                      <a:pt x="355" y="143"/>
                    </a:lnTo>
                    <a:lnTo>
                      <a:pt x="345" y="141"/>
                    </a:lnTo>
                    <a:lnTo>
                      <a:pt x="327" y="142"/>
                    </a:lnTo>
                    <a:lnTo>
                      <a:pt x="313" y="144"/>
                    </a:lnTo>
                    <a:lnTo>
                      <a:pt x="308" y="150"/>
                    </a:lnTo>
                    <a:lnTo>
                      <a:pt x="307" y="154"/>
                    </a:lnTo>
                    <a:lnTo>
                      <a:pt x="301" y="163"/>
                    </a:lnTo>
                    <a:lnTo>
                      <a:pt x="300" y="169"/>
                    </a:lnTo>
                    <a:lnTo>
                      <a:pt x="297" y="175"/>
                    </a:lnTo>
                    <a:lnTo>
                      <a:pt x="287" y="189"/>
                    </a:lnTo>
                    <a:lnTo>
                      <a:pt x="286" y="194"/>
                    </a:lnTo>
                    <a:lnTo>
                      <a:pt x="284" y="204"/>
                    </a:lnTo>
                    <a:lnTo>
                      <a:pt x="282" y="210"/>
                    </a:lnTo>
                    <a:lnTo>
                      <a:pt x="280" y="213"/>
                    </a:lnTo>
                    <a:lnTo>
                      <a:pt x="273" y="219"/>
                    </a:lnTo>
                    <a:lnTo>
                      <a:pt x="270" y="228"/>
                    </a:lnTo>
                    <a:lnTo>
                      <a:pt x="267" y="231"/>
                    </a:lnTo>
                    <a:lnTo>
                      <a:pt x="263" y="234"/>
                    </a:lnTo>
                    <a:lnTo>
                      <a:pt x="260" y="234"/>
                    </a:lnTo>
                    <a:lnTo>
                      <a:pt x="256" y="235"/>
                    </a:lnTo>
                    <a:lnTo>
                      <a:pt x="252" y="235"/>
                    </a:lnTo>
                    <a:lnTo>
                      <a:pt x="247" y="233"/>
                    </a:lnTo>
                    <a:lnTo>
                      <a:pt x="242" y="234"/>
                    </a:lnTo>
                    <a:lnTo>
                      <a:pt x="238" y="236"/>
                    </a:lnTo>
                    <a:lnTo>
                      <a:pt x="238" y="237"/>
                    </a:lnTo>
                    <a:lnTo>
                      <a:pt x="239" y="240"/>
                    </a:lnTo>
                    <a:lnTo>
                      <a:pt x="241" y="244"/>
                    </a:lnTo>
                    <a:lnTo>
                      <a:pt x="246" y="248"/>
                    </a:lnTo>
                    <a:lnTo>
                      <a:pt x="249" y="250"/>
                    </a:lnTo>
                    <a:lnTo>
                      <a:pt x="263" y="254"/>
                    </a:lnTo>
                    <a:lnTo>
                      <a:pt x="262" y="264"/>
                    </a:lnTo>
                    <a:lnTo>
                      <a:pt x="262" y="273"/>
                    </a:lnTo>
                    <a:lnTo>
                      <a:pt x="260" y="274"/>
                    </a:lnTo>
                    <a:lnTo>
                      <a:pt x="255" y="274"/>
                    </a:lnTo>
                    <a:lnTo>
                      <a:pt x="254" y="276"/>
                    </a:lnTo>
                    <a:lnTo>
                      <a:pt x="259" y="279"/>
                    </a:lnTo>
                    <a:lnTo>
                      <a:pt x="265" y="281"/>
                    </a:lnTo>
                    <a:lnTo>
                      <a:pt x="270" y="286"/>
                    </a:lnTo>
                    <a:lnTo>
                      <a:pt x="273" y="289"/>
                    </a:lnTo>
                    <a:lnTo>
                      <a:pt x="272" y="293"/>
                    </a:lnTo>
                    <a:lnTo>
                      <a:pt x="270" y="293"/>
                    </a:lnTo>
                    <a:lnTo>
                      <a:pt x="268" y="294"/>
                    </a:lnTo>
                    <a:lnTo>
                      <a:pt x="269" y="296"/>
                    </a:lnTo>
                    <a:lnTo>
                      <a:pt x="274" y="302"/>
                    </a:lnTo>
                    <a:lnTo>
                      <a:pt x="274" y="305"/>
                    </a:lnTo>
                    <a:lnTo>
                      <a:pt x="271" y="309"/>
                    </a:lnTo>
                    <a:lnTo>
                      <a:pt x="272" y="311"/>
                    </a:lnTo>
                    <a:lnTo>
                      <a:pt x="273" y="312"/>
                    </a:lnTo>
                    <a:lnTo>
                      <a:pt x="275" y="310"/>
                    </a:lnTo>
                    <a:lnTo>
                      <a:pt x="279" y="310"/>
                    </a:lnTo>
                    <a:lnTo>
                      <a:pt x="280" y="312"/>
                    </a:lnTo>
                    <a:lnTo>
                      <a:pt x="284" y="314"/>
                    </a:lnTo>
                    <a:lnTo>
                      <a:pt x="285" y="318"/>
                    </a:lnTo>
                    <a:lnTo>
                      <a:pt x="285" y="321"/>
                    </a:lnTo>
                    <a:lnTo>
                      <a:pt x="282" y="322"/>
                    </a:lnTo>
                    <a:lnTo>
                      <a:pt x="278" y="320"/>
                    </a:lnTo>
                    <a:lnTo>
                      <a:pt x="275" y="320"/>
                    </a:lnTo>
                    <a:lnTo>
                      <a:pt x="274" y="322"/>
                    </a:lnTo>
                    <a:lnTo>
                      <a:pt x="271" y="322"/>
                    </a:lnTo>
                    <a:lnTo>
                      <a:pt x="263" y="322"/>
                    </a:lnTo>
                    <a:lnTo>
                      <a:pt x="261" y="321"/>
                    </a:lnTo>
                    <a:lnTo>
                      <a:pt x="257" y="320"/>
                    </a:lnTo>
                    <a:lnTo>
                      <a:pt x="251" y="321"/>
                    </a:lnTo>
                    <a:lnTo>
                      <a:pt x="243" y="313"/>
                    </a:lnTo>
                    <a:lnTo>
                      <a:pt x="239" y="310"/>
                    </a:lnTo>
                    <a:lnTo>
                      <a:pt x="232" y="308"/>
                    </a:lnTo>
                    <a:lnTo>
                      <a:pt x="227" y="308"/>
                    </a:lnTo>
                    <a:lnTo>
                      <a:pt x="223" y="307"/>
                    </a:lnTo>
                    <a:lnTo>
                      <a:pt x="223" y="305"/>
                    </a:lnTo>
                    <a:lnTo>
                      <a:pt x="226" y="303"/>
                    </a:lnTo>
                    <a:lnTo>
                      <a:pt x="225" y="300"/>
                    </a:lnTo>
                    <a:lnTo>
                      <a:pt x="227" y="295"/>
                    </a:lnTo>
                    <a:lnTo>
                      <a:pt x="230" y="295"/>
                    </a:lnTo>
                    <a:lnTo>
                      <a:pt x="239" y="305"/>
                    </a:lnTo>
                    <a:lnTo>
                      <a:pt x="241" y="305"/>
                    </a:lnTo>
                    <a:lnTo>
                      <a:pt x="243" y="304"/>
                    </a:lnTo>
                    <a:lnTo>
                      <a:pt x="240" y="299"/>
                    </a:lnTo>
                    <a:lnTo>
                      <a:pt x="233" y="288"/>
                    </a:lnTo>
                    <a:lnTo>
                      <a:pt x="229" y="288"/>
                    </a:lnTo>
                    <a:lnTo>
                      <a:pt x="228" y="289"/>
                    </a:lnTo>
                    <a:lnTo>
                      <a:pt x="225" y="290"/>
                    </a:lnTo>
                    <a:lnTo>
                      <a:pt x="223" y="289"/>
                    </a:lnTo>
                    <a:lnTo>
                      <a:pt x="221" y="286"/>
                    </a:lnTo>
                    <a:lnTo>
                      <a:pt x="214" y="280"/>
                    </a:lnTo>
                    <a:lnTo>
                      <a:pt x="214" y="278"/>
                    </a:lnTo>
                    <a:lnTo>
                      <a:pt x="216" y="272"/>
                    </a:lnTo>
                    <a:lnTo>
                      <a:pt x="215" y="271"/>
                    </a:lnTo>
                    <a:lnTo>
                      <a:pt x="211" y="271"/>
                    </a:lnTo>
                    <a:lnTo>
                      <a:pt x="206" y="279"/>
                    </a:lnTo>
                    <a:lnTo>
                      <a:pt x="200" y="271"/>
                    </a:lnTo>
                    <a:lnTo>
                      <a:pt x="190" y="271"/>
                    </a:lnTo>
                    <a:lnTo>
                      <a:pt x="189" y="271"/>
                    </a:lnTo>
                    <a:lnTo>
                      <a:pt x="189" y="267"/>
                    </a:lnTo>
                    <a:lnTo>
                      <a:pt x="191" y="265"/>
                    </a:lnTo>
                    <a:lnTo>
                      <a:pt x="191" y="261"/>
                    </a:lnTo>
                    <a:lnTo>
                      <a:pt x="191" y="257"/>
                    </a:lnTo>
                    <a:lnTo>
                      <a:pt x="187" y="253"/>
                    </a:lnTo>
                    <a:lnTo>
                      <a:pt x="188" y="243"/>
                    </a:lnTo>
                    <a:lnTo>
                      <a:pt x="186" y="237"/>
                    </a:lnTo>
                    <a:lnTo>
                      <a:pt x="174" y="213"/>
                    </a:lnTo>
                    <a:lnTo>
                      <a:pt x="170" y="198"/>
                    </a:lnTo>
                    <a:lnTo>
                      <a:pt x="168" y="196"/>
                    </a:lnTo>
                    <a:lnTo>
                      <a:pt x="165" y="191"/>
                    </a:lnTo>
                    <a:lnTo>
                      <a:pt x="162" y="189"/>
                    </a:lnTo>
                    <a:lnTo>
                      <a:pt x="159" y="187"/>
                    </a:lnTo>
                    <a:lnTo>
                      <a:pt x="160" y="179"/>
                    </a:lnTo>
                    <a:lnTo>
                      <a:pt x="158" y="173"/>
                    </a:lnTo>
                    <a:lnTo>
                      <a:pt x="159" y="171"/>
                    </a:lnTo>
                    <a:lnTo>
                      <a:pt x="162" y="168"/>
                    </a:lnTo>
                    <a:lnTo>
                      <a:pt x="164" y="167"/>
                    </a:lnTo>
                    <a:lnTo>
                      <a:pt x="166" y="160"/>
                    </a:lnTo>
                    <a:lnTo>
                      <a:pt x="165" y="155"/>
                    </a:lnTo>
                    <a:lnTo>
                      <a:pt x="164" y="153"/>
                    </a:lnTo>
                    <a:lnTo>
                      <a:pt x="162" y="152"/>
                    </a:lnTo>
                    <a:lnTo>
                      <a:pt x="160" y="160"/>
                    </a:lnTo>
                    <a:lnTo>
                      <a:pt x="156" y="166"/>
                    </a:lnTo>
                    <a:lnTo>
                      <a:pt x="153" y="169"/>
                    </a:lnTo>
                    <a:lnTo>
                      <a:pt x="149" y="173"/>
                    </a:lnTo>
                    <a:lnTo>
                      <a:pt x="150" y="176"/>
                    </a:lnTo>
                    <a:lnTo>
                      <a:pt x="148" y="182"/>
                    </a:lnTo>
                    <a:lnTo>
                      <a:pt x="142" y="186"/>
                    </a:lnTo>
                    <a:lnTo>
                      <a:pt x="141" y="188"/>
                    </a:lnTo>
                    <a:lnTo>
                      <a:pt x="142" y="189"/>
                    </a:lnTo>
                    <a:lnTo>
                      <a:pt x="147" y="188"/>
                    </a:lnTo>
                    <a:lnTo>
                      <a:pt x="150" y="189"/>
                    </a:lnTo>
                    <a:lnTo>
                      <a:pt x="150" y="194"/>
                    </a:lnTo>
                    <a:lnTo>
                      <a:pt x="141" y="201"/>
                    </a:lnTo>
                    <a:lnTo>
                      <a:pt x="136" y="207"/>
                    </a:lnTo>
                    <a:lnTo>
                      <a:pt x="128" y="208"/>
                    </a:lnTo>
                    <a:lnTo>
                      <a:pt x="125" y="211"/>
                    </a:lnTo>
                    <a:lnTo>
                      <a:pt x="122" y="219"/>
                    </a:lnTo>
                    <a:lnTo>
                      <a:pt x="120" y="220"/>
                    </a:lnTo>
                    <a:lnTo>
                      <a:pt x="112" y="220"/>
                    </a:lnTo>
                    <a:lnTo>
                      <a:pt x="109" y="222"/>
                    </a:lnTo>
                    <a:lnTo>
                      <a:pt x="106" y="222"/>
                    </a:lnTo>
                    <a:lnTo>
                      <a:pt x="109" y="213"/>
                    </a:lnTo>
                    <a:lnTo>
                      <a:pt x="111" y="202"/>
                    </a:lnTo>
                    <a:lnTo>
                      <a:pt x="108" y="200"/>
                    </a:lnTo>
                    <a:lnTo>
                      <a:pt x="107" y="197"/>
                    </a:lnTo>
                    <a:lnTo>
                      <a:pt x="108" y="194"/>
                    </a:lnTo>
                    <a:lnTo>
                      <a:pt x="114" y="192"/>
                    </a:lnTo>
                    <a:lnTo>
                      <a:pt x="115" y="188"/>
                    </a:lnTo>
                    <a:lnTo>
                      <a:pt x="115" y="185"/>
                    </a:lnTo>
                    <a:lnTo>
                      <a:pt x="112" y="186"/>
                    </a:lnTo>
                    <a:lnTo>
                      <a:pt x="110" y="188"/>
                    </a:lnTo>
                    <a:lnTo>
                      <a:pt x="106" y="189"/>
                    </a:lnTo>
                    <a:lnTo>
                      <a:pt x="103" y="189"/>
                    </a:lnTo>
                    <a:lnTo>
                      <a:pt x="95" y="186"/>
                    </a:lnTo>
                    <a:lnTo>
                      <a:pt x="89" y="188"/>
                    </a:lnTo>
                    <a:lnTo>
                      <a:pt x="86" y="188"/>
                    </a:lnTo>
                    <a:lnTo>
                      <a:pt x="86" y="187"/>
                    </a:lnTo>
                    <a:lnTo>
                      <a:pt x="86" y="182"/>
                    </a:lnTo>
                    <a:lnTo>
                      <a:pt x="85" y="181"/>
                    </a:lnTo>
                    <a:lnTo>
                      <a:pt x="81" y="184"/>
                    </a:lnTo>
                    <a:lnTo>
                      <a:pt x="80" y="187"/>
                    </a:lnTo>
                    <a:lnTo>
                      <a:pt x="81" y="191"/>
                    </a:lnTo>
                    <a:lnTo>
                      <a:pt x="85" y="193"/>
                    </a:lnTo>
                    <a:lnTo>
                      <a:pt x="93" y="195"/>
                    </a:lnTo>
                    <a:lnTo>
                      <a:pt x="100" y="194"/>
                    </a:lnTo>
                    <a:lnTo>
                      <a:pt x="101" y="197"/>
                    </a:lnTo>
                    <a:lnTo>
                      <a:pt x="99" y="200"/>
                    </a:lnTo>
                    <a:lnTo>
                      <a:pt x="98" y="203"/>
                    </a:lnTo>
                    <a:lnTo>
                      <a:pt x="97" y="206"/>
                    </a:lnTo>
                    <a:lnTo>
                      <a:pt x="98" y="208"/>
                    </a:lnTo>
                    <a:lnTo>
                      <a:pt x="94" y="211"/>
                    </a:lnTo>
                    <a:lnTo>
                      <a:pt x="94" y="224"/>
                    </a:lnTo>
                    <a:lnTo>
                      <a:pt x="93" y="230"/>
                    </a:lnTo>
                    <a:lnTo>
                      <a:pt x="91" y="233"/>
                    </a:lnTo>
                    <a:lnTo>
                      <a:pt x="84" y="237"/>
                    </a:lnTo>
                    <a:lnTo>
                      <a:pt x="66" y="248"/>
                    </a:lnTo>
                    <a:lnTo>
                      <a:pt x="59" y="251"/>
                    </a:lnTo>
                    <a:lnTo>
                      <a:pt x="45" y="254"/>
                    </a:lnTo>
                    <a:lnTo>
                      <a:pt x="41" y="256"/>
                    </a:lnTo>
                    <a:lnTo>
                      <a:pt x="37" y="255"/>
                    </a:lnTo>
                    <a:lnTo>
                      <a:pt x="33" y="249"/>
                    </a:lnTo>
                    <a:lnTo>
                      <a:pt x="29" y="245"/>
                    </a:lnTo>
                    <a:lnTo>
                      <a:pt x="17" y="239"/>
                    </a:lnTo>
                    <a:lnTo>
                      <a:pt x="14" y="236"/>
                    </a:lnTo>
                    <a:lnTo>
                      <a:pt x="13" y="234"/>
                    </a:lnTo>
                    <a:lnTo>
                      <a:pt x="13" y="230"/>
                    </a:lnTo>
                    <a:lnTo>
                      <a:pt x="12" y="224"/>
                    </a:lnTo>
                    <a:lnTo>
                      <a:pt x="8" y="216"/>
                    </a:lnTo>
                    <a:lnTo>
                      <a:pt x="8" y="213"/>
                    </a:lnTo>
                    <a:lnTo>
                      <a:pt x="10" y="207"/>
                    </a:lnTo>
                    <a:lnTo>
                      <a:pt x="12" y="202"/>
                    </a:lnTo>
                    <a:lnTo>
                      <a:pt x="10" y="200"/>
                    </a:lnTo>
                    <a:lnTo>
                      <a:pt x="8" y="198"/>
                    </a:lnTo>
                    <a:lnTo>
                      <a:pt x="8" y="197"/>
                    </a:lnTo>
                    <a:lnTo>
                      <a:pt x="9" y="195"/>
                    </a:lnTo>
                    <a:lnTo>
                      <a:pt x="9" y="189"/>
                    </a:lnTo>
                    <a:lnTo>
                      <a:pt x="6" y="180"/>
                    </a:lnTo>
                    <a:lnTo>
                      <a:pt x="6" y="177"/>
                    </a:lnTo>
                    <a:lnTo>
                      <a:pt x="6" y="174"/>
                    </a:lnTo>
                    <a:lnTo>
                      <a:pt x="4" y="172"/>
                    </a:lnTo>
                    <a:lnTo>
                      <a:pt x="2" y="171"/>
                    </a:lnTo>
                    <a:lnTo>
                      <a:pt x="0" y="168"/>
                    </a:lnTo>
                    <a:lnTo>
                      <a:pt x="3" y="166"/>
                    </a:lnTo>
                    <a:lnTo>
                      <a:pt x="5" y="162"/>
                    </a:lnTo>
                    <a:lnTo>
                      <a:pt x="4" y="157"/>
                    </a:lnTo>
                    <a:lnTo>
                      <a:pt x="8" y="142"/>
                    </a:lnTo>
                    <a:lnTo>
                      <a:pt x="11" y="138"/>
                    </a:lnTo>
                    <a:lnTo>
                      <a:pt x="14" y="128"/>
                    </a:lnTo>
                    <a:lnTo>
                      <a:pt x="18" y="126"/>
                    </a:lnTo>
                    <a:lnTo>
                      <a:pt x="25" y="125"/>
                    </a:lnTo>
                    <a:lnTo>
                      <a:pt x="29" y="121"/>
                    </a:lnTo>
                    <a:lnTo>
                      <a:pt x="36" y="116"/>
                    </a:lnTo>
                    <a:lnTo>
                      <a:pt x="38" y="113"/>
                    </a:lnTo>
                    <a:lnTo>
                      <a:pt x="37" y="112"/>
                    </a:lnTo>
                    <a:lnTo>
                      <a:pt x="34" y="112"/>
                    </a:lnTo>
                    <a:lnTo>
                      <a:pt x="29" y="114"/>
                    </a:lnTo>
                    <a:lnTo>
                      <a:pt x="26" y="120"/>
                    </a:lnTo>
                    <a:lnTo>
                      <a:pt x="23" y="121"/>
                    </a:lnTo>
                    <a:lnTo>
                      <a:pt x="21" y="119"/>
                    </a:lnTo>
                    <a:lnTo>
                      <a:pt x="22" y="116"/>
                    </a:lnTo>
                    <a:lnTo>
                      <a:pt x="24" y="115"/>
                    </a:lnTo>
                    <a:lnTo>
                      <a:pt x="26" y="110"/>
                    </a:lnTo>
                    <a:lnTo>
                      <a:pt x="26" y="108"/>
                    </a:lnTo>
                    <a:lnTo>
                      <a:pt x="29" y="106"/>
                    </a:lnTo>
                    <a:lnTo>
                      <a:pt x="33" y="105"/>
                    </a:lnTo>
                    <a:lnTo>
                      <a:pt x="43" y="108"/>
                    </a:lnTo>
                    <a:lnTo>
                      <a:pt x="48" y="108"/>
                    </a:lnTo>
                    <a:lnTo>
                      <a:pt x="62" y="101"/>
                    </a:lnTo>
                    <a:lnTo>
                      <a:pt x="61" y="100"/>
                    </a:lnTo>
                    <a:lnTo>
                      <a:pt x="63" y="98"/>
                    </a:lnTo>
                    <a:lnTo>
                      <a:pt x="70" y="96"/>
                    </a:lnTo>
                    <a:lnTo>
                      <a:pt x="73" y="92"/>
                    </a:lnTo>
                    <a:lnTo>
                      <a:pt x="92" y="84"/>
                    </a:lnTo>
                    <a:lnTo>
                      <a:pt x="96" y="81"/>
                    </a:lnTo>
                    <a:lnTo>
                      <a:pt x="97" y="77"/>
                    </a:lnTo>
                    <a:lnTo>
                      <a:pt x="96" y="73"/>
                    </a:lnTo>
                    <a:lnTo>
                      <a:pt x="86" y="75"/>
                    </a:lnTo>
                    <a:lnTo>
                      <a:pt x="79" y="81"/>
                    </a:lnTo>
                    <a:lnTo>
                      <a:pt x="72" y="84"/>
                    </a:lnTo>
                    <a:lnTo>
                      <a:pt x="66" y="89"/>
                    </a:lnTo>
                    <a:lnTo>
                      <a:pt x="62" y="91"/>
                    </a:lnTo>
                    <a:lnTo>
                      <a:pt x="58" y="92"/>
                    </a:lnTo>
                    <a:lnTo>
                      <a:pt x="54" y="98"/>
                    </a:lnTo>
                    <a:lnTo>
                      <a:pt x="51" y="100"/>
                    </a:lnTo>
                    <a:lnTo>
                      <a:pt x="48" y="101"/>
                    </a:lnTo>
                    <a:lnTo>
                      <a:pt x="45" y="99"/>
                    </a:lnTo>
                    <a:lnTo>
                      <a:pt x="45" y="97"/>
                    </a:lnTo>
                    <a:lnTo>
                      <a:pt x="45" y="95"/>
                    </a:lnTo>
                    <a:lnTo>
                      <a:pt x="47" y="93"/>
                    </a:lnTo>
                    <a:lnTo>
                      <a:pt x="56" y="86"/>
                    </a:lnTo>
                    <a:lnTo>
                      <a:pt x="57" y="80"/>
                    </a:lnTo>
                    <a:lnTo>
                      <a:pt x="60" y="69"/>
                    </a:lnTo>
                    <a:lnTo>
                      <a:pt x="63" y="66"/>
                    </a:lnTo>
                    <a:lnTo>
                      <a:pt x="69" y="67"/>
                    </a:lnTo>
                    <a:lnTo>
                      <a:pt x="86" y="67"/>
                    </a:lnTo>
                    <a:lnTo>
                      <a:pt x="89" y="66"/>
                    </a:lnTo>
                    <a:lnTo>
                      <a:pt x="98" y="60"/>
                    </a:lnTo>
                    <a:lnTo>
                      <a:pt x="101" y="55"/>
                    </a:lnTo>
                    <a:lnTo>
                      <a:pt x="105" y="47"/>
                    </a:lnTo>
                    <a:lnTo>
                      <a:pt x="103" y="40"/>
                    </a:lnTo>
                    <a:lnTo>
                      <a:pt x="96" y="37"/>
                    </a:lnTo>
                    <a:lnTo>
                      <a:pt x="96" y="30"/>
                    </a:lnTo>
                    <a:lnTo>
                      <a:pt x="96" y="23"/>
                    </a:lnTo>
                    <a:lnTo>
                      <a:pt x="98" y="17"/>
                    </a:lnTo>
                    <a:lnTo>
                      <a:pt x="102" y="10"/>
                    </a:lnTo>
                    <a:lnTo>
                      <a:pt x="109" y="5"/>
                    </a:lnTo>
                    <a:lnTo>
                      <a:pt x="115" y="1"/>
                    </a:lnTo>
                    <a:lnTo>
                      <a:pt x="117" y="0"/>
                    </a:lnTo>
                    <a:lnTo>
                      <a:pt x="117" y="1"/>
                    </a:lnTo>
                    <a:lnTo>
                      <a:pt x="134" y="42"/>
                    </a:lnTo>
                    <a:lnTo>
                      <a:pt x="136" y="48"/>
                    </a:lnTo>
                    <a:lnTo>
                      <a:pt x="142" y="59"/>
                    </a:lnTo>
                    <a:lnTo>
                      <a:pt x="146" y="59"/>
                    </a:lnTo>
                    <a:lnTo>
                      <a:pt x="148" y="57"/>
                    </a:lnTo>
                    <a:lnTo>
                      <a:pt x="149" y="53"/>
                    </a:lnTo>
                    <a:lnTo>
                      <a:pt x="154" y="47"/>
                    </a:lnTo>
                    <a:lnTo>
                      <a:pt x="168" y="38"/>
                    </a:lnTo>
                    <a:lnTo>
                      <a:pt x="184" y="32"/>
                    </a:lnTo>
                    <a:lnTo>
                      <a:pt x="167" y="39"/>
                    </a:lnTo>
                    <a:lnTo>
                      <a:pt x="177" y="34"/>
                    </a:lnTo>
                    <a:lnTo>
                      <a:pt x="186" y="31"/>
                    </a:lnTo>
                    <a:lnTo>
                      <a:pt x="192" y="31"/>
                    </a:lnTo>
                    <a:lnTo>
                      <a:pt x="194" y="29"/>
                    </a:lnTo>
                    <a:lnTo>
                      <a:pt x="196" y="25"/>
                    </a:lnTo>
                    <a:lnTo>
                      <a:pt x="200" y="26"/>
                    </a:lnTo>
                    <a:lnTo>
                      <a:pt x="203" y="29"/>
                    </a:lnTo>
                    <a:lnTo>
                      <a:pt x="206" y="29"/>
                    </a:lnTo>
                    <a:lnTo>
                      <a:pt x="214" y="28"/>
                    </a:lnTo>
                    <a:lnTo>
                      <a:pt x="218" y="28"/>
                    </a:lnTo>
                    <a:lnTo>
                      <a:pt x="233" y="32"/>
                    </a:lnTo>
                    <a:lnTo>
                      <a:pt x="237" y="32"/>
                    </a:lnTo>
                    <a:lnTo>
                      <a:pt x="255" y="31"/>
                    </a:lnTo>
                    <a:lnTo>
                      <a:pt x="262" y="29"/>
                    </a:lnTo>
                    <a:lnTo>
                      <a:pt x="274" y="33"/>
                    </a:lnTo>
                    <a:lnTo>
                      <a:pt x="294" y="43"/>
                    </a:lnTo>
                    <a:lnTo>
                      <a:pt x="312" y="48"/>
                    </a:lnTo>
                    <a:lnTo>
                      <a:pt x="328" y="57"/>
                    </a:lnTo>
                    <a:lnTo>
                      <a:pt x="332" y="61"/>
                    </a:lnTo>
                    <a:lnTo>
                      <a:pt x="333" y="65"/>
                    </a:lnTo>
                    <a:lnTo>
                      <a:pt x="335" y="80"/>
                    </a:lnTo>
                    <a:lnTo>
                      <a:pt x="338" y="84"/>
                    </a:lnTo>
                    <a:lnTo>
                      <a:pt x="341" y="104"/>
                    </a:lnTo>
                    <a:lnTo>
                      <a:pt x="344" y="109"/>
                    </a:lnTo>
                    <a:lnTo>
                      <a:pt x="355" y="115"/>
                    </a:lnTo>
                    <a:lnTo>
                      <a:pt x="383" y="123"/>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3">
                <a:extLst>
                  <a:ext uri="{FF2B5EF4-FFF2-40B4-BE49-F238E27FC236}">
                    <a16:creationId xmlns:a16="http://schemas.microsoft.com/office/drawing/2014/main" id="{6A92BBE5-DF33-7A4B-A504-C70FCD0B369A}"/>
                  </a:ext>
                </a:extLst>
              </p:cNvPr>
              <p:cNvSpPr>
                <a:spLocks/>
              </p:cNvSpPr>
              <p:nvPr/>
            </p:nvSpPr>
            <p:spPr bwMode="auto">
              <a:xfrm>
                <a:off x="5346701" y="3695700"/>
                <a:ext cx="452438" cy="450850"/>
              </a:xfrm>
              <a:custGeom>
                <a:avLst/>
                <a:gdLst>
                  <a:gd name="T0" fmla="*/ 233 w 285"/>
                  <a:gd name="T1" fmla="*/ 245 h 284"/>
                  <a:gd name="T2" fmla="*/ 245 w 285"/>
                  <a:gd name="T3" fmla="*/ 203 h 284"/>
                  <a:gd name="T4" fmla="*/ 216 w 285"/>
                  <a:gd name="T5" fmla="*/ 162 h 284"/>
                  <a:gd name="T6" fmla="*/ 249 w 285"/>
                  <a:gd name="T7" fmla="*/ 125 h 284"/>
                  <a:gd name="T8" fmla="*/ 284 w 285"/>
                  <a:gd name="T9" fmla="*/ 93 h 284"/>
                  <a:gd name="T10" fmla="*/ 267 w 285"/>
                  <a:gd name="T11" fmla="*/ 71 h 284"/>
                  <a:gd name="T12" fmla="*/ 257 w 285"/>
                  <a:gd name="T13" fmla="*/ 50 h 284"/>
                  <a:gd name="T14" fmla="*/ 213 w 285"/>
                  <a:gd name="T15" fmla="*/ 16 h 284"/>
                  <a:gd name="T16" fmla="*/ 156 w 285"/>
                  <a:gd name="T17" fmla="*/ 35 h 284"/>
                  <a:gd name="T18" fmla="*/ 175 w 285"/>
                  <a:gd name="T19" fmla="*/ 46 h 284"/>
                  <a:gd name="T20" fmla="*/ 152 w 285"/>
                  <a:gd name="T21" fmla="*/ 63 h 284"/>
                  <a:gd name="T22" fmla="*/ 132 w 285"/>
                  <a:gd name="T23" fmla="*/ 64 h 284"/>
                  <a:gd name="T24" fmla="*/ 106 w 285"/>
                  <a:gd name="T25" fmla="*/ 74 h 284"/>
                  <a:gd name="T26" fmla="*/ 100 w 285"/>
                  <a:gd name="T27" fmla="*/ 92 h 284"/>
                  <a:gd name="T28" fmla="*/ 102 w 285"/>
                  <a:gd name="T29" fmla="*/ 111 h 284"/>
                  <a:gd name="T30" fmla="*/ 115 w 285"/>
                  <a:gd name="T31" fmla="*/ 115 h 284"/>
                  <a:gd name="T32" fmla="*/ 132 w 285"/>
                  <a:gd name="T33" fmla="*/ 115 h 284"/>
                  <a:gd name="T34" fmla="*/ 152 w 285"/>
                  <a:gd name="T35" fmla="*/ 98 h 284"/>
                  <a:gd name="T36" fmla="*/ 147 w 285"/>
                  <a:gd name="T37" fmla="*/ 120 h 284"/>
                  <a:gd name="T38" fmla="*/ 116 w 285"/>
                  <a:gd name="T39" fmla="*/ 144 h 284"/>
                  <a:gd name="T40" fmla="*/ 84 w 285"/>
                  <a:gd name="T41" fmla="*/ 110 h 284"/>
                  <a:gd name="T42" fmla="*/ 55 w 285"/>
                  <a:gd name="T43" fmla="*/ 91 h 284"/>
                  <a:gd name="T44" fmla="*/ 32 w 285"/>
                  <a:gd name="T45" fmla="*/ 91 h 284"/>
                  <a:gd name="T46" fmla="*/ 13 w 285"/>
                  <a:gd name="T47" fmla="*/ 138 h 284"/>
                  <a:gd name="T48" fmla="*/ 7 w 285"/>
                  <a:gd name="T49" fmla="*/ 174 h 284"/>
                  <a:gd name="T50" fmla="*/ 7 w 285"/>
                  <a:gd name="T51" fmla="*/ 198 h 284"/>
                  <a:gd name="T52" fmla="*/ 22 w 285"/>
                  <a:gd name="T53" fmla="*/ 161 h 284"/>
                  <a:gd name="T54" fmla="*/ 23 w 285"/>
                  <a:gd name="T55" fmla="*/ 133 h 284"/>
                  <a:gd name="T56" fmla="*/ 37 w 285"/>
                  <a:gd name="T57" fmla="*/ 125 h 284"/>
                  <a:gd name="T58" fmla="*/ 43 w 285"/>
                  <a:gd name="T59" fmla="*/ 109 h 284"/>
                  <a:gd name="T60" fmla="*/ 32 w 285"/>
                  <a:gd name="T61" fmla="*/ 156 h 284"/>
                  <a:gd name="T62" fmla="*/ 48 w 285"/>
                  <a:gd name="T63" fmla="*/ 182 h 284"/>
                  <a:gd name="T64" fmla="*/ 51 w 285"/>
                  <a:gd name="T65" fmla="*/ 162 h 284"/>
                  <a:gd name="T66" fmla="*/ 44 w 285"/>
                  <a:gd name="T67" fmla="*/ 150 h 284"/>
                  <a:gd name="T68" fmla="*/ 60 w 285"/>
                  <a:gd name="T69" fmla="*/ 114 h 284"/>
                  <a:gd name="T70" fmla="*/ 72 w 285"/>
                  <a:gd name="T71" fmla="*/ 131 h 284"/>
                  <a:gd name="T72" fmla="*/ 89 w 285"/>
                  <a:gd name="T73" fmla="*/ 152 h 284"/>
                  <a:gd name="T74" fmla="*/ 83 w 285"/>
                  <a:gd name="T75" fmla="*/ 170 h 284"/>
                  <a:gd name="T76" fmla="*/ 72 w 285"/>
                  <a:gd name="T77" fmla="*/ 170 h 284"/>
                  <a:gd name="T78" fmla="*/ 94 w 285"/>
                  <a:gd name="T79" fmla="*/ 183 h 284"/>
                  <a:gd name="T80" fmla="*/ 88 w 285"/>
                  <a:gd name="T81" fmla="*/ 202 h 284"/>
                  <a:gd name="T82" fmla="*/ 106 w 285"/>
                  <a:gd name="T83" fmla="*/ 187 h 284"/>
                  <a:gd name="T84" fmla="*/ 123 w 285"/>
                  <a:gd name="T85" fmla="*/ 164 h 284"/>
                  <a:gd name="T86" fmla="*/ 127 w 285"/>
                  <a:gd name="T87" fmla="*/ 169 h 284"/>
                  <a:gd name="T88" fmla="*/ 143 w 285"/>
                  <a:gd name="T89" fmla="*/ 150 h 284"/>
                  <a:gd name="T90" fmla="*/ 164 w 285"/>
                  <a:gd name="T91" fmla="*/ 141 h 284"/>
                  <a:gd name="T92" fmla="*/ 168 w 285"/>
                  <a:gd name="T93" fmla="*/ 161 h 284"/>
                  <a:gd name="T94" fmla="*/ 144 w 285"/>
                  <a:gd name="T95" fmla="*/ 167 h 284"/>
                  <a:gd name="T96" fmla="*/ 152 w 285"/>
                  <a:gd name="T97" fmla="*/ 182 h 284"/>
                  <a:gd name="T98" fmla="*/ 138 w 285"/>
                  <a:gd name="T99" fmla="*/ 191 h 284"/>
                  <a:gd name="T100" fmla="*/ 111 w 285"/>
                  <a:gd name="T101" fmla="*/ 199 h 284"/>
                  <a:gd name="T102" fmla="*/ 144 w 285"/>
                  <a:gd name="T103" fmla="*/ 207 h 284"/>
                  <a:gd name="T104" fmla="*/ 161 w 285"/>
                  <a:gd name="T105" fmla="*/ 213 h 284"/>
                  <a:gd name="T106" fmla="*/ 128 w 285"/>
                  <a:gd name="T107" fmla="*/ 231 h 284"/>
                  <a:gd name="T108" fmla="*/ 159 w 285"/>
                  <a:gd name="T109" fmla="*/ 219 h 284"/>
                  <a:gd name="T110" fmla="*/ 151 w 285"/>
                  <a:gd name="T111" fmla="*/ 243 h 284"/>
                  <a:gd name="T112" fmla="*/ 162 w 285"/>
                  <a:gd name="T113" fmla="*/ 250 h 284"/>
                  <a:gd name="T114" fmla="*/ 193 w 285"/>
                  <a:gd name="T115" fmla="*/ 271 h 284"/>
                  <a:gd name="T116" fmla="*/ 208 w 285"/>
                  <a:gd name="T117" fmla="*/ 260 h 284"/>
                  <a:gd name="T118" fmla="*/ 202 w 285"/>
                  <a:gd name="T119"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5" h="284">
                    <a:moveTo>
                      <a:pt x="202" y="284"/>
                    </a:moveTo>
                    <a:lnTo>
                      <a:pt x="203" y="284"/>
                    </a:lnTo>
                    <a:lnTo>
                      <a:pt x="206" y="282"/>
                    </a:lnTo>
                    <a:lnTo>
                      <a:pt x="213" y="277"/>
                    </a:lnTo>
                    <a:lnTo>
                      <a:pt x="224" y="273"/>
                    </a:lnTo>
                    <a:lnTo>
                      <a:pt x="231" y="267"/>
                    </a:lnTo>
                    <a:lnTo>
                      <a:pt x="233" y="261"/>
                    </a:lnTo>
                    <a:lnTo>
                      <a:pt x="234" y="251"/>
                    </a:lnTo>
                    <a:lnTo>
                      <a:pt x="234" y="249"/>
                    </a:lnTo>
                    <a:lnTo>
                      <a:pt x="233" y="245"/>
                    </a:lnTo>
                    <a:lnTo>
                      <a:pt x="235" y="241"/>
                    </a:lnTo>
                    <a:lnTo>
                      <a:pt x="238" y="238"/>
                    </a:lnTo>
                    <a:lnTo>
                      <a:pt x="244" y="233"/>
                    </a:lnTo>
                    <a:lnTo>
                      <a:pt x="247" y="230"/>
                    </a:lnTo>
                    <a:lnTo>
                      <a:pt x="249" y="225"/>
                    </a:lnTo>
                    <a:lnTo>
                      <a:pt x="251" y="214"/>
                    </a:lnTo>
                    <a:lnTo>
                      <a:pt x="251" y="211"/>
                    </a:lnTo>
                    <a:lnTo>
                      <a:pt x="251" y="208"/>
                    </a:lnTo>
                    <a:lnTo>
                      <a:pt x="247" y="206"/>
                    </a:lnTo>
                    <a:lnTo>
                      <a:pt x="245" y="203"/>
                    </a:lnTo>
                    <a:lnTo>
                      <a:pt x="244" y="200"/>
                    </a:lnTo>
                    <a:lnTo>
                      <a:pt x="241" y="192"/>
                    </a:lnTo>
                    <a:lnTo>
                      <a:pt x="228" y="188"/>
                    </a:lnTo>
                    <a:lnTo>
                      <a:pt x="227" y="185"/>
                    </a:lnTo>
                    <a:lnTo>
                      <a:pt x="228" y="183"/>
                    </a:lnTo>
                    <a:lnTo>
                      <a:pt x="227" y="178"/>
                    </a:lnTo>
                    <a:lnTo>
                      <a:pt x="224" y="174"/>
                    </a:lnTo>
                    <a:lnTo>
                      <a:pt x="217" y="168"/>
                    </a:lnTo>
                    <a:lnTo>
                      <a:pt x="215" y="165"/>
                    </a:lnTo>
                    <a:lnTo>
                      <a:pt x="216" y="162"/>
                    </a:lnTo>
                    <a:lnTo>
                      <a:pt x="217" y="161"/>
                    </a:lnTo>
                    <a:lnTo>
                      <a:pt x="219" y="161"/>
                    </a:lnTo>
                    <a:lnTo>
                      <a:pt x="222" y="159"/>
                    </a:lnTo>
                    <a:lnTo>
                      <a:pt x="224" y="156"/>
                    </a:lnTo>
                    <a:lnTo>
                      <a:pt x="225" y="145"/>
                    </a:lnTo>
                    <a:lnTo>
                      <a:pt x="228" y="141"/>
                    </a:lnTo>
                    <a:lnTo>
                      <a:pt x="234" y="135"/>
                    </a:lnTo>
                    <a:lnTo>
                      <a:pt x="238" y="133"/>
                    </a:lnTo>
                    <a:lnTo>
                      <a:pt x="247" y="125"/>
                    </a:lnTo>
                    <a:lnTo>
                      <a:pt x="249" y="125"/>
                    </a:lnTo>
                    <a:lnTo>
                      <a:pt x="254" y="123"/>
                    </a:lnTo>
                    <a:lnTo>
                      <a:pt x="257" y="121"/>
                    </a:lnTo>
                    <a:lnTo>
                      <a:pt x="261" y="119"/>
                    </a:lnTo>
                    <a:lnTo>
                      <a:pt x="275" y="108"/>
                    </a:lnTo>
                    <a:lnTo>
                      <a:pt x="279" y="106"/>
                    </a:lnTo>
                    <a:lnTo>
                      <a:pt x="283" y="105"/>
                    </a:lnTo>
                    <a:lnTo>
                      <a:pt x="285" y="103"/>
                    </a:lnTo>
                    <a:lnTo>
                      <a:pt x="284" y="102"/>
                    </a:lnTo>
                    <a:lnTo>
                      <a:pt x="285" y="100"/>
                    </a:lnTo>
                    <a:lnTo>
                      <a:pt x="284" y="93"/>
                    </a:lnTo>
                    <a:lnTo>
                      <a:pt x="278" y="85"/>
                    </a:lnTo>
                    <a:lnTo>
                      <a:pt x="274" y="84"/>
                    </a:lnTo>
                    <a:lnTo>
                      <a:pt x="271" y="84"/>
                    </a:lnTo>
                    <a:lnTo>
                      <a:pt x="271" y="81"/>
                    </a:lnTo>
                    <a:lnTo>
                      <a:pt x="273" y="80"/>
                    </a:lnTo>
                    <a:lnTo>
                      <a:pt x="274" y="77"/>
                    </a:lnTo>
                    <a:lnTo>
                      <a:pt x="273" y="75"/>
                    </a:lnTo>
                    <a:lnTo>
                      <a:pt x="268" y="75"/>
                    </a:lnTo>
                    <a:lnTo>
                      <a:pt x="267" y="73"/>
                    </a:lnTo>
                    <a:lnTo>
                      <a:pt x="267" y="71"/>
                    </a:lnTo>
                    <a:lnTo>
                      <a:pt x="274" y="67"/>
                    </a:lnTo>
                    <a:lnTo>
                      <a:pt x="272" y="64"/>
                    </a:lnTo>
                    <a:lnTo>
                      <a:pt x="267" y="64"/>
                    </a:lnTo>
                    <a:lnTo>
                      <a:pt x="267" y="59"/>
                    </a:lnTo>
                    <a:lnTo>
                      <a:pt x="264" y="57"/>
                    </a:lnTo>
                    <a:lnTo>
                      <a:pt x="262" y="57"/>
                    </a:lnTo>
                    <a:lnTo>
                      <a:pt x="261" y="56"/>
                    </a:lnTo>
                    <a:lnTo>
                      <a:pt x="260" y="52"/>
                    </a:lnTo>
                    <a:lnTo>
                      <a:pt x="261" y="50"/>
                    </a:lnTo>
                    <a:lnTo>
                      <a:pt x="257" y="50"/>
                    </a:lnTo>
                    <a:lnTo>
                      <a:pt x="254" y="49"/>
                    </a:lnTo>
                    <a:lnTo>
                      <a:pt x="254" y="47"/>
                    </a:lnTo>
                    <a:lnTo>
                      <a:pt x="257" y="42"/>
                    </a:lnTo>
                    <a:lnTo>
                      <a:pt x="260" y="39"/>
                    </a:lnTo>
                    <a:lnTo>
                      <a:pt x="258" y="32"/>
                    </a:lnTo>
                    <a:lnTo>
                      <a:pt x="258" y="27"/>
                    </a:lnTo>
                    <a:lnTo>
                      <a:pt x="249" y="21"/>
                    </a:lnTo>
                    <a:lnTo>
                      <a:pt x="241" y="21"/>
                    </a:lnTo>
                    <a:lnTo>
                      <a:pt x="222" y="19"/>
                    </a:lnTo>
                    <a:lnTo>
                      <a:pt x="213" y="16"/>
                    </a:lnTo>
                    <a:lnTo>
                      <a:pt x="183" y="9"/>
                    </a:lnTo>
                    <a:lnTo>
                      <a:pt x="178" y="7"/>
                    </a:lnTo>
                    <a:lnTo>
                      <a:pt x="169" y="3"/>
                    </a:lnTo>
                    <a:lnTo>
                      <a:pt x="164" y="0"/>
                    </a:lnTo>
                    <a:lnTo>
                      <a:pt x="161" y="0"/>
                    </a:lnTo>
                    <a:lnTo>
                      <a:pt x="161" y="5"/>
                    </a:lnTo>
                    <a:lnTo>
                      <a:pt x="158" y="10"/>
                    </a:lnTo>
                    <a:lnTo>
                      <a:pt x="155" y="18"/>
                    </a:lnTo>
                    <a:lnTo>
                      <a:pt x="155" y="31"/>
                    </a:lnTo>
                    <a:lnTo>
                      <a:pt x="156" y="35"/>
                    </a:lnTo>
                    <a:lnTo>
                      <a:pt x="157" y="39"/>
                    </a:lnTo>
                    <a:lnTo>
                      <a:pt x="159" y="40"/>
                    </a:lnTo>
                    <a:lnTo>
                      <a:pt x="162" y="41"/>
                    </a:lnTo>
                    <a:lnTo>
                      <a:pt x="167" y="42"/>
                    </a:lnTo>
                    <a:lnTo>
                      <a:pt x="169" y="42"/>
                    </a:lnTo>
                    <a:lnTo>
                      <a:pt x="171" y="38"/>
                    </a:lnTo>
                    <a:lnTo>
                      <a:pt x="172" y="37"/>
                    </a:lnTo>
                    <a:lnTo>
                      <a:pt x="175" y="39"/>
                    </a:lnTo>
                    <a:lnTo>
                      <a:pt x="175" y="43"/>
                    </a:lnTo>
                    <a:lnTo>
                      <a:pt x="175" y="46"/>
                    </a:lnTo>
                    <a:lnTo>
                      <a:pt x="166" y="46"/>
                    </a:lnTo>
                    <a:lnTo>
                      <a:pt x="162" y="49"/>
                    </a:lnTo>
                    <a:lnTo>
                      <a:pt x="160" y="50"/>
                    </a:lnTo>
                    <a:lnTo>
                      <a:pt x="152" y="47"/>
                    </a:lnTo>
                    <a:lnTo>
                      <a:pt x="150" y="48"/>
                    </a:lnTo>
                    <a:lnTo>
                      <a:pt x="150" y="51"/>
                    </a:lnTo>
                    <a:lnTo>
                      <a:pt x="152" y="53"/>
                    </a:lnTo>
                    <a:lnTo>
                      <a:pt x="155" y="58"/>
                    </a:lnTo>
                    <a:lnTo>
                      <a:pt x="154" y="62"/>
                    </a:lnTo>
                    <a:lnTo>
                      <a:pt x="152" y="63"/>
                    </a:lnTo>
                    <a:lnTo>
                      <a:pt x="149" y="62"/>
                    </a:lnTo>
                    <a:lnTo>
                      <a:pt x="146" y="59"/>
                    </a:lnTo>
                    <a:lnTo>
                      <a:pt x="144" y="54"/>
                    </a:lnTo>
                    <a:lnTo>
                      <a:pt x="143" y="52"/>
                    </a:lnTo>
                    <a:lnTo>
                      <a:pt x="141" y="51"/>
                    </a:lnTo>
                    <a:lnTo>
                      <a:pt x="123" y="56"/>
                    </a:lnTo>
                    <a:lnTo>
                      <a:pt x="121" y="59"/>
                    </a:lnTo>
                    <a:lnTo>
                      <a:pt x="123" y="61"/>
                    </a:lnTo>
                    <a:lnTo>
                      <a:pt x="129" y="62"/>
                    </a:lnTo>
                    <a:lnTo>
                      <a:pt x="132" y="64"/>
                    </a:lnTo>
                    <a:lnTo>
                      <a:pt x="132" y="68"/>
                    </a:lnTo>
                    <a:lnTo>
                      <a:pt x="130" y="69"/>
                    </a:lnTo>
                    <a:lnTo>
                      <a:pt x="125" y="67"/>
                    </a:lnTo>
                    <a:lnTo>
                      <a:pt x="125" y="68"/>
                    </a:lnTo>
                    <a:lnTo>
                      <a:pt x="124" y="73"/>
                    </a:lnTo>
                    <a:lnTo>
                      <a:pt x="123" y="73"/>
                    </a:lnTo>
                    <a:lnTo>
                      <a:pt x="118" y="69"/>
                    </a:lnTo>
                    <a:lnTo>
                      <a:pt x="115" y="69"/>
                    </a:lnTo>
                    <a:lnTo>
                      <a:pt x="110" y="73"/>
                    </a:lnTo>
                    <a:lnTo>
                      <a:pt x="106" y="74"/>
                    </a:lnTo>
                    <a:lnTo>
                      <a:pt x="103" y="72"/>
                    </a:lnTo>
                    <a:lnTo>
                      <a:pt x="100" y="73"/>
                    </a:lnTo>
                    <a:lnTo>
                      <a:pt x="98" y="80"/>
                    </a:lnTo>
                    <a:lnTo>
                      <a:pt x="98" y="83"/>
                    </a:lnTo>
                    <a:lnTo>
                      <a:pt x="108" y="81"/>
                    </a:lnTo>
                    <a:lnTo>
                      <a:pt x="109" y="81"/>
                    </a:lnTo>
                    <a:lnTo>
                      <a:pt x="109" y="84"/>
                    </a:lnTo>
                    <a:lnTo>
                      <a:pt x="105" y="87"/>
                    </a:lnTo>
                    <a:lnTo>
                      <a:pt x="102" y="89"/>
                    </a:lnTo>
                    <a:lnTo>
                      <a:pt x="100" y="92"/>
                    </a:lnTo>
                    <a:lnTo>
                      <a:pt x="100" y="96"/>
                    </a:lnTo>
                    <a:lnTo>
                      <a:pt x="100" y="99"/>
                    </a:lnTo>
                    <a:lnTo>
                      <a:pt x="97" y="101"/>
                    </a:lnTo>
                    <a:lnTo>
                      <a:pt x="96" y="102"/>
                    </a:lnTo>
                    <a:lnTo>
                      <a:pt x="98" y="106"/>
                    </a:lnTo>
                    <a:lnTo>
                      <a:pt x="108" y="100"/>
                    </a:lnTo>
                    <a:lnTo>
                      <a:pt x="112" y="100"/>
                    </a:lnTo>
                    <a:lnTo>
                      <a:pt x="113" y="104"/>
                    </a:lnTo>
                    <a:lnTo>
                      <a:pt x="109" y="107"/>
                    </a:lnTo>
                    <a:lnTo>
                      <a:pt x="102" y="111"/>
                    </a:lnTo>
                    <a:lnTo>
                      <a:pt x="101" y="113"/>
                    </a:lnTo>
                    <a:lnTo>
                      <a:pt x="101" y="115"/>
                    </a:lnTo>
                    <a:lnTo>
                      <a:pt x="103" y="115"/>
                    </a:lnTo>
                    <a:lnTo>
                      <a:pt x="104" y="116"/>
                    </a:lnTo>
                    <a:lnTo>
                      <a:pt x="104" y="121"/>
                    </a:lnTo>
                    <a:lnTo>
                      <a:pt x="109" y="130"/>
                    </a:lnTo>
                    <a:lnTo>
                      <a:pt x="111" y="129"/>
                    </a:lnTo>
                    <a:lnTo>
                      <a:pt x="112" y="124"/>
                    </a:lnTo>
                    <a:lnTo>
                      <a:pt x="113" y="117"/>
                    </a:lnTo>
                    <a:lnTo>
                      <a:pt x="115" y="115"/>
                    </a:lnTo>
                    <a:lnTo>
                      <a:pt x="116" y="115"/>
                    </a:lnTo>
                    <a:lnTo>
                      <a:pt x="120" y="115"/>
                    </a:lnTo>
                    <a:lnTo>
                      <a:pt x="121" y="117"/>
                    </a:lnTo>
                    <a:lnTo>
                      <a:pt x="120" y="120"/>
                    </a:lnTo>
                    <a:lnTo>
                      <a:pt x="117" y="126"/>
                    </a:lnTo>
                    <a:lnTo>
                      <a:pt x="117" y="129"/>
                    </a:lnTo>
                    <a:lnTo>
                      <a:pt x="119" y="130"/>
                    </a:lnTo>
                    <a:lnTo>
                      <a:pt x="122" y="129"/>
                    </a:lnTo>
                    <a:lnTo>
                      <a:pt x="128" y="116"/>
                    </a:lnTo>
                    <a:lnTo>
                      <a:pt x="132" y="115"/>
                    </a:lnTo>
                    <a:lnTo>
                      <a:pt x="140" y="115"/>
                    </a:lnTo>
                    <a:lnTo>
                      <a:pt x="140" y="115"/>
                    </a:lnTo>
                    <a:lnTo>
                      <a:pt x="138" y="111"/>
                    </a:lnTo>
                    <a:lnTo>
                      <a:pt x="140" y="105"/>
                    </a:lnTo>
                    <a:lnTo>
                      <a:pt x="142" y="104"/>
                    </a:lnTo>
                    <a:lnTo>
                      <a:pt x="143" y="104"/>
                    </a:lnTo>
                    <a:lnTo>
                      <a:pt x="144" y="107"/>
                    </a:lnTo>
                    <a:lnTo>
                      <a:pt x="147" y="105"/>
                    </a:lnTo>
                    <a:lnTo>
                      <a:pt x="149" y="100"/>
                    </a:lnTo>
                    <a:lnTo>
                      <a:pt x="152" y="98"/>
                    </a:lnTo>
                    <a:lnTo>
                      <a:pt x="154" y="98"/>
                    </a:lnTo>
                    <a:lnTo>
                      <a:pt x="156" y="99"/>
                    </a:lnTo>
                    <a:lnTo>
                      <a:pt x="157" y="102"/>
                    </a:lnTo>
                    <a:lnTo>
                      <a:pt x="150" y="109"/>
                    </a:lnTo>
                    <a:lnTo>
                      <a:pt x="150" y="113"/>
                    </a:lnTo>
                    <a:lnTo>
                      <a:pt x="155" y="115"/>
                    </a:lnTo>
                    <a:lnTo>
                      <a:pt x="156" y="116"/>
                    </a:lnTo>
                    <a:lnTo>
                      <a:pt x="156" y="119"/>
                    </a:lnTo>
                    <a:lnTo>
                      <a:pt x="150" y="119"/>
                    </a:lnTo>
                    <a:lnTo>
                      <a:pt x="147" y="120"/>
                    </a:lnTo>
                    <a:lnTo>
                      <a:pt x="147" y="123"/>
                    </a:lnTo>
                    <a:lnTo>
                      <a:pt x="145" y="125"/>
                    </a:lnTo>
                    <a:lnTo>
                      <a:pt x="143" y="123"/>
                    </a:lnTo>
                    <a:lnTo>
                      <a:pt x="139" y="124"/>
                    </a:lnTo>
                    <a:lnTo>
                      <a:pt x="131" y="130"/>
                    </a:lnTo>
                    <a:lnTo>
                      <a:pt x="127" y="132"/>
                    </a:lnTo>
                    <a:lnTo>
                      <a:pt x="125" y="134"/>
                    </a:lnTo>
                    <a:lnTo>
                      <a:pt x="122" y="141"/>
                    </a:lnTo>
                    <a:lnTo>
                      <a:pt x="120" y="143"/>
                    </a:lnTo>
                    <a:lnTo>
                      <a:pt x="116" y="144"/>
                    </a:lnTo>
                    <a:lnTo>
                      <a:pt x="112" y="142"/>
                    </a:lnTo>
                    <a:lnTo>
                      <a:pt x="94" y="133"/>
                    </a:lnTo>
                    <a:lnTo>
                      <a:pt x="90" y="130"/>
                    </a:lnTo>
                    <a:lnTo>
                      <a:pt x="89" y="126"/>
                    </a:lnTo>
                    <a:lnTo>
                      <a:pt x="86" y="121"/>
                    </a:lnTo>
                    <a:lnTo>
                      <a:pt x="86" y="119"/>
                    </a:lnTo>
                    <a:lnTo>
                      <a:pt x="89" y="116"/>
                    </a:lnTo>
                    <a:lnTo>
                      <a:pt x="86" y="115"/>
                    </a:lnTo>
                    <a:lnTo>
                      <a:pt x="83" y="112"/>
                    </a:lnTo>
                    <a:lnTo>
                      <a:pt x="84" y="110"/>
                    </a:lnTo>
                    <a:lnTo>
                      <a:pt x="87" y="109"/>
                    </a:lnTo>
                    <a:lnTo>
                      <a:pt x="87" y="106"/>
                    </a:lnTo>
                    <a:lnTo>
                      <a:pt x="85" y="103"/>
                    </a:lnTo>
                    <a:lnTo>
                      <a:pt x="80" y="101"/>
                    </a:lnTo>
                    <a:lnTo>
                      <a:pt x="76" y="95"/>
                    </a:lnTo>
                    <a:lnTo>
                      <a:pt x="72" y="98"/>
                    </a:lnTo>
                    <a:lnTo>
                      <a:pt x="65" y="90"/>
                    </a:lnTo>
                    <a:lnTo>
                      <a:pt x="62" y="87"/>
                    </a:lnTo>
                    <a:lnTo>
                      <a:pt x="59" y="91"/>
                    </a:lnTo>
                    <a:lnTo>
                      <a:pt x="55" y="91"/>
                    </a:lnTo>
                    <a:lnTo>
                      <a:pt x="55" y="82"/>
                    </a:lnTo>
                    <a:lnTo>
                      <a:pt x="54" y="80"/>
                    </a:lnTo>
                    <a:lnTo>
                      <a:pt x="63" y="72"/>
                    </a:lnTo>
                    <a:lnTo>
                      <a:pt x="64" y="66"/>
                    </a:lnTo>
                    <a:lnTo>
                      <a:pt x="63" y="64"/>
                    </a:lnTo>
                    <a:lnTo>
                      <a:pt x="57" y="68"/>
                    </a:lnTo>
                    <a:lnTo>
                      <a:pt x="45" y="81"/>
                    </a:lnTo>
                    <a:lnTo>
                      <a:pt x="45" y="84"/>
                    </a:lnTo>
                    <a:lnTo>
                      <a:pt x="44" y="90"/>
                    </a:lnTo>
                    <a:lnTo>
                      <a:pt x="32" y="91"/>
                    </a:lnTo>
                    <a:lnTo>
                      <a:pt x="28" y="94"/>
                    </a:lnTo>
                    <a:lnTo>
                      <a:pt x="24" y="108"/>
                    </a:lnTo>
                    <a:lnTo>
                      <a:pt x="22" y="111"/>
                    </a:lnTo>
                    <a:lnTo>
                      <a:pt x="22" y="117"/>
                    </a:lnTo>
                    <a:lnTo>
                      <a:pt x="20" y="125"/>
                    </a:lnTo>
                    <a:lnTo>
                      <a:pt x="16" y="129"/>
                    </a:lnTo>
                    <a:lnTo>
                      <a:pt x="10" y="129"/>
                    </a:lnTo>
                    <a:lnTo>
                      <a:pt x="9" y="132"/>
                    </a:lnTo>
                    <a:lnTo>
                      <a:pt x="12" y="134"/>
                    </a:lnTo>
                    <a:lnTo>
                      <a:pt x="13" y="138"/>
                    </a:lnTo>
                    <a:lnTo>
                      <a:pt x="10" y="143"/>
                    </a:lnTo>
                    <a:lnTo>
                      <a:pt x="7" y="144"/>
                    </a:lnTo>
                    <a:lnTo>
                      <a:pt x="3" y="148"/>
                    </a:lnTo>
                    <a:lnTo>
                      <a:pt x="3" y="151"/>
                    </a:lnTo>
                    <a:lnTo>
                      <a:pt x="4" y="156"/>
                    </a:lnTo>
                    <a:lnTo>
                      <a:pt x="4" y="160"/>
                    </a:lnTo>
                    <a:lnTo>
                      <a:pt x="3" y="165"/>
                    </a:lnTo>
                    <a:lnTo>
                      <a:pt x="6" y="165"/>
                    </a:lnTo>
                    <a:lnTo>
                      <a:pt x="7" y="171"/>
                    </a:lnTo>
                    <a:lnTo>
                      <a:pt x="7" y="174"/>
                    </a:lnTo>
                    <a:lnTo>
                      <a:pt x="4" y="176"/>
                    </a:lnTo>
                    <a:lnTo>
                      <a:pt x="3" y="183"/>
                    </a:lnTo>
                    <a:lnTo>
                      <a:pt x="4" y="184"/>
                    </a:lnTo>
                    <a:lnTo>
                      <a:pt x="2" y="194"/>
                    </a:lnTo>
                    <a:lnTo>
                      <a:pt x="0" y="201"/>
                    </a:lnTo>
                    <a:lnTo>
                      <a:pt x="0" y="204"/>
                    </a:lnTo>
                    <a:lnTo>
                      <a:pt x="2" y="211"/>
                    </a:lnTo>
                    <a:lnTo>
                      <a:pt x="4" y="213"/>
                    </a:lnTo>
                    <a:lnTo>
                      <a:pt x="6" y="210"/>
                    </a:lnTo>
                    <a:lnTo>
                      <a:pt x="7" y="198"/>
                    </a:lnTo>
                    <a:lnTo>
                      <a:pt x="9" y="195"/>
                    </a:lnTo>
                    <a:lnTo>
                      <a:pt x="13" y="202"/>
                    </a:lnTo>
                    <a:lnTo>
                      <a:pt x="13" y="202"/>
                    </a:lnTo>
                    <a:lnTo>
                      <a:pt x="17" y="203"/>
                    </a:lnTo>
                    <a:lnTo>
                      <a:pt x="18" y="201"/>
                    </a:lnTo>
                    <a:lnTo>
                      <a:pt x="13" y="179"/>
                    </a:lnTo>
                    <a:lnTo>
                      <a:pt x="13" y="173"/>
                    </a:lnTo>
                    <a:lnTo>
                      <a:pt x="20" y="168"/>
                    </a:lnTo>
                    <a:lnTo>
                      <a:pt x="23" y="165"/>
                    </a:lnTo>
                    <a:lnTo>
                      <a:pt x="22" y="161"/>
                    </a:lnTo>
                    <a:lnTo>
                      <a:pt x="20" y="161"/>
                    </a:lnTo>
                    <a:lnTo>
                      <a:pt x="18" y="163"/>
                    </a:lnTo>
                    <a:lnTo>
                      <a:pt x="16" y="159"/>
                    </a:lnTo>
                    <a:lnTo>
                      <a:pt x="17" y="157"/>
                    </a:lnTo>
                    <a:lnTo>
                      <a:pt x="23" y="153"/>
                    </a:lnTo>
                    <a:lnTo>
                      <a:pt x="22" y="147"/>
                    </a:lnTo>
                    <a:lnTo>
                      <a:pt x="19" y="140"/>
                    </a:lnTo>
                    <a:lnTo>
                      <a:pt x="19" y="137"/>
                    </a:lnTo>
                    <a:lnTo>
                      <a:pt x="22" y="134"/>
                    </a:lnTo>
                    <a:lnTo>
                      <a:pt x="23" y="133"/>
                    </a:lnTo>
                    <a:lnTo>
                      <a:pt x="24" y="132"/>
                    </a:lnTo>
                    <a:lnTo>
                      <a:pt x="28" y="133"/>
                    </a:lnTo>
                    <a:lnTo>
                      <a:pt x="30" y="136"/>
                    </a:lnTo>
                    <a:lnTo>
                      <a:pt x="33" y="133"/>
                    </a:lnTo>
                    <a:lnTo>
                      <a:pt x="33" y="128"/>
                    </a:lnTo>
                    <a:lnTo>
                      <a:pt x="32" y="124"/>
                    </a:lnTo>
                    <a:lnTo>
                      <a:pt x="31" y="119"/>
                    </a:lnTo>
                    <a:lnTo>
                      <a:pt x="33" y="119"/>
                    </a:lnTo>
                    <a:lnTo>
                      <a:pt x="35" y="121"/>
                    </a:lnTo>
                    <a:lnTo>
                      <a:pt x="37" y="125"/>
                    </a:lnTo>
                    <a:lnTo>
                      <a:pt x="45" y="127"/>
                    </a:lnTo>
                    <a:lnTo>
                      <a:pt x="46" y="123"/>
                    </a:lnTo>
                    <a:lnTo>
                      <a:pt x="47" y="119"/>
                    </a:lnTo>
                    <a:lnTo>
                      <a:pt x="45" y="115"/>
                    </a:lnTo>
                    <a:lnTo>
                      <a:pt x="42" y="114"/>
                    </a:lnTo>
                    <a:lnTo>
                      <a:pt x="38" y="111"/>
                    </a:lnTo>
                    <a:lnTo>
                      <a:pt x="37" y="109"/>
                    </a:lnTo>
                    <a:lnTo>
                      <a:pt x="38" y="106"/>
                    </a:lnTo>
                    <a:lnTo>
                      <a:pt x="39" y="105"/>
                    </a:lnTo>
                    <a:lnTo>
                      <a:pt x="43" y="109"/>
                    </a:lnTo>
                    <a:lnTo>
                      <a:pt x="45" y="110"/>
                    </a:lnTo>
                    <a:lnTo>
                      <a:pt x="53" y="106"/>
                    </a:lnTo>
                    <a:lnTo>
                      <a:pt x="55" y="106"/>
                    </a:lnTo>
                    <a:lnTo>
                      <a:pt x="55" y="111"/>
                    </a:lnTo>
                    <a:lnTo>
                      <a:pt x="50" y="130"/>
                    </a:lnTo>
                    <a:lnTo>
                      <a:pt x="44" y="137"/>
                    </a:lnTo>
                    <a:lnTo>
                      <a:pt x="37" y="142"/>
                    </a:lnTo>
                    <a:lnTo>
                      <a:pt x="30" y="148"/>
                    </a:lnTo>
                    <a:lnTo>
                      <a:pt x="30" y="153"/>
                    </a:lnTo>
                    <a:lnTo>
                      <a:pt x="32" y="156"/>
                    </a:lnTo>
                    <a:lnTo>
                      <a:pt x="35" y="165"/>
                    </a:lnTo>
                    <a:lnTo>
                      <a:pt x="33" y="170"/>
                    </a:lnTo>
                    <a:lnTo>
                      <a:pt x="33" y="176"/>
                    </a:lnTo>
                    <a:lnTo>
                      <a:pt x="34" y="178"/>
                    </a:lnTo>
                    <a:lnTo>
                      <a:pt x="37" y="176"/>
                    </a:lnTo>
                    <a:lnTo>
                      <a:pt x="37" y="172"/>
                    </a:lnTo>
                    <a:lnTo>
                      <a:pt x="38" y="171"/>
                    </a:lnTo>
                    <a:lnTo>
                      <a:pt x="44" y="173"/>
                    </a:lnTo>
                    <a:lnTo>
                      <a:pt x="45" y="176"/>
                    </a:lnTo>
                    <a:lnTo>
                      <a:pt x="48" y="182"/>
                    </a:lnTo>
                    <a:lnTo>
                      <a:pt x="51" y="180"/>
                    </a:lnTo>
                    <a:lnTo>
                      <a:pt x="51" y="178"/>
                    </a:lnTo>
                    <a:lnTo>
                      <a:pt x="49" y="174"/>
                    </a:lnTo>
                    <a:lnTo>
                      <a:pt x="50" y="168"/>
                    </a:lnTo>
                    <a:lnTo>
                      <a:pt x="54" y="165"/>
                    </a:lnTo>
                    <a:lnTo>
                      <a:pt x="58" y="162"/>
                    </a:lnTo>
                    <a:lnTo>
                      <a:pt x="60" y="159"/>
                    </a:lnTo>
                    <a:lnTo>
                      <a:pt x="59" y="157"/>
                    </a:lnTo>
                    <a:lnTo>
                      <a:pt x="56" y="157"/>
                    </a:lnTo>
                    <a:lnTo>
                      <a:pt x="51" y="162"/>
                    </a:lnTo>
                    <a:lnTo>
                      <a:pt x="48" y="161"/>
                    </a:lnTo>
                    <a:lnTo>
                      <a:pt x="45" y="160"/>
                    </a:lnTo>
                    <a:lnTo>
                      <a:pt x="42" y="161"/>
                    </a:lnTo>
                    <a:lnTo>
                      <a:pt x="41" y="158"/>
                    </a:lnTo>
                    <a:lnTo>
                      <a:pt x="42" y="156"/>
                    </a:lnTo>
                    <a:lnTo>
                      <a:pt x="37" y="150"/>
                    </a:lnTo>
                    <a:lnTo>
                      <a:pt x="38" y="147"/>
                    </a:lnTo>
                    <a:lnTo>
                      <a:pt x="39" y="146"/>
                    </a:lnTo>
                    <a:lnTo>
                      <a:pt x="43" y="147"/>
                    </a:lnTo>
                    <a:lnTo>
                      <a:pt x="44" y="150"/>
                    </a:lnTo>
                    <a:lnTo>
                      <a:pt x="48" y="149"/>
                    </a:lnTo>
                    <a:lnTo>
                      <a:pt x="52" y="153"/>
                    </a:lnTo>
                    <a:lnTo>
                      <a:pt x="54" y="153"/>
                    </a:lnTo>
                    <a:lnTo>
                      <a:pt x="59" y="149"/>
                    </a:lnTo>
                    <a:lnTo>
                      <a:pt x="66" y="147"/>
                    </a:lnTo>
                    <a:lnTo>
                      <a:pt x="64" y="143"/>
                    </a:lnTo>
                    <a:lnTo>
                      <a:pt x="59" y="138"/>
                    </a:lnTo>
                    <a:lnTo>
                      <a:pt x="57" y="134"/>
                    </a:lnTo>
                    <a:lnTo>
                      <a:pt x="56" y="123"/>
                    </a:lnTo>
                    <a:lnTo>
                      <a:pt x="60" y="114"/>
                    </a:lnTo>
                    <a:lnTo>
                      <a:pt x="63" y="112"/>
                    </a:lnTo>
                    <a:lnTo>
                      <a:pt x="67" y="110"/>
                    </a:lnTo>
                    <a:lnTo>
                      <a:pt x="70" y="112"/>
                    </a:lnTo>
                    <a:lnTo>
                      <a:pt x="63" y="122"/>
                    </a:lnTo>
                    <a:lnTo>
                      <a:pt x="63" y="131"/>
                    </a:lnTo>
                    <a:lnTo>
                      <a:pt x="64" y="135"/>
                    </a:lnTo>
                    <a:lnTo>
                      <a:pt x="68" y="139"/>
                    </a:lnTo>
                    <a:lnTo>
                      <a:pt x="72" y="139"/>
                    </a:lnTo>
                    <a:lnTo>
                      <a:pt x="72" y="134"/>
                    </a:lnTo>
                    <a:lnTo>
                      <a:pt x="72" y="131"/>
                    </a:lnTo>
                    <a:lnTo>
                      <a:pt x="72" y="129"/>
                    </a:lnTo>
                    <a:lnTo>
                      <a:pt x="74" y="127"/>
                    </a:lnTo>
                    <a:lnTo>
                      <a:pt x="76" y="129"/>
                    </a:lnTo>
                    <a:lnTo>
                      <a:pt x="76" y="133"/>
                    </a:lnTo>
                    <a:lnTo>
                      <a:pt x="78" y="134"/>
                    </a:lnTo>
                    <a:lnTo>
                      <a:pt x="81" y="135"/>
                    </a:lnTo>
                    <a:lnTo>
                      <a:pt x="83" y="138"/>
                    </a:lnTo>
                    <a:lnTo>
                      <a:pt x="79" y="149"/>
                    </a:lnTo>
                    <a:lnTo>
                      <a:pt x="85" y="151"/>
                    </a:lnTo>
                    <a:lnTo>
                      <a:pt x="89" y="152"/>
                    </a:lnTo>
                    <a:lnTo>
                      <a:pt x="91" y="150"/>
                    </a:lnTo>
                    <a:lnTo>
                      <a:pt x="96" y="150"/>
                    </a:lnTo>
                    <a:lnTo>
                      <a:pt x="103" y="153"/>
                    </a:lnTo>
                    <a:lnTo>
                      <a:pt x="101" y="157"/>
                    </a:lnTo>
                    <a:lnTo>
                      <a:pt x="98" y="168"/>
                    </a:lnTo>
                    <a:lnTo>
                      <a:pt x="94" y="167"/>
                    </a:lnTo>
                    <a:lnTo>
                      <a:pt x="93" y="164"/>
                    </a:lnTo>
                    <a:lnTo>
                      <a:pt x="90" y="163"/>
                    </a:lnTo>
                    <a:lnTo>
                      <a:pt x="85" y="174"/>
                    </a:lnTo>
                    <a:lnTo>
                      <a:pt x="83" y="170"/>
                    </a:lnTo>
                    <a:lnTo>
                      <a:pt x="84" y="167"/>
                    </a:lnTo>
                    <a:lnTo>
                      <a:pt x="83" y="163"/>
                    </a:lnTo>
                    <a:lnTo>
                      <a:pt x="77" y="160"/>
                    </a:lnTo>
                    <a:lnTo>
                      <a:pt x="74" y="160"/>
                    </a:lnTo>
                    <a:lnTo>
                      <a:pt x="72" y="160"/>
                    </a:lnTo>
                    <a:lnTo>
                      <a:pt x="71" y="164"/>
                    </a:lnTo>
                    <a:lnTo>
                      <a:pt x="72" y="167"/>
                    </a:lnTo>
                    <a:lnTo>
                      <a:pt x="75" y="168"/>
                    </a:lnTo>
                    <a:lnTo>
                      <a:pt x="75" y="170"/>
                    </a:lnTo>
                    <a:lnTo>
                      <a:pt x="72" y="170"/>
                    </a:lnTo>
                    <a:lnTo>
                      <a:pt x="70" y="173"/>
                    </a:lnTo>
                    <a:lnTo>
                      <a:pt x="73" y="181"/>
                    </a:lnTo>
                    <a:lnTo>
                      <a:pt x="76" y="190"/>
                    </a:lnTo>
                    <a:lnTo>
                      <a:pt x="77" y="192"/>
                    </a:lnTo>
                    <a:lnTo>
                      <a:pt x="80" y="190"/>
                    </a:lnTo>
                    <a:lnTo>
                      <a:pt x="79" y="181"/>
                    </a:lnTo>
                    <a:lnTo>
                      <a:pt x="81" y="180"/>
                    </a:lnTo>
                    <a:lnTo>
                      <a:pt x="86" y="181"/>
                    </a:lnTo>
                    <a:lnTo>
                      <a:pt x="92" y="179"/>
                    </a:lnTo>
                    <a:lnTo>
                      <a:pt x="94" y="183"/>
                    </a:lnTo>
                    <a:lnTo>
                      <a:pt x="96" y="187"/>
                    </a:lnTo>
                    <a:lnTo>
                      <a:pt x="94" y="190"/>
                    </a:lnTo>
                    <a:lnTo>
                      <a:pt x="91" y="187"/>
                    </a:lnTo>
                    <a:lnTo>
                      <a:pt x="90" y="188"/>
                    </a:lnTo>
                    <a:lnTo>
                      <a:pt x="87" y="191"/>
                    </a:lnTo>
                    <a:lnTo>
                      <a:pt x="84" y="191"/>
                    </a:lnTo>
                    <a:lnTo>
                      <a:pt x="84" y="195"/>
                    </a:lnTo>
                    <a:lnTo>
                      <a:pt x="84" y="196"/>
                    </a:lnTo>
                    <a:lnTo>
                      <a:pt x="87" y="197"/>
                    </a:lnTo>
                    <a:lnTo>
                      <a:pt x="88" y="202"/>
                    </a:lnTo>
                    <a:lnTo>
                      <a:pt x="89" y="208"/>
                    </a:lnTo>
                    <a:lnTo>
                      <a:pt x="90" y="210"/>
                    </a:lnTo>
                    <a:lnTo>
                      <a:pt x="94" y="211"/>
                    </a:lnTo>
                    <a:lnTo>
                      <a:pt x="96" y="211"/>
                    </a:lnTo>
                    <a:lnTo>
                      <a:pt x="94" y="207"/>
                    </a:lnTo>
                    <a:lnTo>
                      <a:pt x="93" y="202"/>
                    </a:lnTo>
                    <a:lnTo>
                      <a:pt x="94" y="199"/>
                    </a:lnTo>
                    <a:lnTo>
                      <a:pt x="101" y="196"/>
                    </a:lnTo>
                    <a:lnTo>
                      <a:pt x="104" y="192"/>
                    </a:lnTo>
                    <a:lnTo>
                      <a:pt x="106" y="187"/>
                    </a:lnTo>
                    <a:lnTo>
                      <a:pt x="105" y="184"/>
                    </a:lnTo>
                    <a:lnTo>
                      <a:pt x="103" y="181"/>
                    </a:lnTo>
                    <a:lnTo>
                      <a:pt x="102" y="178"/>
                    </a:lnTo>
                    <a:lnTo>
                      <a:pt x="106" y="177"/>
                    </a:lnTo>
                    <a:lnTo>
                      <a:pt x="109" y="178"/>
                    </a:lnTo>
                    <a:lnTo>
                      <a:pt x="112" y="176"/>
                    </a:lnTo>
                    <a:lnTo>
                      <a:pt x="117" y="164"/>
                    </a:lnTo>
                    <a:lnTo>
                      <a:pt x="119" y="162"/>
                    </a:lnTo>
                    <a:lnTo>
                      <a:pt x="120" y="161"/>
                    </a:lnTo>
                    <a:lnTo>
                      <a:pt x="123" y="164"/>
                    </a:lnTo>
                    <a:lnTo>
                      <a:pt x="122" y="167"/>
                    </a:lnTo>
                    <a:lnTo>
                      <a:pt x="117" y="175"/>
                    </a:lnTo>
                    <a:lnTo>
                      <a:pt x="116" y="181"/>
                    </a:lnTo>
                    <a:lnTo>
                      <a:pt x="119" y="183"/>
                    </a:lnTo>
                    <a:lnTo>
                      <a:pt x="124" y="184"/>
                    </a:lnTo>
                    <a:lnTo>
                      <a:pt x="126" y="181"/>
                    </a:lnTo>
                    <a:lnTo>
                      <a:pt x="129" y="177"/>
                    </a:lnTo>
                    <a:lnTo>
                      <a:pt x="128" y="174"/>
                    </a:lnTo>
                    <a:lnTo>
                      <a:pt x="126" y="173"/>
                    </a:lnTo>
                    <a:lnTo>
                      <a:pt x="127" y="169"/>
                    </a:lnTo>
                    <a:lnTo>
                      <a:pt x="129" y="167"/>
                    </a:lnTo>
                    <a:lnTo>
                      <a:pt x="135" y="166"/>
                    </a:lnTo>
                    <a:lnTo>
                      <a:pt x="136" y="164"/>
                    </a:lnTo>
                    <a:lnTo>
                      <a:pt x="133" y="158"/>
                    </a:lnTo>
                    <a:lnTo>
                      <a:pt x="134" y="156"/>
                    </a:lnTo>
                    <a:lnTo>
                      <a:pt x="138" y="156"/>
                    </a:lnTo>
                    <a:lnTo>
                      <a:pt x="140" y="158"/>
                    </a:lnTo>
                    <a:lnTo>
                      <a:pt x="143" y="156"/>
                    </a:lnTo>
                    <a:lnTo>
                      <a:pt x="144" y="153"/>
                    </a:lnTo>
                    <a:lnTo>
                      <a:pt x="143" y="150"/>
                    </a:lnTo>
                    <a:lnTo>
                      <a:pt x="142" y="147"/>
                    </a:lnTo>
                    <a:lnTo>
                      <a:pt x="141" y="143"/>
                    </a:lnTo>
                    <a:lnTo>
                      <a:pt x="142" y="141"/>
                    </a:lnTo>
                    <a:lnTo>
                      <a:pt x="145" y="140"/>
                    </a:lnTo>
                    <a:lnTo>
                      <a:pt x="150" y="143"/>
                    </a:lnTo>
                    <a:lnTo>
                      <a:pt x="153" y="142"/>
                    </a:lnTo>
                    <a:lnTo>
                      <a:pt x="157" y="139"/>
                    </a:lnTo>
                    <a:lnTo>
                      <a:pt x="161" y="138"/>
                    </a:lnTo>
                    <a:lnTo>
                      <a:pt x="164" y="138"/>
                    </a:lnTo>
                    <a:lnTo>
                      <a:pt x="164" y="141"/>
                    </a:lnTo>
                    <a:lnTo>
                      <a:pt x="159" y="142"/>
                    </a:lnTo>
                    <a:lnTo>
                      <a:pt x="156" y="146"/>
                    </a:lnTo>
                    <a:lnTo>
                      <a:pt x="153" y="150"/>
                    </a:lnTo>
                    <a:lnTo>
                      <a:pt x="151" y="152"/>
                    </a:lnTo>
                    <a:lnTo>
                      <a:pt x="152" y="154"/>
                    </a:lnTo>
                    <a:lnTo>
                      <a:pt x="156" y="156"/>
                    </a:lnTo>
                    <a:lnTo>
                      <a:pt x="160" y="155"/>
                    </a:lnTo>
                    <a:lnTo>
                      <a:pt x="161" y="156"/>
                    </a:lnTo>
                    <a:lnTo>
                      <a:pt x="159" y="159"/>
                    </a:lnTo>
                    <a:lnTo>
                      <a:pt x="168" y="161"/>
                    </a:lnTo>
                    <a:lnTo>
                      <a:pt x="171" y="163"/>
                    </a:lnTo>
                    <a:lnTo>
                      <a:pt x="170" y="166"/>
                    </a:lnTo>
                    <a:lnTo>
                      <a:pt x="163" y="167"/>
                    </a:lnTo>
                    <a:lnTo>
                      <a:pt x="160" y="167"/>
                    </a:lnTo>
                    <a:lnTo>
                      <a:pt x="156" y="170"/>
                    </a:lnTo>
                    <a:lnTo>
                      <a:pt x="155" y="167"/>
                    </a:lnTo>
                    <a:lnTo>
                      <a:pt x="156" y="164"/>
                    </a:lnTo>
                    <a:lnTo>
                      <a:pt x="153" y="162"/>
                    </a:lnTo>
                    <a:lnTo>
                      <a:pt x="148" y="166"/>
                    </a:lnTo>
                    <a:lnTo>
                      <a:pt x="144" y="167"/>
                    </a:lnTo>
                    <a:lnTo>
                      <a:pt x="139" y="169"/>
                    </a:lnTo>
                    <a:lnTo>
                      <a:pt x="138" y="174"/>
                    </a:lnTo>
                    <a:lnTo>
                      <a:pt x="138" y="177"/>
                    </a:lnTo>
                    <a:lnTo>
                      <a:pt x="142" y="176"/>
                    </a:lnTo>
                    <a:lnTo>
                      <a:pt x="155" y="177"/>
                    </a:lnTo>
                    <a:lnTo>
                      <a:pt x="159" y="176"/>
                    </a:lnTo>
                    <a:lnTo>
                      <a:pt x="160" y="181"/>
                    </a:lnTo>
                    <a:lnTo>
                      <a:pt x="158" y="185"/>
                    </a:lnTo>
                    <a:lnTo>
                      <a:pt x="155" y="185"/>
                    </a:lnTo>
                    <a:lnTo>
                      <a:pt x="152" y="182"/>
                    </a:lnTo>
                    <a:lnTo>
                      <a:pt x="150" y="184"/>
                    </a:lnTo>
                    <a:lnTo>
                      <a:pt x="143" y="182"/>
                    </a:lnTo>
                    <a:lnTo>
                      <a:pt x="140" y="184"/>
                    </a:lnTo>
                    <a:lnTo>
                      <a:pt x="141" y="187"/>
                    </a:lnTo>
                    <a:lnTo>
                      <a:pt x="147" y="189"/>
                    </a:lnTo>
                    <a:lnTo>
                      <a:pt x="147" y="191"/>
                    </a:lnTo>
                    <a:lnTo>
                      <a:pt x="145" y="195"/>
                    </a:lnTo>
                    <a:lnTo>
                      <a:pt x="143" y="193"/>
                    </a:lnTo>
                    <a:lnTo>
                      <a:pt x="141" y="191"/>
                    </a:lnTo>
                    <a:lnTo>
                      <a:pt x="138" y="191"/>
                    </a:lnTo>
                    <a:lnTo>
                      <a:pt x="135" y="195"/>
                    </a:lnTo>
                    <a:lnTo>
                      <a:pt x="129" y="195"/>
                    </a:lnTo>
                    <a:lnTo>
                      <a:pt x="128" y="191"/>
                    </a:lnTo>
                    <a:lnTo>
                      <a:pt x="124" y="187"/>
                    </a:lnTo>
                    <a:lnTo>
                      <a:pt x="119" y="187"/>
                    </a:lnTo>
                    <a:lnTo>
                      <a:pt x="118" y="190"/>
                    </a:lnTo>
                    <a:lnTo>
                      <a:pt x="118" y="195"/>
                    </a:lnTo>
                    <a:lnTo>
                      <a:pt x="117" y="196"/>
                    </a:lnTo>
                    <a:lnTo>
                      <a:pt x="112" y="196"/>
                    </a:lnTo>
                    <a:lnTo>
                      <a:pt x="111" y="199"/>
                    </a:lnTo>
                    <a:lnTo>
                      <a:pt x="112" y="202"/>
                    </a:lnTo>
                    <a:lnTo>
                      <a:pt x="111" y="202"/>
                    </a:lnTo>
                    <a:lnTo>
                      <a:pt x="109" y="208"/>
                    </a:lnTo>
                    <a:lnTo>
                      <a:pt x="112" y="214"/>
                    </a:lnTo>
                    <a:lnTo>
                      <a:pt x="117" y="217"/>
                    </a:lnTo>
                    <a:lnTo>
                      <a:pt x="121" y="216"/>
                    </a:lnTo>
                    <a:lnTo>
                      <a:pt x="130" y="213"/>
                    </a:lnTo>
                    <a:lnTo>
                      <a:pt x="132" y="211"/>
                    </a:lnTo>
                    <a:lnTo>
                      <a:pt x="139" y="210"/>
                    </a:lnTo>
                    <a:lnTo>
                      <a:pt x="144" y="207"/>
                    </a:lnTo>
                    <a:lnTo>
                      <a:pt x="146" y="207"/>
                    </a:lnTo>
                    <a:lnTo>
                      <a:pt x="147" y="203"/>
                    </a:lnTo>
                    <a:lnTo>
                      <a:pt x="154" y="202"/>
                    </a:lnTo>
                    <a:lnTo>
                      <a:pt x="163" y="196"/>
                    </a:lnTo>
                    <a:lnTo>
                      <a:pt x="167" y="196"/>
                    </a:lnTo>
                    <a:lnTo>
                      <a:pt x="165" y="201"/>
                    </a:lnTo>
                    <a:lnTo>
                      <a:pt x="161" y="202"/>
                    </a:lnTo>
                    <a:lnTo>
                      <a:pt x="160" y="204"/>
                    </a:lnTo>
                    <a:lnTo>
                      <a:pt x="161" y="207"/>
                    </a:lnTo>
                    <a:lnTo>
                      <a:pt x="161" y="213"/>
                    </a:lnTo>
                    <a:lnTo>
                      <a:pt x="150" y="214"/>
                    </a:lnTo>
                    <a:lnTo>
                      <a:pt x="143" y="216"/>
                    </a:lnTo>
                    <a:lnTo>
                      <a:pt x="143" y="217"/>
                    </a:lnTo>
                    <a:lnTo>
                      <a:pt x="141" y="219"/>
                    </a:lnTo>
                    <a:lnTo>
                      <a:pt x="140" y="220"/>
                    </a:lnTo>
                    <a:lnTo>
                      <a:pt x="136" y="219"/>
                    </a:lnTo>
                    <a:lnTo>
                      <a:pt x="132" y="219"/>
                    </a:lnTo>
                    <a:lnTo>
                      <a:pt x="126" y="224"/>
                    </a:lnTo>
                    <a:lnTo>
                      <a:pt x="128" y="227"/>
                    </a:lnTo>
                    <a:lnTo>
                      <a:pt x="128" y="231"/>
                    </a:lnTo>
                    <a:lnTo>
                      <a:pt x="127" y="235"/>
                    </a:lnTo>
                    <a:lnTo>
                      <a:pt x="129" y="237"/>
                    </a:lnTo>
                    <a:lnTo>
                      <a:pt x="137" y="235"/>
                    </a:lnTo>
                    <a:lnTo>
                      <a:pt x="143" y="236"/>
                    </a:lnTo>
                    <a:lnTo>
                      <a:pt x="147" y="237"/>
                    </a:lnTo>
                    <a:lnTo>
                      <a:pt x="149" y="234"/>
                    </a:lnTo>
                    <a:lnTo>
                      <a:pt x="147" y="231"/>
                    </a:lnTo>
                    <a:lnTo>
                      <a:pt x="148" y="228"/>
                    </a:lnTo>
                    <a:lnTo>
                      <a:pt x="152" y="225"/>
                    </a:lnTo>
                    <a:lnTo>
                      <a:pt x="159" y="219"/>
                    </a:lnTo>
                    <a:lnTo>
                      <a:pt x="161" y="218"/>
                    </a:lnTo>
                    <a:lnTo>
                      <a:pt x="164" y="218"/>
                    </a:lnTo>
                    <a:lnTo>
                      <a:pt x="163" y="220"/>
                    </a:lnTo>
                    <a:lnTo>
                      <a:pt x="167" y="221"/>
                    </a:lnTo>
                    <a:lnTo>
                      <a:pt x="166" y="229"/>
                    </a:lnTo>
                    <a:lnTo>
                      <a:pt x="165" y="231"/>
                    </a:lnTo>
                    <a:lnTo>
                      <a:pt x="161" y="234"/>
                    </a:lnTo>
                    <a:lnTo>
                      <a:pt x="157" y="235"/>
                    </a:lnTo>
                    <a:lnTo>
                      <a:pt x="156" y="238"/>
                    </a:lnTo>
                    <a:lnTo>
                      <a:pt x="151" y="243"/>
                    </a:lnTo>
                    <a:lnTo>
                      <a:pt x="151" y="246"/>
                    </a:lnTo>
                    <a:lnTo>
                      <a:pt x="153" y="253"/>
                    </a:lnTo>
                    <a:lnTo>
                      <a:pt x="155" y="254"/>
                    </a:lnTo>
                    <a:lnTo>
                      <a:pt x="156" y="253"/>
                    </a:lnTo>
                    <a:lnTo>
                      <a:pt x="156" y="250"/>
                    </a:lnTo>
                    <a:lnTo>
                      <a:pt x="156" y="247"/>
                    </a:lnTo>
                    <a:lnTo>
                      <a:pt x="161" y="241"/>
                    </a:lnTo>
                    <a:lnTo>
                      <a:pt x="161" y="242"/>
                    </a:lnTo>
                    <a:lnTo>
                      <a:pt x="165" y="248"/>
                    </a:lnTo>
                    <a:lnTo>
                      <a:pt x="162" y="250"/>
                    </a:lnTo>
                    <a:lnTo>
                      <a:pt x="164" y="252"/>
                    </a:lnTo>
                    <a:lnTo>
                      <a:pt x="169" y="248"/>
                    </a:lnTo>
                    <a:lnTo>
                      <a:pt x="175" y="248"/>
                    </a:lnTo>
                    <a:lnTo>
                      <a:pt x="177" y="251"/>
                    </a:lnTo>
                    <a:lnTo>
                      <a:pt x="173" y="254"/>
                    </a:lnTo>
                    <a:lnTo>
                      <a:pt x="174" y="256"/>
                    </a:lnTo>
                    <a:lnTo>
                      <a:pt x="178" y="258"/>
                    </a:lnTo>
                    <a:lnTo>
                      <a:pt x="185" y="265"/>
                    </a:lnTo>
                    <a:lnTo>
                      <a:pt x="188" y="270"/>
                    </a:lnTo>
                    <a:lnTo>
                      <a:pt x="193" y="271"/>
                    </a:lnTo>
                    <a:lnTo>
                      <a:pt x="199" y="267"/>
                    </a:lnTo>
                    <a:lnTo>
                      <a:pt x="200" y="264"/>
                    </a:lnTo>
                    <a:lnTo>
                      <a:pt x="203" y="261"/>
                    </a:lnTo>
                    <a:lnTo>
                      <a:pt x="202" y="250"/>
                    </a:lnTo>
                    <a:lnTo>
                      <a:pt x="205" y="248"/>
                    </a:lnTo>
                    <a:lnTo>
                      <a:pt x="206" y="251"/>
                    </a:lnTo>
                    <a:lnTo>
                      <a:pt x="207" y="253"/>
                    </a:lnTo>
                    <a:lnTo>
                      <a:pt x="208" y="255"/>
                    </a:lnTo>
                    <a:lnTo>
                      <a:pt x="211" y="257"/>
                    </a:lnTo>
                    <a:lnTo>
                      <a:pt x="208" y="260"/>
                    </a:lnTo>
                    <a:lnTo>
                      <a:pt x="208" y="263"/>
                    </a:lnTo>
                    <a:lnTo>
                      <a:pt x="210" y="264"/>
                    </a:lnTo>
                    <a:lnTo>
                      <a:pt x="208" y="270"/>
                    </a:lnTo>
                    <a:lnTo>
                      <a:pt x="205" y="269"/>
                    </a:lnTo>
                    <a:lnTo>
                      <a:pt x="204" y="271"/>
                    </a:lnTo>
                    <a:lnTo>
                      <a:pt x="204" y="272"/>
                    </a:lnTo>
                    <a:lnTo>
                      <a:pt x="202" y="273"/>
                    </a:lnTo>
                    <a:lnTo>
                      <a:pt x="201" y="275"/>
                    </a:lnTo>
                    <a:lnTo>
                      <a:pt x="204" y="279"/>
                    </a:lnTo>
                    <a:lnTo>
                      <a:pt x="202" y="284"/>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5">
                <a:extLst>
                  <a:ext uri="{FF2B5EF4-FFF2-40B4-BE49-F238E27FC236}">
                    <a16:creationId xmlns:a16="http://schemas.microsoft.com/office/drawing/2014/main" id="{DB49C78E-780D-9B42-A032-1D8766BEC5A5}"/>
                  </a:ext>
                </a:extLst>
              </p:cNvPr>
              <p:cNvSpPr>
                <a:spLocks/>
              </p:cNvSpPr>
              <p:nvPr/>
            </p:nvSpPr>
            <p:spPr bwMode="auto">
              <a:xfrm>
                <a:off x="4992688" y="3916363"/>
                <a:ext cx="322263" cy="542925"/>
              </a:xfrm>
              <a:custGeom>
                <a:avLst/>
                <a:gdLst>
                  <a:gd name="T0" fmla="*/ 15 w 203"/>
                  <a:gd name="T1" fmla="*/ 197 h 342"/>
                  <a:gd name="T2" fmla="*/ 17 w 203"/>
                  <a:gd name="T3" fmla="*/ 159 h 342"/>
                  <a:gd name="T4" fmla="*/ 17 w 203"/>
                  <a:gd name="T5" fmla="*/ 135 h 342"/>
                  <a:gd name="T6" fmla="*/ 8 w 203"/>
                  <a:gd name="T7" fmla="*/ 102 h 342"/>
                  <a:gd name="T8" fmla="*/ 7 w 203"/>
                  <a:gd name="T9" fmla="*/ 79 h 342"/>
                  <a:gd name="T10" fmla="*/ 4 w 203"/>
                  <a:gd name="T11" fmla="*/ 63 h 342"/>
                  <a:gd name="T12" fmla="*/ 0 w 203"/>
                  <a:gd name="T13" fmla="*/ 43 h 342"/>
                  <a:gd name="T14" fmla="*/ 3 w 203"/>
                  <a:gd name="T15" fmla="*/ 23 h 342"/>
                  <a:gd name="T16" fmla="*/ 4 w 203"/>
                  <a:gd name="T17" fmla="*/ 12 h 342"/>
                  <a:gd name="T18" fmla="*/ 16 w 203"/>
                  <a:gd name="T19" fmla="*/ 8 h 342"/>
                  <a:gd name="T20" fmla="*/ 31 w 203"/>
                  <a:gd name="T21" fmla="*/ 0 h 342"/>
                  <a:gd name="T22" fmla="*/ 45 w 203"/>
                  <a:gd name="T23" fmla="*/ 6 h 342"/>
                  <a:gd name="T24" fmla="*/ 48 w 203"/>
                  <a:gd name="T25" fmla="*/ 28 h 342"/>
                  <a:gd name="T26" fmla="*/ 86 w 203"/>
                  <a:gd name="T27" fmla="*/ 38 h 342"/>
                  <a:gd name="T28" fmla="*/ 111 w 203"/>
                  <a:gd name="T29" fmla="*/ 44 h 342"/>
                  <a:gd name="T30" fmla="*/ 111 w 203"/>
                  <a:gd name="T31" fmla="*/ 81 h 342"/>
                  <a:gd name="T32" fmla="*/ 122 w 203"/>
                  <a:gd name="T33" fmla="*/ 109 h 342"/>
                  <a:gd name="T34" fmla="*/ 120 w 203"/>
                  <a:gd name="T35" fmla="*/ 133 h 342"/>
                  <a:gd name="T36" fmla="*/ 125 w 203"/>
                  <a:gd name="T37" fmla="*/ 194 h 342"/>
                  <a:gd name="T38" fmla="*/ 145 w 203"/>
                  <a:gd name="T39" fmla="*/ 229 h 342"/>
                  <a:gd name="T40" fmla="*/ 189 w 203"/>
                  <a:gd name="T41" fmla="*/ 274 h 342"/>
                  <a:gd name="T42" fmla="*/ 203 w 203"/>
                  <a:gd name="T43" fmla="*/ 290 h 342"/>
                  <a:gd name="T44" fmla="*/ 202 w 203"/>
                  <a:gd name="T45" fmla="*/ 307 h 342"/>
                  <a:gd name="T46" fmla="*/ 177 w 203"/>
                  <a:gd name="T47" fmla="*/ 339 h 342"/>
                  <a:gd name="T48" fmla="*/ 165 w 203"/>
                  <a:gd name="T49" fmla="*/ 332 h 342"/>
                  <a:gd name="T50" fmla="*/ 167 w 203"/>
                  <a:gd name="T51" fmla="*/ 327 h 342"/>
                  <a:gd name="T52" fmla="*/ 162 w 203"/>
                  <a:gd name="T53" fmla="*/ 322 h 342"/>
                  <a:gd name="T54" fmla="*/ 154 w 203"/>
                  <a:gd name="T55" fmla="*/ 331 h 342"/>
                  <a:gd name="T56" fmla="*/ 154 w 203"/>
                  <a:gd name="T57" fmla="*/ 342 h 342"/>
                  <a:gd name="T58" fmla="*/ 145 w 203"/>
                  <a:gd name="T59" fmla="*/ 322 h 342"/>
                  <a:gd name="T60" fmla="*/ 149 w 203"/>
                  <a:gd name="T61" fmla="*/ 305 h 342"/>
                  <a:gd name="T62" fmla="*/ 140 w 203"/>
                  <a:gd name="T63" fmla="*/ 305 h 342"/>
                  <a:gd name="T64" fmla="*/ 136 w 203"/>
                  <a:gd name="T65" fmla="*/ 289 h 342"/>
                  <a:gd name="T66" fmla="*/ 139 w 203"/>
                  <a:gd name="T67" fmla="*/ 269 h 342"/>
                  <a:gd name="T68" fmla="*/ 138 w 203"/>
                  <a:gd name="T69" fmla="*/ 264 h 342"/>
                  <a:gd name="T70" fmla="*/ 136 w 203"/>
                  <a:gd name="T71" fmla="*/ 251 h 342"/>
                  <a:gd name="T72" fmla="*/ 135 w 203"/>
                  <a:gd name="T73" fmla="*/ 268 h 342"/>
                  <a:gd name="T74" fmla="*/ 132 w 203"/>
                  <a:gd name="T75" fmla="*/ 278 h 342"/>
                  <a:gd name="T76" fmla="*/ 126 w 203"/>
                  <a:gd name="T77" fmla="*/ 287 h 342"/>
                  <a:gd name="T78" fmla="*/ 121 w 203"/>
                  <a:gd name="T79" fmla="*/ 274 h 342"/>
                  <a:gd name="T80" fmla="*/ 101 w 203"/>
                  <a:gd name="T81" fmla="*/ 270 h 342"/>
                  <a:gd name="T82" fmla="*/ 97 w 203"/>
                  <a:gd name="T83" fmla="*/ 264 h 342"/>
                  <a:gd name="T84" fmla="*/ 73 w 203"/>
                  <a:gd name="T85" fmla="*/ 256 h 342"/>
                  <a:gd name="T86" fmla="*/ 64 w 203"/>
                  <a:gd name="T87" fmla="*/ 246 h 342"/>
                  <a:gd name="T88" fmla="*/ 68 w 203"/>
                  <a:gd name="T89" fmla="*/ 222 h 342"/>
                  <a:gd name="T90" fmla="*/ 64 w 203"/>
                  <a:gd name="T91" fmla="*/ 235 h 342"/>
                  <a:gd name="T92" fmla="*/ 53 w 203"/>
                  <a:gd name="T93" fmla="*/ 234 h 342"/>
                  <a:gd name="T94" fmla="*/ 39 w 203"/>
                  <a:gd name="T95" fmla="*/ 23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3" h="342">
                    <a:moveTo>
                      <a:pt x="34" y="237"/>
                    </a:moveTo>
                    <a:lnTo>
                      <a:pt x="18" y="206"/>
                    </a:lnTo>
                    <a:lnTo>
                      <a:pt x="17" y="202"/>
                    </a:lnTo>
                    <a:lnTo>
                      <a:pt x="15" y="197"/>
                    </a:lnTo>
                    <a:lnTo>
                      <a:pt x="17" y="189"/>
                    </a:lnTo>
                    <a:lnTo>
                      <a:pt x="16" y="183"/>
                    </a:lnTo>
                    <a:lnTo>
                      <a:pt x="17" y="173"/>
                    </a:lnTo>
                    <a:lnTo>
                      <a:pt x="17" y="159"/>
                    </a:lnTo>
                    <a:lnTo>
                      <a:pt x="15" y="148"/>
                    </a:lnTo>
                    <a:lnTo>
                      <a:pt x="15" y="144"/>
                    </a:lnTo>
                    <a:lnTo>
                      <a:pt x="15" y="141"/>
                    </a:lnTo>
                    <a:lnTo>
                      <a:pt x="17" y="135"/>
                    </a:lnTo>
                    <a:lnTo>
                      <a:pt x="17" y="126"/>
                    </a:lnTo>
                    <a:lnTo>
                      <a:pt x="15" y="116"/>
                    </a:lnTo>
                    <a:lnTo>
                      <a:pt x="14" y="113"/>
                    </a:lnTo>
                    <a:lnTo>
                      <a:pt x="8" y="102"/>
                    </a:lnTo>
                    <a:lnTo>
                      <a:pt x="6" y="99"/>
                    </a:lnTo>
                    <a:lnTo>
                      <a:pt x="6" y="93"/>
                    </a:lnTo>
                    <a:lnTo>
                      <a:pt x="7" y="81"/>
                    </a:lnTo>
                    <a:lnTo>
                      <a:pt x="7" y="79"/>
                    </a:lnTo>
                    <a:lnTo>
                      <a:pt x="4" y="77"/>
                    </a:lnTo>
                    <a:lnTo>
                      <a:pt x="2" y="73"/>
                    </a:lnTo>
                    <a:lnTo>
                      <a:pt x="5" y="66"/>
                    </a:lnTo>
                    <a:lnTo>
                      <a:pt x="4" y="63"/>
                    </a:lnTo>
                    <a:lnTo>
                      <a:pt x="2" y="61"/>
                    </a:lnTo>
                    <a:lnTo>
                      <a:pt x="3" y="57"/>
                    </a:lnTo>
                    <a:lnTo>
                      <a:pt x="1" y="49"/>
                    </a:lnTo>
                    <a:lnTo>
                      <a:pt x="0" y="43"/>
                    </a:lnTo>
                    <a:lnTo>
                      <a:pt x="1" y="37"/>
                    </a:lnTo>
                    <a:lnTo>
                      <a:pt x="3" y="29"/>
                    </a:lnTo>
                    <a:lnTo>
                      <a:pt x="2" y="27"/>
                    </a:lnTo>
                    <a:lnTo>
                      <a:pt x="3" y="23"/>
                    </a:lnTo>
                    <a:lnTo>
                      <a:pt x="6" y="20"/>
                    </a:lnTo>
                    <a:lnTo>
                      <a:pt x="8" y="15"/>
                    </a:lnTo>
                    <a:lnTo>
                      <a:pt x="7" y="13"/>
                    </a:lnTo>
                    <a:lnTo>
                      <a:pt x="4" y="12"/>
                    </a:lnTo>
                    <a:lnTo>
                      <a:pt x="3" y="12"/>
                    </a:lnTo>
                    <a:lnTo>
                      <a:pt x="7" y="7"/>
                    </a:lnTo>
                    <a:lnTo>
                      <a:pt x="11" y="7"/>
                    </a:lnTo>
                    <a:lnTo>
                      <a:pt x="16" y="8"/>
                    </a:lnTo>
                    <a:lnTo>
                      <a:pt x="21" y="6"/>
                    </a:lnTo>
                    <a:lnTo>
                      <a:pt x="23" y="3"/>
                    </a:lnTo>
                    <a:lnTo>
                      <a:pt x="28" y="0"/>
                    </a:lnTo>
                    <a:lnTo>
                      <a:pt x="31" y="0"/>
                    </a:lnTo>
                    <a:lnTo>
                      <a:pt x="40" y="0"/>
                    </a:lnTo>
                    <a:lnTo>
                      <a:pt x="43" y="1"/>
                    </a:lnTo>
                    <a:lnTo>
                      <a:pt x="44" y="4"/>
                    </a:lnTo>
                    <a:lnTo>
                      <a:pt x="45" y="6"/>
                    </a:lnTo>
                    <a:lnTo>
                      <a:pt x="46" y="13"/>
                    </a:lnTo>
                    <a:lnTo>
                      <a:pt x="47" y="19"/>
                    </a:lnTo>
                    <a:lnTo>
                      <a:pt x="48" y="26"/>
                    </a:lnTo>
                    <a:lnTo>
                      <a:pt x="48" y="28"/>
                    </a:lnTo>
                    <a:lnTo>
                      <a:pt x="48" y="33"/>
                    </a:lnTo>
                    <a:lnTo>
                      <a:pt x="62" y="37"/>
                    </a:lnTo>
                    <a:lnTo>
                      <a:pt x="69" y="37"/>
                    </a:lnTo>
                    <a:lnTo>
                      <a:pt x="86" y="38"/>
                    </a:lnTo>
                    <a:lnTo>
                      <a:pt x="100" y="38"/>
                    </a:lnTo>
                    <a:lnTo>
                      <a:pt x="102" y="42"/>
                    </a:lnTo>
                    <a:lnTo>
                      <a:pt x="108" y="42"/>
                    </a:lnTo>
                    <a:lnTo>
                      <a:pt x="111" y="44"/>
                    </a:lnTo>
                    <a:lnTo>
                      <a:pt x="111" y="43"/>
                    </a:lnTo>
                    <a:lnTo>
                      <a:pt x="110" y="46"/>
                    </a:lnTo>
                    <a:lnTo>
                      <a:pt x="112" y="65"/>
                    </a:lnTo>
                    <a:lnTo>
                      <a:pt x="111" y="81"/>
                    </a:lnTo>
                    <a:lnTo>
                      <a:pt x="111" y="84"/>
                    </a:lnTo>
                    <a:lnTo>
                      <a:pt x="115" y="90"/>
                    </a:lnTo>
                    <a:lnTo>
                      <a:pt x="117" y="97"/>
                    </a:lnTo>
                    <a:lnTo>
                      <a:pt x="122" y="109"/>
                    </a:lnTo>
                    <a:lnTo>
                      <a:pt x="122" y="118"/>
                    </a:lnTo>
                    <a:lnTo>
                      <a:pt x="120" y="121"/>
                    </a:lnTo>
                    <a:lnTo>
                      <a:pt x="119" y="126"/>
                    </a:lnTo>
                    <a:lnTo>
                      <a:pt x="120" y="133"/>
                    </a:lnTo>
                    <a:lnTo>
                      <a:pt x="119" y="160"/>
                    </a:lnTo>
                    <a:lnTo>
                      <a:pt x="119" y="173"/>
                    </a:lnTo>
                    <a:lnTo>
                      <a:pt x="121" y="185"/>
                    </a:lnTo>
                    <a:lnTo>
                      <a:pt x="125" y="194"/>
                    </a:lnTo>
                    <a:lnTo>
                      <a:pt x="130" y="202"/>
                    </a:lnTo>
                    <a:lnTo>
                      <a:pt x="133" y="217"/>
                    </a:lnTo>
                    <a:lnTo>
                      <a:pt x="141" y="226"/>
                    </a:lnTo>
                    <a:lnTo>
                      <a:pt x="145" y="229"/>
                    </a:lnTo>
                    <a:lnTo>
                      <a:pt x="155" y="235"/>
                    </a:lnTo>
                    <a:lnTo>
                      <a:pt x="158" y="244"/>
                    </a:lnTo>
                    <a:lnTo>
                      <a:pt x="175" y="263"/>
                    </a:lnTo>
                    <a:lnTo>
                      <a:pt x="189" y="274"/>
                    </a:lnTo>
                    <a:lnTo>
                      <a:pt x="195" y="285"/>
                    </a:lnTo>
                    <a:lnTo>
                      <a:pt x="197" y="286"/>
                    </a:lnTo>
                    <a:lnTo>
                      <a:pt x="203" y="288"/>
                    </a:lnTo>
                    <a:lnTo>
                      <a:pt x="203" y="290"/>
                    </a:lnTo>
                    <a:lnTo>
                      <a:pt x="201" y="293"/>
                    </a:lnTo>
                    <a:lnTo>
                      <a:pt x="199" y="298"/>
                    </a:lnTo>
                    <a:lnTo>
                      <a:pt x="202" y="302"/>
                    </a:lnTo>
                    <a:lnTo>
                      <a:pt x="202" y="307"/>
                    </a:lnTo>
                    <a:lnTo>
                      <a:pt x="192" y="322"/>
                    </a:lnTo>
                    <a:lnTo>
                      <a:pt x="187" y="327"/>
                    </a:lnTo>
                    <a:lnTo>
                      <a:pt x="180" y="337"/>
                    </a:lnTo>
                    <a:lnTo>
                      <a:pt x="177" y="339"/>
                    </a:lnTo>
                    <a:lnTo>
                      <a:pt x="172" y="337"/>
                    </a:lnTo>
                    <a:lnTo>
                      <a:pt x="166" y="336"/>
                    </a:lnTo>
                    <a:lnTo>
                      <a:pt x="164" y="334"/>
                    </a:lnTo>
                    <a:lnTo>
                      <a:pt x="165" y="332"/>
                    </a:lnTo>
                    <a:lnTo>
                      <a:pt x="170" y="329"/>
                    </a:lnTo>
                    <a:lnTo>
                      <a:pt x="171" y="327"/>
                    </a:lnTo>
                    <a:lnTo>
                      <a:pt x="170" y="326"/>
                    </a:lnTo>
                    <a:lnTo>
                      <a:pt x="167" y="327"/>
                    </a:lnTo>
                    <a:lnTo>
                      <a:pt x="166" y="326"/>
                    </a:lnTo>
                    <a:lnTo>
                      <a:pt x="166" y="324"/>
                    </a:lnTo>
                    <a:lnTo>
                      <a:pt x="164" y="322"/>
                    </a:lnTo>
                    <a:lnTo>
                      <a:pt x="162" y="322"/>
                    </a:lnTo>
                    <a:lnTo>
                      <a:pt x="159" y="327"/>
                    </a:lnTo>
                    <a:lnTo>
                      <a:pt x="157" y="327"/>
                    </a:lnTo>
                    <a:lnTo>
                      <a:pt x="154" y="327"/>
                    </a:lnTo>
                    <a:lnTo>
                      <a:pt x="154" y="331"/>
                    </a:lnTo>
                    <a:lnTo>
                      <a:pt x="156" y="333"/>
                    </a:lnTo>
                    <a:lnTo>
                      <a:pt x="158" y="339"/>
                    </a:lnTo>
                    <a:lnTo>
                      <a:pt x="155" y="342"/>
                    </a:lnTo>
                    <a:lnTo>
                      <a:pt x="154" y="342"/>
                    </a:lnTo>
                    <a:lnTo>
                      <a:pt x="151" y="337"/>
                    </a:lnTo>
                    <a:lnTo>
                      <a:pt x="147" y="331"/>
                    </a:lnTo>
                    <a:lnTo>
                      <a:pt x="145" y="326"/>
                    </a:lnTo>
                    <a:lnTo>
                      <a:pt x="145" y="322"/>
                    </a:lnTo>
                    <a:lnTo>
                      <a:pt x="148" y="317"/>
                    </a:lnTo>
                    <a:lnTo>
                      <a:pt x="145" y="312"/>
                    </a:lnTo>
                    <a:lnTo>
                      <a:pt x="146" y="310"/>
                    </a:lnTo>
                    <a:lnTo>
                      <a:pt x="149" y="305"/>
                    </a:lnTo>
                    <a:lnTo>
                      <a:pt x="149" y="304"/>
                    </a:lnTo>
                    <a:lnTo>
                      <a:pt x="148" y="304"/>
                    </a:lnTo>
                    <a:lnTo>
                      <a:pt x="142" y="307"/>
                    </a:lnTo>
                    <a:lnTo>
                      <a:pt x="140" y="305"/>
                    </a:lnTo>
                    <a:lnTo>
                      <a:pt x="140" y="300"/>
                    </a:lnTo>
                    <a:lnTo>
                      <a:pt x="137" y="295"/>
                    </a:lnTo>
                    <a:lnTo>
                      <a:pt x="135" y="293"/>
                    </a:lnTo>
                    <a:lnTo>
                      <a:pt x="136" y="289"/>
                    </a:lnTo>
                    <a:lnTo>
                      <a:pt x="138" y="287"/>
                    </a:lnTo>
                    <a:lnTo>
                      <a:pt x="139" y="286"/>
                    </a:lnTo>
                    <a:lnTo>
                      <a:pt x="138" y="274"/>
                    </a:lnTo>
                    <a:lnTo>
                      <a:pt x="139" y="269"/>
                    </a:lnTo>
                    <a:lnTo>
                      <a:pt x="141" y="268"/>
                    </a:lnTo>
                    <a:lnTo>
                      <a:pt x="142" y="266"/>
                    </a:lnTo>
                    <a:lnTo>
                      <a:pt x="141" y="265"/>
                    </a:lnTo>
                    <a:lnTo>
                      <a:pt x="138" y="264"/>
                    </a:lnTo>
                    <a:lnTo>
                      <a:pt x="137" y="262"/>
                    </a:lnTo>
                    <a:lnTo>
                      <a:pt x="138" y="258"/>
                    </a:lnTo>
                    <a:lnTo>
                      <a:pt x="137" y="252"/>
                    </a:lnTo>
                    <a:lnTo>
                      <a:pt x="136" y="251"/>
                    </a:lnTo>
                    <a:lnTo>
                      <a:pt x="132" y="259"/>
                    </a:lnTo>
                    <a:lnTo>
                      <a:pt x="132" y="262"/>
                    </a:lnTo>
                    <a:lnTo>
                      <a:pt x="133" y="265"/>
                    </a:lnTo>
                    <a:lnTo>
                      <a:pt x="135" y="268"/>
                    </a:lnTo>
                    <a:lnTo>
                      <a:pt x="135" y="270"/>
                    </a:lnTo>
                    <a:lnTo>
                      <a:pt x="132" y="273"/>
                    </a:lnTo>
                    <a:lnTo>
                      <a:pt x="131" y="275"/>
                    </a:lnTo>
                    <a:lnTo>
                      <a:pt x="132" y="278"/>
                    </a:lnTo>
                    <a:lnTo>
                      <a:pt x="132" y="281"/>
                    </a:lnTo>
                    <a:lnTo>
                      <a:pt x="132" y="284"/>
                    </a:lnTo>
                    <a:lnTo>
                      <a:pt x="129" y="287"/>
                    </a:lnTo>
                    <a:lnTo>
                      <a:pt x="126" y="287"/>
                    </a:lnTo>
                    <a:lnTo>
                      <a:pt x="123" y="286"/>
                    </a:lnTo>
                    <a:lnTo>
                      <a:pt x="122" y="284"/>
                    </a:lnTo>
                    <a:lnTo>
                      <a:pt x="122" y="277"/>
                    </a:lnTo>
                    <a:lnTo>
                      <a:pt x="121" y="274"/>
                    </a:lnTo>
                    <a:lnTo>
                      <a:pt x="118" y="270"/>
                    </a:lnTo>
                    <a:lnTo>
                      <a:pt x="116" y="270"/>
                    </a:lnTo>
                    <a:lnTo>
                      <a:pt x="107" y="267"/>
                    </a:lnTo>
                    <a:lnTo>
                      <a:pt x="101" y="270"/>
                    </a:lnTo>
                    <a:lnTo>
                      <a:pt x="98" y="275"/>
                    </a:lnTo>
                    <a:lnTo>
                      <a:pt x="94" y="276"/>
                    </a:lnTo>
                    <a:lnTo>
                      <a:pt x="94" y="270"/>
                    </a:lnTo>
                    <a:lnTo>
                      <a:pt x="97" y="264"/>
                    </a:lnTo>
                    <a:lnTo>
                      <a:pt x="83" y="260"/>
                    </a:lnTo>
                    <a:lnTo>
                      <a:pt x="81" y="259"/>
                    </a:lnTo>
                    <a:lnTo>
                      <a:pt x="79" y="256"/>
                    </a:lnTo>
                    <a:lnTo>
                      <a:pt x="73" y="256"/>
                    </a:lnTo>
                    <a:lnTo>
                      <a:pt x="68" y="251"/>
                    </a:lnTo>
                    <a:lnTo>
                      <a:pt x="65" y="253"/>
                    </a:lnTo>
                    <a:lnTo>
                      <a:pt x="63" y="253"/>
                    </a:lnTo>
                    <a:lnTo>
                      <a:pt x="64" y="246"/>
                    </a:lnTo>
                    <a:lnTo>
                      <a:pt x="71" y="236"/>
                    </a:lnTo>
                    <a:lnTo>
                      <a:pt x="70" y="235"/>
                    </a:lnTo>
                    <a:lnTo>
                      <a:pt x="68" y="230"/>
                    </a:lnTo>
                    <a:lnTo>
                      <a:pt x="68" y="222"/>
                    </a:lnTo>
                    <a:lnTo>
                      <a:pt x="66" y="222"/>
                    </a:lnTo>
                    <a:lnTo>
                      <a:pt x="64" y="224"/>
                    </a:lnTo>
                    <a:lnTo>
                      <a:pt x="65" y="227"/>
                    </a:lnTo>
                    <a:lnTo>
                      <a:pt x="64" y="235"/>
                    </a:lnTo>
                    <a:lnTo>
                      <a:pt x="63" y="239"/>
                    </a:lnTo>
                    <a:lnTo>
                      <a:pt x="60" y="243"/>
                    </a:lnTo>
                    <a:lnTo>
                      <a:pt x="58" y="240"/>
                    </a:lnTo>
                    <a:lnTo>
                      <a:pt x="53" y="234"/>
                    </a:lnTo>
                    <a:lnTo>
                      <a:pt x="48" y="232"/>
                    </a:lnTo>
                    <a:lnTo>
                      <a:pt x="45" y="232"/>
                    </a:lnTo>
                    <a:lnTo>
                      <a:pt x="43" y="230"/>
                    </a:lnTo>
                    <a:lnTo>
                      <a:pt x="39" y="231"/>
                    </a:lnTo>
                    <a:lnTo>
                      <a:pt x="34" y="237"/>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9">
                <a:extLst>
                  <a:ext uri="{FF2B5EF4-FFF2-40B4-BE49-F238E27FC236}">
                    <a16:creationId xmlns:a16="http://schemas.microsoft.com/office/drawing/2014/main" id="{B5623F30-E1B1-3940-939F-C9FEFCA1B763}"/>
                  </a:ext>
                </a:extLst>
              </p:cNvPr>
              <p:cNvSpPr>
                <a:spLocks/>
              </p:cNvSpPr>
              <p:nvPr/>
            </p:nvSpPr>
            <p:spPr bwMode="auto">
              <a:xfrm>
                <a:off x="6046788" y="4291013"/>
                <a:ext cx="579438" cy="552450"/>
              </a:xfrm>
              <a:custGeom>
                <a:avLst/>
                <a:gdLst>
                  <a:gd name="T0" fmla="*/ 15 w 365"/>
                  <a:gd name="T1" fmla="*/ 331 h 348"/>
                  <a:gd name="T2" fmla="*/ 5 w 365"/>
                  <a:gd name="T3" fmla="*/ 322 h 348"/>
                  <a:gd name="T4" fmla="*/ 2 w 365"/>
                  <a:gd name="T5" fmla="*/ 302 h 348"/>
                  <a:gd name="T6" fmla="*/ 13 w 365"/>
                  <a:gd name="T7" fmla="*/ 304 h 348"/>
                  <a:gd name="T8" fmla="*/ 25 w 365"/>
                  <a:gd name="T9" fmla="*/ 282 h 348"/>
                  <a:gd name="T10" fmla="*/ 55 w 365"/>
                  <a:gd name="T11" fmla="*/ 281 h 348"/>
                  <a:gd name="T12" fmla="*/ 75 w 365"/>
                  <a:gd name="T13" fmla="*/ 271 h 348"/>
                  <a:gd name="T14" fmla="*/ 69 w 365"/>
                  <a:gd name="T15" fmla="*/ 257 h 348"/>
                  <a:gd name="T16" fmla="*/ 53 w 365"/>
                  <a:gd name="T17" fmla="*/ 236 h 348"/>
                  <a:gd name="T18" fmla="*/ 67 w 365"/>
                  <a:gd name="T19" fmla="*/ 210 h 348"/>
                  <a:gd name="T20" fmla="*/ 51 w 365"/>
                  <a:gd name="T21" fmla="*/ 185 h 348"/>
                  <a:gd name="T22" fmla="*/ 32 w 365"/>
                  <a:gd name="T23" fmla="*/ 153 h 348"/>
                  <a:gd name="T24" fmla="*/ 58 w 365"/>
                  <a:gd name="T25" fmla="*/ 137 h 348"/>
                  <a:gd name="T26" fmla="*/ 200 w 365"/>
                  <a:gd name="T27" fmla="*/ 97 h 348"/>
                  <a:gd name="T28" fmla="*/ 216 w 365"/>
                  <a:gd name="T29" fmla="*/ 77 h 348"/>
                  <a:gd name="T30" fmla="*/ 217 w 365"/>
                  <a:gd name="T31" fmla="*/ 63 h 348"/>
                  <a:gd name="T32" fmla="*/ 212 w 365"/>
                  <a:gd name="T33" fmla="*/ 41 h 348"/>
                  <a:gd name="T34" fmla="*/ 202 w 365"/>
                  <a:gd name="T35" fmla="*/ 4 h 348"/>
                  <a:gd name="T36" fmla="*/ 365 w 365"/>
                  <a:gd name="T37" fmla="*/ 17 h 348"/>
                  <a:gd name="T38" fmla="*/ 336 w 365"/>
                  <a:gd name="T39" fmla="*/ 4 h 348"/>
                  <a:gd name="T40" fmla="*/ 337 w 365"/>
                  <a:gd name="T41" fmla="*/ 16 h 348"/>
                  <a:gd name="T42" fmla="*/ 352 w 365"/>
                  <a:gd name="T43" fmla="*/ 22 h 348"/>
                  <a:gd name="T44" fmla="*/ 355 w 365"/>
                  <a:gd name="T45" fmla="*/ 37 h 348"/>
                  <a:gd name="T46" fmla="*/ 347 w 365"/>
                  <a:gd name="T47" fmla="*/ 45 h 348"/>
                  <a:gd name="T48" fmla="*/ 336 w 365"/>
                  <a:gd name="T49" fmla="*/ 37 h 348"/>
                  <a:gd name="T50" fmla="*/ 326 w 365"/>
                  <a:gd name="T51" fmla="*/ 29 h 348"/>
                  <a:gd name="T52" fmla="*/ 298 w 365"/>
                  <a:gd name="T53" fmla="*/ 19 h 348"/>
                  <a:gd name="T54" fmla="*/ 302 w 365"/>
                  <a:gd name="T55" fmla="*/ 32 h 348"/>
                  <a:gd name="T56" fmla="*/ 298 w 365"/>
                  <a:gd name="T57" fmla="*/ 38 h 348"/>
                  <a:gd name="T58" fmla="*/ 336 w 365"/>
                  <a:gd name="T59" fmla="*/ 46 h 348"/>
                  <a:gd name="T60" fmla="*/ 323 w 365"/>
                  <a:gd name="T61" fmla="*/ 57 h 348"/>
                  <a:gd name="T62" fmla="*/ 335 w 365"/>
                  <a:gd name="T63" fmla="*/ 70 h 348"/>
                  <a:gd name="T64" fmla="*/ 313 w 365"/>
                  <a:gd name="T65" fmla="*/ 78 h 348"/>
                  <a:gd name="T66" fmla="*/ 338 w 365"/>
                  <a:gd name="T67" fmla="*/ 82 h 348"/>
                  <a:gd name="T68" fmla="*/ 349 w 365"/>
                  <a:gd name="T69" fmla="*/ 77 h 348"/>
                  <a:gd name="T70" fmla="*/ 354 w 365"/>
                  <a:gd name="T71" fmla="*/ 100 h 348"/>
                  <a:gd name="T72" fmla="*/ 332 w 365"/>
                  <a:gd name="T73" fmla="*/ 127 h 348"/>
                  <a:gd name="T74" fmla="*/ 324 w 365"/>
                  <a:gd name="T75" fmla="*/ 155 h 348"/>
                  <a:gd name="T76" fmla="*/ 300 w 365"/>
                  <a:gd name="T77" fmla="*/ 170 h 348"/>
                  <a:gd name="T78" fmla="*/ 292 w 365"/>
                  <a:gd name="T79" fmla="*/ 169 h 348"/>
                  <a:gd name="T80" fmla="*/ 301 w 365"/>
                  <a:gd name="T81" fmla="*/ 153 h 348"/>
                  <a:gd name="T82" fmla="*/ 300 w 365"/>
                  <a:gd name="T83" fmla="*/ 146 h 348"/>
                  <a:gd name="T84" fmla="*/ 286 w 365"/>
                  <a:gd name="T85" fmla="*/ 140 h 348"/>
                  <a:gd name="T86" fmla="*/ 273 w 365"/>
                  <a:gd name="T87" fmla="*/ 164 h 348"/>
                  <a:gd name="T88" fmla="*/ 266 w 365"/>
                  <a:gd name="T89" fmla="*/ 172 h 348"/>
                  <a:gd name="T90" fmla="*/ 259 w 365"/>
                  <a:gd name="T91" fmla="*/ 180 h 348"/>
                  <a:gd name="T92" fmla="*/ 259 w 365"/>
                  <a:gd name="T93" fmla="*/ 200 h 348"/>
                  <a:gd name="T94" fmla="*/ 254 w 365"/>
                  <a:gd name="T95" fmla="*/ 204 h 348"/>
                  <a:gd name="T96" fmla="*/ 246 w 365"/>
                  <a:gd name="T97" fmla="*/ 223 h 348"/>
                  <a:gd name="T98" fmla="*/ 232 w 365"/>
                  <a:gd name="T99" fmla="*/ 254 h 348"/>
                  <a:gd name="T100" fmla="*/ 229 w 365"/>
                  <a:gd name="T101" fmla="*/ 268 h 348"/>
                  <a:gd name="T102" fmla="*/ 216 w 365"/>
                  <a:gd name="T103" fmla="*/ 267 h 348"/>
                  <a:gd name="T104" fmla="*/ 205 w 365"/>
                  <a:gd name="T105" fmla="*/ 264 h 348"/>
                  <a:gd name="T106" fmla="*/ 194 w 365"/>
                  <a:gd name="T107" fmla="*/ 280 h 348"/>
                  <a:gd name="T108" fmla="*/ 179 w 365"/>
                  <a:gd name="T109" fmla="*/ 288 h 348"/>
                  <a:gd name="T110" fmla="*/ 192 w 365"/>
                  <a:gd name="T111" fmla="*/ 297 h 348"/>
                  <a:gd name="T112" fmla="*/ 191 w 365"/>
                  <a:gd name="T113" fmla="*/ 322 h 348"/>
                  <a:gd name="T114" fmla="*/ 179 w 365"/>
                  <a:gd name="T115" fmla="*/ 3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48">
                    <a:moveTo>
                      <a:pt x="20" y="348"/>
                    </a:moveTo>
                    <a:lnTo>
                      <a:pt x="23" y="344"/>
                    </a:lnTo>
                    <a:lnTo>
                      <a:pt x="24" y="337"/>
                    </a:lnTo>
                    <a:lnTo>
                      <a:pt x="23" y="335"/>
                    </a:lnTo>
                    <a:lnTo>
                      <a:pt x="19" y="335"/>
                    </a:lnTo>
                    <a:lnTo>
                      <a:pt x="15" y="331"/>
                    </a:lnTo>
                    <a:lnTo>
                      <a:pt x="16" y="327"/>
                    </a:lnTo>
                    <a:lnTo>
                      <a:pt x="15" y="325"/>
                    </a:lnTo>
                    <a:lnTo>
                      <a:pt x="11" y="325"/>
                    </a:lnTo>
                    <a:lnTo>
                      <a:pt x="7" y="326"/>
                    </a:lnTo>
                    <a:lnTo>
                      <a:pt x="5" y="325"/>
                    </a:lnTo>
                    <a:lnTo>
                      <a:pt x="5" y="322"/>
                    </a:lnTo>
                    <a:lnTo>
                      <a:pt x="2" y="315"/>
                    </a:lnTo>
                    <a:lnTo>
                      <a:pt x="2" y="314"/>
                    </a:lnTo>
                    <a:lnTo>
                      <a:pt x="1" y="312"/>
                    </a:lnTo>
                    <a:lnTo>
                      <a:pt x="0" y="309"/>
                    </a:lnTo>
                    <a:lnTo>
                      <a:pt x="0" y="304"/>
                    </a:lnTo>
                    <a:lnTo>
                      <a:pt x="2" y="302"/>
                    </a:lnTo>
                    <a:lnTo>
                      <a:pt x="3" y="301"/>
                    </a:lnTo>
                    <a:lnTo>
                      <a:pt x="4" y="303"/>
                    </a:lnTo>
                    <a:lnTo>
                      <a:pt x="6" y="305"/>
                    </a:lnTo>
                    <a:lnTo>
                      <a:pt x="9" y="307"/>
                    </a:lnTo>
                    <a:lnTo>
                      <a:pt x="12" y="306"/>
                    </a:lnTo>
                    <a:lnTo>
                      <a:pt x="13" y="304"/>
                    </a:lnTo>
                    <a:lnTo>
                      <a:pt x="17" y="301"/>
                    </a:lnTo>
                    <a:lnTo>
                      <a:pt x="20" y="300"/>
                    </a:lnTo>
                    <a:lnTo>
                      <a:pt x="21" y="297"/>
                    </a:lnTo>
                    <a:lnTo>
                      <a:pt x="24" y="287"/>
                    </a:lnTo>
                    <a:lnTo>
                      <a:pt x="23" y="284"/>
                    </a:lnTo>
                    <a:lnTo>
                      <a:pt x="25" y="282"/>
                    </a:lnTo>
                    <a:lnTo>
                      <a:pt x="30" y="282"/>
                    </a:lnTo>
                    <a:lnTo>
                      <a:pt x="37" y="286"/>
                    </a:lnTo>
                    <a:lnTo>
                      <a:pt x="41" y="288"/>
                    </a:lnTo>
                    <a:lnTo>
                      <a:pt x="49" y="286"/>
                    </a:lnTo>
                    <a:lnTo>
                      <a:pt x="52" y="285"/>
                    </a:lnTo>
                    <a:lnTo>
                      <a:pt x="55" y="281"/>
                    </a:lnTo>
                    <a:lnTo>
                      <a:pt x="55" y="274"/>
                    </a:lnTo>
                    <a:lnTo>
                      <a:pt x="58" y="272"/>
                    </a:lnTo>
                    <a:lnTo>
                      <a:pt x="70" y="274"/>
                    </a:lnTo>
                    <a:lnTo>
                      <a:pt x="73" y="273"/>
                    </a:lnTo>
                    <a:lnTo>
                      <a:pt x="73" y="271"/>
                    </a:lnTo>
                    <a:lnTo>
                      <a:pt x="75" y="271"/>
                    </a:lnTo>
                    <a:lnTo>
                      <a:pt x="71" y="269"/>
                    </a:lnTo>
                    <a:lnTo>
                      <a:pt x="71" y="268"/>
                    </a:lnTo>
                    <a:lnTo>
                      <a:pt x="73" y="259"/>
                    </a:lnTo>
                    <a:lnTo>
                      <a:pt x="72" y="258"/>
                    </a:lnTo>
                    <a:lnTo>
                      <a:pt x="70" y="258"/>
                    </a:lnTo>
                    <a:lnTo>
                      <a:pt x="69" y="257"/>
                    </a:lnTo>
                    <a:lnTo>
                      <a:pt x="69" y="253"/>
                    </a:lnTo>
                    <a:lnTo>
                      <a:pt x="69" y="248"/>
                    </a:lnTo>
                    <a:lnTo>
                      <a:pt x="66" y="245"/>
                    </a:lnTo>
                    <a:lnTo>
                      <a:pt x="57" y="242"/>
                    </a:lnTo>
                    <a:lnTo>
                      <a:pt x="55" y="241"/>
                    </a:lnTo>
                    <a:lnTo>
                      <a:pt x="53" y="236"/>
                    </a:lnTo>
                    <a:lnTo>
                      <a:pt x="53" y="231"/>
                    </a:lnTo>
                    <a:lnTo>
                      <a:pt x="55" y="226"/>
                    </a:lnTo>
                    <a:lnTo>
                      <a:pt x="56" y="225"/>
                    </a:lnTo>
                    <a:lnTo>
                      <a:pt x="57" y="223"/>
                    </a:lnTo>
                    <a:lnTo>
                      <a:pt x="68" y="213"/>
                    </a:lnTo>
                    <a:lnTo>
                      <a:pt x="67" y="210"/>
                    </a:lnTo>
                    <a:lnTo>
                      <a:pt x="66" y="207"/>
                    </a:lnTo>
                    <a:lnTo>
                      <a:pt x="63" y="206"/>
                    </a:lnTo>
                    <a:lnTo>
                      <a:pt x="60" y="202"/>
                    </a:lnTo>
                    <a:lnTo>
                      <a:pt x="56" y="194"/>
                    </a:lnTo>
                    <a:lnTo>
                      <a:pt x="52" y="190"/>
                    </a:lnTo>
                    <a:lnTo>
                      <a:pt x="51" y="185"/>
                    </a:lnTo>
                    <a:lnTo>
                      <a:pt x="42" y="180"/>
                    </a:lnTo>
                    <a:lnTo>
                      <a:pt x="38" y="174"/>
                    </a:lnTo>
                    <a:lnTo>
                      <a:pt x="37" y="170"/>
                    </a:lnTo>
                    <a:lnTo>
                      <a:pt x="31" y="163"/>
                    </a:lnTo>
                    <a:lnTo>
                      <a:pt x="31" y="156"/>
                    </a:lnTo>
                    <a:lnTo>
                      <a:pt x="32" y="153"/>
                    </a:lnTo>
                    <a:lnTo>
                      <a:pt x="31" y="151"/>
                    </a:lnTo>
                    <a:lnTo>
                      <a:pt x="30" y="150"/>
                    </a:lnTo>
                    <a:lnTo>
                      <a:pt x="28" y="146"/>
                    </a:lnTo>
                    <a:lnTo>
                      <a:pt x="27" y="141"/>
                    </a:lnTo>
                    <a:lnTo>
                      <a:pt x="28" y="139"/>
                    </a:lnTo>
                    <a:lnTo>
                      <a:pt x="58" y="137"/>
                    </a:lnTo>
                    <a:lnTo>
                      <a:pt x="187" y="125"/>
                    </a:lnTo>
                    <a:lnTo>
                      <a:pt x="187" y="120"/>
                    </a:lnTo>
                    <a:lnTo>
                      <a:pt x="191" y="103"/>
                    </a:lnTo>
                    <a:lnTo>
                      <a:pt x="194" y="99"/>
                    </a:lnTo>
                    <a:lnTo>
                      <a:pt x="198" y="97"/>
                    </a:lnTo>
                    <a:lnTo>
                      <a:pt x="200" y="97"/>
                    </a:lnTo>
                    <a:lnTo>
                      <a:pt x="206" y="89"/>
                    </a:lnTo>
                    <a:lnTo>
                      <a:pt x="208" y="88"/>
                    </a:lnTo>
                    <a:lnTo>
                      <a:pt x="214" y="88"/>
                    </a:lnTo>
                    <a:lnTo>
                      <a:pt x="216" y="84"/>
                    </a:lnTo>
                    <a:lnTo>
                      <a:pt x="216" y="79"/>
                    </a:lnTo>
                    <a:lnTo>
                      <a:pt x="216" y="77"/>
                    </a:lnTo>
                    <a:lnTo>
                      <a:pt x="217" y="75"/>
                    </a:lnTo>
                    <a:lnTo>
                      <a:pt x="219" y="74"/>
                    </a:lnTo>
                    <a:lnTo>
                      <a:pt x="220" y="74"/>
                    </a:lnTo>
                    <a:lnTo>
                      <a:pt x="221" y="72"/>
                    </a:lnTo>
                    <a:lnTo>
                      <a:pt x="218" y="68"/>
                    </a:lnTo>
                    <a:lnTo>
                      <a:pt x="217" y="63"/>
                    </a:lnTo>
                    <a:lnTo>
                      <a:pt x="214" y="59"/>
                    </a:lnTo>
                    <a:lnTo>
                      <a:pt x="208" y="53"/>
                    </a:lnTo>
                    <a:lnTo>
                      <a:pt x="208" y="51"/>
                    </a:lnTo>
                    <a:lnTo>
                      <a:pt x="208" y="47"/>
                    </a:lnTo>
                    <a:lnTo>
                      <a:pt x="208" y="45"/>
                    </a:lnTo>
                    <a:lnTo>
                      <a:pt x="212" y="41"/>
                    </a:lnTo>
                    <a:lnTo>
                      <a:pt x="212" y="39"/>
                    </a:lnTo>
                    <a:lnTo>
                      <a:pt x="213" y="33"/>
                    </a:lnTo>
                    <a:lnTo>
                      <a:pt x="212" y="27"/>
                    </a:lnTo>
                    <a:lnTo>
                      <a:pt x="210" y="21"/>
                    </a:lnTo>
                    <a:lnTo>
                      <a:pt x="201" y="10"/>
                    </a:lnTo>
                    <a:lnTo>
                      <a:pt x="202" y="4"/>
                    </a:lnTo>
                    <a:lnTo>
                      <a:pt x="200" y="1"/>
                    </a:lnTo>
                    <a:lnTo>
                      <a:pt x="200" y="0"/>
                    </a:lnTo>
                    <a:lnTo>
                      <a:pt x="358" y="3"/>
                    </a:lnTo>
                    <a:lnTo>
                      <a:pt x="363" y="6"/>
                    </a:lnTo>
                    <a:lnTo>
                      <a:pt x="365" y="15"/>
                    </a:lnTo>
                    <a:lnTo>
                      <a:pt x="365" y="17"/>
                    </a:lnTo>
                    <a:lnTo>
                      <a:pt x="362" y="19"/>
                    </a:lnTo>
                    <a:lnTo>
                      <a:pt x="358" y="14"/>
                    </a:lnTo>
                    <a:lnTo>
                      <a:pt x="350" y="9"/>
                    </a:lnTo>
                    <a:lnTo>
                      <a:pt x="348" y="6"/>
                    </a:lnTo>
                    <a:lnTo>
                      <a:pt x="343" y="3"/>
                    </a:lnTo>
                    <a:lnTo>
                      <a:pt x="336" y="4"/>
                    </a:lnTo>
                    <a:lnTo>
                      <a:pt x="336" y="6"/>
                    </a:lnTo>
                    <a:lnTo>
                      <a:pt x="341" y="9"/>
                    </a:lnTo>
                    <a:lnTo>
                      <a:pt x="341" y="11"/>
                    </a:lnTo>
                    <a:lnTo>
                      <a:pt x="341" y="13"/>
                    </a:lnTo>
                    <a:lnTo>
                      <a:pt x="339" y="14"/>
                    </a:lnTo>
                    <a:lnTo>
                      <a:pt x="337" y="16"/>
                    </a:lnTo>
                    <a:lnTo>
                      <a:pt x="338" y="17"/>
                    </a:lnTo>
                    <a:lnTo>
                      <a:pt x="347" y="17"/>
                    </a:lnTo>
                    <a:lnTo>
                      <a:pt x="348" y="17"/>
                    </a:lnTo>
                    <a:lnTo>
                      <a:pt x="348" y="19"/>
                    </a:lnTo>
                    <a:lnTo>
                      <a:pt x="349" y="21"/>
                    </a:lnTo>
                    <a:lnTo>
                      <a:pt x="352" y="22"/>
                    </a:lnTo>
                    <a:lnTo>
                      <a:pt x="352" y="26"/>
                    </a:lnTo>
                    <a:lnTo>
                      <a:pt x="354" y="29"/>
                    </a:lnTo>
                    <a:lnTo>
                      <a:pt x="358" y="30"/>
                    </a:lnTo>
                    <a:lnTo>
                      <a:pt x="359" y="33"/>
                    </a:lnTo>
                    <a:lnTo>
                      <a:pt x="355" y="34"/>
                    </a:lnTo>
                    <a:lnTo>
                      <a:pt x="355" y="37"/>
                    </a:lnTo>
                    <a:lnTo>
                      <a:pt x="354" y="37"/>
                    </a:lnTo>
                    <a:lnTo>
                      <a:pt x="355" y="41"/>
                    </a:lnTo>
                    <a:lnTo>
                      <a:pt x="355" y="45"/>
                    </a:lnTo>
                    <a:lnTo>
                      <a:pt x="354" y="46"/>
                    </a:lnTo>
                    <a:lnTo>
                      <a:pt x="350" y="47"/>
                    </a:lnTo>
                    <a:lnTo>
                      <a:pt x="347" y="45"/>
                    </a:lnTo>
                    <a:lnTo>
                      <a:pt x="346" y="42"/>
                    </a:lnTo>
                    <a:lnTo>
                      <a:pt x="347" y="41"/>
                    </a:lnTo>
                    <a:lnTo>
                      <a:pt x="347" y="39"/>
                    </a:lnTo>
                    <a:lnTo>
                      <a:pt x="344" y="37"/>
                    </a:lnTo>
                    <a:lnTo>
                      <a:pt x="338" y="38"/>
                    </a:lnTo>
                    <a:lnTo>
                      <a:pt x="336" y="37"/>
                    </a:lnTo>
                    <a:lnTo>
                      <a:pt x="336" y="33"/>
                    </a:lnTo>
                    <a:lnTo>
                      <a:pt x="334" y="32"/>
                    </a:lnTo>
                    <a:lnTo>
                      <a:pt x="331" y="33"/>
                    </a:lnTo>
                    <a:lnTo>
                      <a:pt x="330" y="32"/>
                    </a:lnTo>
                    <a:lnTo>
                      <a:pt x="328" y="30"/>
                    </a:lnTo>
                    <a:lnTo>
                      <a:pt x="326" y="29"/>
                    </a:lnTo>
                    <a:lnTo>
                      <a:pt x="317" y="32"/>
                    </a:lnTo>
                    <a:lnTo>
                      <a:pt x="315" y="30"/>
                    </a:lnTo>
                    <a:lnTo>
                      <a:pt x="310" y="27"/>
                    </a:lnTo>
                    <a:lnTo>
                      <a:pt x="306" y="26"/>
                    </a:lnTo>
                    <a:lnTo>
                      <a:pt x="302" y="20"/>
                    </a:lnTo>
                    <a:lnTo>
                      <a:pt x="298" y="19"/>
                    </a:lnTo>
                    <a:lnTo>
                      <a:pt x="295" y="19"/>
                    </a:lnTo>
                    <a:lnTo>
                      <a:pt x="295" y="20"/>
                    </a:lnTo>
                    <a:lnTo>
                      <a:pt x="296" y="22"/>
                    </a:lnTo>
                    <a:lnTo>
                      <a:pt x="300" y="26"/>
                    </a:lnTo>
                    <a:lnTo>
                      <a:pt x="302" y="30"/>
                    </a:lnTo>
                    <a:lnTo>
                      <a:pt x="302" y="32"/>
                    </a:lnTo>
                    <a:lnTo>
                      <a:pt x="300" y="32"/>
                    </a:lnTo>
                    <a:lnTo>
                      <a:pt x="292" y="31"/>
                    </a:lnTo>
                    <a:lnTo>
                      <a:pt x="291" y="33"/>
                    </a:lnTo>
                    <a:lnTo>
                      <a:pt x="291" y="35"/>
                    </a:lnTo>
                    <a:lnTo>
                      <a:pt x="294" y="39"/>
                    </a:lnTo>
                    <a:lnTo>
                      <a:pt x="298" y="38"/>
                    </a:lnTo>
                    <a:lnTo>
                      <a:pt x="308" y="34"/>
                    </a:lnTo>
                    <a:lnTo>
                      <a:pt x="314" y="35"/>
                    </a:lnTo>
                    <a:lnTo>
                      <a:pt x="320" y="37"/>
                    </a:lnTo>
                    <a:lnTo>
                      <a:pt x="323" y="40"/>
                    </a:lnTo>
                    <a:lnTo>
                      <a:pt x="333" y="44"/>
                    </a:lnTo>
                    <a:lnTo>
                      <a:pt x="336" y="46"/>
                    </a:lnTo>
                    <a:lnTo>
                      <a:pt x="338" y="51"/>
                    </a:lnTo>
                    <a:lnTo>
                      <a:pt x="337" y="54"/>
                    </a:lnTo>
                    <a:lnTo>
                      <a:pt x="335" y="60"/>
                    </a:lnTo>
                    <a:lnTo>
                      <a:pt x="332" y="61"/>
                    </a:lnTo>
                    <a:lnTo>
                      <a:pt x="325" y="56"/>
                    </a:lnTo>
                    <a:lnTo>
                      <a:pt x="323" y="57"/>
                    </a:lnTo>
                    <a:lnTo>
                      <a:pt x="324" y="62"/>
                    </a:lnTo>
                    <a:lnTo>
                      <a:pt x="326" y="66"/>
                    </a:lnTo>
                    <a:lnTo>
                      <a:pt x="336" y="64"/>
                    </a:lnTo>
                    <a:lnTo>
                      <a:pt x="337" y="65"/>
                    </a:lnTo>
                    <a:lnTo>
                      <a:pt x="336" y="68"/>
                    </a:lnTo>
                    <a:lnTo>
                      <a:pt x="335" y="70"/>
                    </a:lnTo>
                    <a:lnTo>
                      <a:pt x="331" y="71"/>
                    </a:lnTo>
                    <a:lnTo>
                      <a:pt x="323" y="73"/>
                    </a:lnTo>
                    <a:lnTo>
                      <a:pt x="319" y="72"/>
                    </a:lnTo>
                    <a:lnTo>
                      <a:pt x="313" y="74"/>
                    </a:lnTo>
                    <a:lnTo>
                      <a:pt x="312" y="76"/>
                    </a:lnTo>
                    <a:lnTo>
                      <a:pt x="313" y="78"/>
                    </a:lnTo>
                    <a:lnTo>
                      <a:pt x="318" y="79"/>
                    </a:lnTo>
                    <a:lnTo>
                      <a:pt x="320" y="81"/>
                    </a:lnTo>
                    <a:lnTo>
                      <a:pt x="322" y="81"/>
                    </a:lnTo>
                    <a:lnTo>
                      <a:pt x="333" y="78"/>
                    </a:lnTo>
                    <a:lnTo>
                      <a:pt x="336" y="84"/>
                    </a:lnTo>
                    <a:lnTo>
                      <a:pt x="338" y="82"/>
                    </a:lnTo>
                    <a:lnTo>
                      <a:pt x="338" y="79"/>
                    </a:lnTo>
                    <a:lnTo>
                      <a:pt x="338" y="75"/>
                    </a:lnTo>
                    <a:lnTo>
                      <a:pt x="341" y="75"/>
                    </a:lnTo>
                    <a:lnTo>
                      <a:pt x="344" y="73"/>
                    </a:lnTo>
                    <a:lnTo>
                      <a:pt x="347" y="75"/>
                    </a:lnTo>
                    <a:lnTo>
                      <a:pt x="349" y="77"/>
                    </a:lnTo>
                    <a:lnTo>
                      <a:pt x="356" y="80"/>
                    </a:lnTo>
                    <a:lnTo>
                      <a:pt x="356" y="84"/>
                    </a:lnTo>
                    <a:lnTo>
                      <a:pt x="355" y="88"/>
                    </a:lnTo>
                    <a:lnTo>
                      <a:pt x="355" y="92"/>
                    </a:lnTo>
                    <a:lnTo>
                      <a:pt x="355" y="96"/>
                    </a:lnTo>
                    <a:lnTo>
                      <a:pt x="354" y="100"/>
                    </a:lnTo>
                    <a:lnTo>
                      <a:pt x="348" y="106"/>
                    </a:lnTo>
                    <a:lnTo>
                      <a:pt x="341" y="114"/>
                    </a:lnTo>
                    <a:lnTo>
                      <a:pt x="337" y="120"/>
                    </a:lnTo>
                    <a:lnTo>
                      <a:pt x="334" y="121"/>
                    </a:lnTo>
                    <a:lnTo>
                      <a:pt x="333" y="123"/>
                    </a:lnTo>
                    <a:lnTo>
                      <a:pt x="332" y="127"/>
                    </a:lnTo>
                    <a:lnTo>
                      <a:pt x="332" y="137"/>
                    </a:lnTo>
                    <a:lnTo>
                      <a:pt x="331" y="138"/>
                    </a:lnTo>
                    <a:lnTo>
                      <a:pt x="324" y="143"/>
                    </a:lnTo>
                    <a:lnTo>
                      <a:pt x="321" y="147"/>
                    </a:lnTo>
                    <a:lnTo>
                      <a:pt x="322" y="150"/>
                    </a:lnTo>
                    <a:lnTo>
                      <a:pt x="324" y="155"/>
                    </a:lnTo>
                    <a:lnTo>
                      <a:pt x="320" y="157"/>
                    </a:lnTo>
                    <a:lnTo>
                      <a:pt x="318" y="159"/>
                    </a:lnTo>
                    <a:lnTo>
                      <a:pt x="311" y="168"/>
                    </a:lnTo>
                    <a:lnTo>
                      <a:pt x="308" y="171"/>
                    </a:lnTo>
                    <a:lnTo>
                      <a:pt x="306" y="169"/>
                    </a:lnTo>
                    <a:lnTo>
                      <a:pt x="300" y="170"/>
                    </a:lnTo>
                    <a:lnTo>
                      <a:pt x="298" y="172"/>
                    </a:lnTo>
                    <a:lnTo>
                      <a:pt x="297" y="181"/>
                    </a:lnTo>
                    <a:lnTo>
                      <a:pt x="296" y="186"/>
                    </a:lnTo>
                    <a:lnTo>
                      <a:pt x="294" y="188"/>
                    </a:lnTo>
                    <a:lnTo>
                      <a:pt x="289" y="180"/>
                    </a:lnTo>
                    <a:lnTo>
                      <a:pt x="292" y="169"/>
                    </a:lnTo>
                    <a:lnTo>
                      <a:pt x="292" y="167"/>
                    </a:lnTo>
                    <a:lnTo>
                      <a:pt x="289" y="167"/>
                    </a:lnTo>
                    <a:lnTo>
                      <a:pt x="288" y="165"/>
                    </a:lnTo>
                    <a:lnTo>
                      <a:pt x="290" y="163"/>
                    </a:lnTo>
                    <a:lnTo>
                      <a:pt x="292" y="159"/>
                    </a:lnTo>
                    <a:lnTo>
                      <a:pt x="301" y="153"/>
                    </a:lnTo>
                    <a:lnTo>
                      <a:pt x="303" y="149"/>
                    </a:lnTo>
                    <a:lnTo>
                      <a:pt x="304" y="146"/>
                    </a:lnTo>
                    <a:lnTo>
                      <a:pt x="304" y="141"/>
                    </a:lnTo>
                    <a:lnTo>
                      <a:pt x="301" y="139"/>
                    </a:lnTo>
                    <a:lnTo>
                      <a:pt x="300" y="140"/>
                    </a:lnTo>
                    <a:lnTo>
                      <a:pt x="300" y="146"/>
                    </a:lnTo>
                    <a:lnTo>
                      <a:pt x="297" y="148"/>
                    </a:lnTo>
                    <a:lnTo>
                      <a:pt x="293" y="150"/>
                    </a:lnTo>
                    <a:lnTo>
                      <a:pt x="292" y="141"/>
                    </a:lnTo>
                    <a:lnTo>
                      <a:pt x="290" y="139"/>
                    </a:lnTo>
                    <a:lnTo>
                      <a:pt x="288" y="139"/>
                    </a:lnTo>
                    <a:lnTo>
                      <a:pt x="286" y="140"/>
                    </a:lnTo>
                    <a:lnTo>
                      <a:pt x="286" y="142"/>
                    </a:lnTo>
                    <a:lnTo>
                      <a:pt x="289" y="154"/>
                    </a:lnTo>
                    <a:lnTo>
                      <a:pt x="286" y="156"/>
                    </a:lnTo>
                    <a:lnTo>
                      <a:pt x="274" y="160"/>
                    </a:lnTo>
                    <a:lnTo>
                      <a:pt x="273" y="161"/>
                    </a:lnTo>
                    <a:lnTo>
                      <a:pt x="273" y="164"/>
                    </a:lnTo>
                    <a:lnTo>
                      <a:pt x="271" y="166"/>
                    </a:lnTo>
                    <a:lnTo>
                      <a:pt x="264" y="163"/>
                    </a:lnTo>
                    <a:lnTo>
                      <a:pt x="263" y="164"/>
                    </a:lnTo>
                    <a:lnTo>
                      <a:pt x="261" y="168"/>
                    </a:lnTo>
                    <a:lnTo>
                      <a:pt x="264" y="171"/>
                    </a:lnTo>
                    <a:lnTo>
                      <a:pt x="266" y="172"/>
                    </a:lnTo>
                    <a:lnTo>
                      <a:pt x="267" y="173"/>
                    </a:lnTo>
                    <a:lnTo>
                      <a:pt x="269" y="176"/>
                    </a:lnTo>
                    <a:lnTo>
                      <a:pt x="268" y="176"/>
                    </a:lnTo>
                    <a:lnTo>
                      <a:pt x="264" y="176"/>
                    </a:lnTo>
                    <a:lnTo>
                      <a:pt x="261" y="176"/>
                    </a:lnTo>
                    <a:lnTo>
                      <a:pt x="259" y="180"/>
                    </a:lnTo>
                    <a:lnTo>
                      <a:pt x="260" y="186"/>
                    </a:lnTo>
                    <a:lnTo>
                      <a:pt x="259" y="186"/>
                    </a:lnTo>
                    <a:lnTo>
                      <a:pt x="254" y="186"/>
                    </a:lnTo>
                    <a:lnTo>
                      <a:pt x="254" y="190"/>
                    </a:lnTo>
                    <a:lnTo>
                      <a:pt x="255" y="197"/>
                    </a:lnTo>
                    <a:lnTo>
                      <a:pt x="259" y="200"/>
                    </a:lnTo>
                    <a:lnTo>
                      <a:pt x="257" y="201"/>
                    </a:lnTo>
                    <a:lnTo>
                      <a:pt x="254" y="200"/>
                    </a:lnTo>
                    <a:lnTo>
                      <a:pt x="251" y="201"/>
                    </a:lnTo>
                    <a:lnTo>
                      <a:pt x="251" y="202"/>
                    </a:lnTo>
                    <a:lnTo>
                      <a:pt x="252" y="204"/>
                    </a:lnTo>
                    <a:lnTo>
                      <a:pt x="254" y="204"/>
                    </a:lnTo>
                    <a:lnTo>
                      <a:pt x="256" y="206"/>
                    </a:lnTo>
                    <a:lnTo>
                      <a:pt x="254" y="208"/>
                    </a:lnTo>
                    <a:lnTo>
                      <a:pt x="250" y="210"/>
                    </a:lnTo>
                    <a:lnTo>
                      <a:pt x="249" y="212"/>
                    </a:lnTo>
                    <a:lnTo>
                      <a:pt x="251" y="218"/>
                    </a:lnTo>
                    <a:lnTo>
                      <a:pt x="246" y="223"/>
                    </a:lnTo>
                    <a:lnTo>
                      <a:pt x="242" y="228"/>
                    </a:lnTo>
                    <a:lnTo>
                      <a:pt x="236" y="246"/>
                    </a:lnTo>
                    <a:lnTo>
                      <a:pt x="235" y="248"/>
                    </a:lnTo>
                    <a:lnTo>
                      <a:pt x="232" y="250"/>
                    </a:lnTo>
                    <a:lnTo>
                      <a:pt x="231" y="251"/>
                    </a:lnTo>
                    <a:lnTo>
                      <a:pt x="232" y="254"/>
                    </a:lnTo>
                    <a:lnTo>
                      <a:pt x="232" y="258"/>
                    </a:lnTo>
                    <a:lnTo>
                      <a:pt x="232" y="262"/>
                    </a:lnTo>
                    <a:lnTo>
                      <a:pt x="233" y="266"/>
                    </a:lnTo>
                    <a:lnTo>
                      <a:pt x="232" y="270"/>
                    </a:lnTo>
                    <a:lnTo>
                      <a:pt x="230" y="271"/>
                    </a:lnTo>
                    <a:lnTo>
                      <a:pt x="229" y="268"/>
                    </a:lnTo>
                    <a:lnTo>
                      <a:pt x="225" y="266"/>
                    </a:lnTo>
                    <a:lnTo>
                      <a:pt x="228" y="263"/>
                    </a:lnTo>
                    <a:lnTo>
                      <a:pt x="227" y="259"/>
                    </a:lnTo>
                    <a:lnTo>
                      <a:pt x="226" y="259"/>
                    </a:lnTo>
                    <a:lnTo>
                      <a:pt x="218" y="262"/>
                    </a:lnTo>
                    <a:lnTo>
                      <a:pt x="216" y="267"/>
                    </a:lnTo>
                    <a:lnTo>
                      <a:pt x="213" y="266"/>
                    </a:lnTo>
                    <a:lnTo>
                      <a:pt x="211" y="262"/>
                    </a:lnTo>
                    <a:lnTo>
                      <a:pt x="209" y="261"/>
                    </a:lnTo>
                    <a:lnTo>
                      <a:pt x="205" y="260"/>
                    </a:lnTo>
                    <a:lnTo>
                      <a:pt x="204" y="261"/>
                    </a:lnTo>
                    <a:lnTo>
                      <a:pt x="205" y="264"/>
                    </a:lnTo>
                    <a:lnTo>
                      <a:pt x="205" y="268"/>
                    </a:lnTo>
                    <a:lnTo>
                      <a:pt x="202" y="273"/>
                    </a:lnTo>
                    <a:lnTo>
                      <a:pt x="201" y="276"/>
                    </a:lnTo>
                    <a:lnTo>
                      <a:pt x="200" y="276"/>
                    </a:lnTo>
                    <a:lnTo>
                      <a:pt x="196" y="276"/>
                    </a:lnTo>
                    <a:lnTo>
                      <a:pt x="194" y="280"/>
                    </a:lnTo>
                    <a:lnTo>
                      <a:pt x="192" y="280"/>
                    </a:lnTo>
                    <a:lnTo>
                      <a:pt x="189" y="283"/>
                    </a:lnTo>
                    <a:lnTo>
                      <a:pt x="188" y="286"/>
                    </a:lnTo>
                    <a:lnTo>
                      <a:pt x="186" y="287"/>
                    </a:lnTo>
                    <a:lnTo>
                      <a:pt x="179" y="286"/>
                    </a:lnTo>
                    <a:lnTo>
                      <a:pt x="179" y="288"/>
                    </a:lnTo>
                    <a:lnTo>
                      <a:pt x="179" y="290"/>
                    </a:lnTo>
                    <a:lnTo>
                      <a:pt x="181" y="291"/>
                    </a:lnTo>
                    <a:lnTo>
                      <a:pt x="185" y="291"/>
                    </a:lnTo>
                    <a:lnTo>
                      <a:pt x="189" y="292"/>
                    </a:lnTo>
                    <a:lnTo>
                      <a:pt x="191" y="293"/>
                    </a:lnTo>
                    <a:lnTo>
                      <a:pt x="192" y="297"/>
                    </a:lnTo>
                    <a:lnTo>
                      <a:pt x="192" y="299"/>
                    </a:lnTo>
                    <a:lnTo>
                      <a:pt x="189" y="304"/>
                    </a:lnTo>
                    <a:lnTo>
                      <a:pt x="186" y="313"/>
                    </a:lnTo>
                    <a:lnTo>
                      <a:pt x="187" y="315"/>
                    </a:lnTo>
                    <a:lnTo>
                      <a:pt x="189" y="317"/>
                    </a:lnTo>
                    <a:lnTo>
                      <a:pt x="191" y="322"/>
                    </a:lnTo>
                    <a:lnTo>
                      <a:pt x="188" y="323"/>
                    </a:lnTo>
                    <a:lnTo>
                      <a:pt x="185" y="322"/>
                    </a:lnTo>
                    <a:lnTo>
                      <a:pt x="180" y="316"/>
                    </a:lnTo>
                    <a:lnTo>
                      <a:pt x="179" y="316"/>
                    </a:lnTo>
                    <a:lnTo>
                      <a:pt x="179" y="322"/>
                    </a:lnTo>
                    <a:lnTo>
                      <a:pt x="179" y="326"/>
                    </a:lnTo>
                    <a:lnTo>
                      <a:pt x="176" y="330"/>
                    </a:lnTo>
                    <a:lnTo>
                      <a:pt x="179" y="333"/>
                    </a:lnTo>
                    <a:lnTo>
                      <a:pt x="20" y="348"/>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3">
                <a:extLst>
                  <a:ext uri="{FF2B5EF4-FFF2-40B4-BE49-F238E27FC236}">
                    <a16:creationId xmlns:a16="http://schemas.microsoft.com/office/drawing/2014/main" id="{DC40CBF3-79CD-2E40-9158-329A99731EB6}"/>
                  </a:ext>
                </a:extLst>
              </p:cNvPr>
              <p:cNvSpPr>
                <a:spLocks/>
              </p:cNvSpPr>
              <p:nvPr/>
            </p:nvSpPr>
            <p:spPr bwMode="auto">
              <a:xfrm>
                <a:off x="5359401" y="3994150"/>
                <a:ext cx="635000" cy="587375"/>
              </a:xfrm>
              <a:custGeom>
                <a:avLst/>
                <a:gdLst>
                  <a:gd name="T0" fmla="*/ 372 w 400"/>
                  <a:gd name="T1" fmla="*/ 134 h 370"/>
                  <a:gd name="T2" fmla="*/ 335 w 400"/>
                  <a:gd name="T3" fmla="*/ 158 h 370"/>
                  <a:gd name="T4" fmla="*/ 321 w 400"/>
                  <a:gd name="T5" fmla="*/ 187 h 370"/>
                  <a:gd name="T6" fmla="*/ 317 w 400"/>
                  <a:gd name="T7" fmla="*/ 208 h 370"/>
                  <a:gd name="T8" fmla="*/ 312 w 400"/>
                  <a:gd name="T9" fmla="*/ 237 h 370"/>
                  <a:gd name="T10" fmla="*/ 291 w 400"/>
                  <a:gd name="T11" fmla="*/ 258 h 370"/>
                  <a:gd name="T12" fmla="*/ 269 w 400"/>
                  <a:gd name="T13" fmla="*/ 281 h 370"/>
                  <a:gd name="T14" fmla="*/ 253 w 400"/>
                  <a:gd name="T15" fmla="*/ 316 h 370"/>
                  <a:gd name="T16" fmla="*/ 244 w 400"/>
                  <a:gd name="T17" fmla="*/ 338 h 370"/>
                  <a:gd name="T18" fmla="*/ 243 w 400"/>
                  <a:gd name="T19" fmla="*/ 346 h 370"/>
                  <a:gd name="T20" fmla="*/ 225 w 400"/>
                  <a:gd name="T21" fmla="*/ 317 h 370"/>
                  <a:gd name="T22" fmla="*/ 206 w 400"/>
                  <a:gd name="T23" fmla="*/ 292 h 370"/>
                  <a:gd name="T24" fmla="*/ 232 w 400"/>
                  <a:gd name="T25" fmla="*/ 257 h 370"/>
                  <a:gd name="T26" fmla="*/ 208 w 400"/>
                  <a:gd name="T27" fmla="*/ 263 h 370"/>
                  <a:gd name="T28" fmla="*/ 180 w 400"/>
                  <a:gd name="T29" fmla="*/ 304 h 370"/>
                  <a:gd name="T30" fmla="*/ 188 w 400"/>
                  <a:gd name="T31" fmla="*/ 324 h 370"/>
                  <a:gd name="T32" fmla="*/ 195 w 400"/>
                  <a:gd name="T33" fmla="*/ 358 h 370"/>
                  <a:gd name="T34" fmla="*/ 164 w 400"/>
                  <a:gd name="T35" fmla="*/ 340 h 370"/>
                  <a:gd name="T36" fmla="*/ 167 w 400"/>
                  <a:gd name="T37" fmla="*/ 328 h 370"/>
                  <a:gd name="T38" fmla="*/ 153 w 400"/>
                  <a:gd name="T39" fmla="*/ 315 h 370"/>
                  <a:gd name="T40" fmla="*/ 134 w 400"/>
                  <a:gd name="T41" fmla="*/ 315 h 370"/>
                  <a:gd name="T42" fmla="*/ 128 w 400"/>
                  <a:gd name="T43" fmla="*/ 310 h 370"/>
                  <a:gd name="T44" fmla="*/ 111 w 400"/>
                  <a:gd name="T45" fmla="*/ 294 h 370"/>
                  <a:gd name="T46" fmla="*/ 107 w 400"/>
                  <a:gd name="T47" fmla="*/ 270 h 370"/>
                  <a:gd name="T48" fmla="*/ 82 w 400"/>
                  <a:gd name="T49" fmla="*/ 246 h 370"/>
                  <a:gd name="T50" fmla="*/ 65 w 400"/>
                  <a:gd name="T51" fmla="*/ 236 h 370"/>
                  <a:gd name="T52" fmla="*/ 58 w 400"/>
                  <a:gd name="T53" fmla="*/ 255 h 370"/>
                  <a:gd name="T54" fmla="*/ 35 w 400"/>
                  <a:gd name="T55" fmla="*/ 242 h 370"/>
                  <a:gd name="T56" fmla="*/ 2 w 400"/>
                  <a:gd name="T57" fmla="*/ 160 h 370"/>
                  <a:gd name="T58" fmla="*/ 35 w 400"/>
                  <a:gd name="T59" fmla="*/ 150 h 370"/>
                  <a:gd name="T60" fmla="*/ 44 w 400"/>
                  <a:gd name="T61" fmla="*/ 187 h 370"/>
                  <a:gd name="T62" fmla="*/ 54 w 400"/>
                  <a:gd name="T63" fmla="*/ 155 h 370"/>
                  <a:gd name="T64" fmla="*/ 61 w 400"/>
                  <a:gd name="T65" fmla="*/ 142 h 370"/>
                  <a:gd name="T66" fmla="*/ 72 w 400"/>
                  <a:gd name="T67" fmla="*/ 141 h 370"/>
                  <a:gd name="T68" fmla="*/ 101 w 400"/>
                  <a:gd name="T69" fmla="*/ 148 h 370"/>
                  <a:gd name="T70" fmla="*/ 122 w 400"/>
                  <a:gd name="T71" fmla="*/ 134 h 370"/>
                  <a:gd name="T72" fmla="*/ 103 w 400"/>
                  <a:gd name="T73" fmla="*/ 124 h 370"/>
                  <a:gd name="T74" fmla="*/ 91 w 400"/>
                  <a:gd name="T75" fmla="*/ 112 h 370"/>
                  <a:gd name="T76" fmla="*/ 115 w 400"/>
                  <a:gd name="T77" fmla="*/ 99 h 370"/>
                  <a:gd name="T78" fmla="*/ 100 w 400"/>
                  <a:gd name="T79" fmla="*/ 99 h 370"/>
                  <a:gd name="T80" fmla="*/ 81 w 400"/>
                  <a:gd name="T81" fmla="*/ 100 h 370"/>
                  <a:gd name="T82" fmla="*/ 71 w 400"/>
                  <a:gd name="T83" fmla="*/ 111 h 370"/>
                  <a:gd name="T84" fmla="*/ 60 w 400"/>
                  <a:gd name="T85" fmla="*/ 86 h 370"/>
                  <a:gd name="T86" fmla="*/ 47 w 400"/>
                  <a:gd name="T87" fmla="*/ 108 h 370"/>
                  <a:gd name="T88" fmla="*/ 41 w 400"/>
                  <a:gd name="T89" fmla="*/ 124 h 370"/>
                  <a:gd name="T90" fmla="*/ 18 w 400"/>
                  <a:gd name="T91" fmla="*/ 106 h 370"/>
                  <a:gd name="T92" fmla="*/ 46 w 400"/>
                  <a:gd name="T93" fmla="*/ 90 h 370"/>
                  <a:gd name="T94" fmla="*/ 37 w 400"/>
                  <a:gd name="T95" fmla="*/ 65 h 370"/>
                  <a:gd name="T96" fmla="*/ 56 w 400"/>
                  <a:gd name="T97" fmla="*/ 65 h 370"/>
                  <a:gd name="T98" fmla="*/ 67 w 400"/>
                  <a:gd name="T99" fmla="*/ 68 h 370"/>
                  <a:gd name="T100" fmla="*/ 113 w 400"/>
                  <a:gd name="T101" fmla="*/ 56 h 370"/>
                  <a:gd name="T102" fmla="*/ 96 w 400"/>
                  <a:gd name="T103" fmla="*/ 75 h 370"/>
                  <a:gd name="T104" fmla="*/ 136 w 400"/>
                  <a:gd name="T105" fmla="*/ 84 h 370"/>
                  <a:gd name="T106" fmla="*/ 158 w 400"/>
                  <a:gd name="T107" fmla="*/ 81 h 370"/>
                  <a:gd name="T108" fmla="*/ 169 w 400"/>
                  <a:gd name="T109" fmla="*/ 96 h 370"/>
                  <a:gd name="T110" fmla="*/ 223 w 400"/>
                  <a:gd name="T111" fmla="*/ 79 h 370"/>
                  <a:gd name="T112" fmla="*/ 243 w 400"/>
                  <a:gd name="T113" fmla="*/ 26 h 370"/>
                  <a:gd name="T114" fmla="*/ 280 w 400"/>
                  <a:gd name="T115" fmla="*/ 3 h 370"/>
                  <a:gd name="T116" fmla="*/ 339 w 400"/>
                  <a:gd name="T117" fmla="*/ 7 h 370"/>
                  <a:gd name="T118" fmla="*/ 399 w 400"/>
                  <a:gd name="T119" fmla="*/ 3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70">
                    <a:moveTo>
                      <a:pt x="400" y="109"/>
                    </a:moveTo>
                    <a:lnTo>
                      <a:pt x="400" y="109"/>
                    </a:lnTo>
                    <a:lnTo>
                      <a:pt x="397" y="116"/>
                    </a:lnTo>
                    <a:lnTo>
                      <a:pt x="392" y="117"/>
                    </a:lnTo>
                    <a:lnTo>
                      <a:pt x="389" y="118"/>
                    </a:lnTo>
                    <a:lnTo>
                      <a:pt x="382" y="117"/>
                    </a:lnTo>
                    <a:lnTo>
                      <a:pt x="379" y="118"/>
                    </a:lnTo>
                    <a:lnTo>
                      <a:pt x="375" y="125"/>
                    </a:lnTo>
                    <a:lnTo>
                      <a:pt x="374" y="131"/>
                    </a:lnTo>
                    <a:lnTo>
                      <a:pt x="372" y="134"/>
                    </a:lnTo>
                    <a:lnTo>
                      <a:pt x="371" y="140"/>
                    </a:lnTo>
                    <a:lnTo>
                      <a:pt x="367" y="145"/>
                    </a:lnTo>
                    <a:lnTo>
                      <a:pt x="365" y="146"/>
                    </a:lnTo>
                    <a:lnTo>
                      <a:pt x="359" y="147"/>
                    </a:lnTo>
                    <a:lnTo>
                      <a:pt x="356" y="148"/>
                    </a:lnTo>
                    <a:lnTo>
                      <a:pt x="352" y="152"/>
                    </a:lnTo>
                    <a:lnTo>
                      <a:pt x="349" y="155"/>
                    </a:lnTo>
                    <a:lnTo>
                      <a:pt x="347" y="157"/>
                    </a:lnTo>
                    <a:lnTo>
                      <a:pt x="342" y="158"/>
                    </a:lnTo>
                    <a:lnTo>
                      <a:pt x="335" y="158"/>
                    </a:lnTo>
                    <a:lnTo>
                      <a:pt x="333" y="159"/>
                    </a:lnTo>
                    <a:lnTo>
                      <a:pt x="332" y="161"/>
                    </a:lnTo>
                    <a:lnTo>
                      <a:pt x="332" y="166"/>
                    </a:lnTo>
                    <a:lnTo>
                      <a:pt x="335" y="172"/>
                    </a:lnTo>
                    <a:lnTo>
                      <a:pt x="334" y="175"/>
                    </a:lnTo>
                    <a:lnTo>
                      <a:pt x="332" y="177"/>
                    </a:lnTo>
                    <a:lnTo>
                      <a:pt x="329" y="179"/>
                    </a:lnTo>
                    <a:lnTo>
                      <a:pt x="326" y="179"/>
                    </a:lnTo>
                    <a:lnTo>
                      <a:pt x="324" y="182"/>
                    </a:lnTo>
                    <a:lnTo>
                      <a:pt x="321" y="187"/>
                    </a:lnTo>
                    <a:lnTo>
                      <a:pt x="320" y="190"/>
                    </a:lnTo>
                    <a:lnTo>
                      <a:pt x="321" y="192"/>
                    </a:lnTo>
                    <a:lnTo>
                      <a:pt x="324" y="194"/>
                    </a:lnTo>
                    <a:lnTo>
                      <a:pt x="330" y="195"/>
                    </a:lnTo>
                    <a:lnTo>
                      <a:pt x="331" y="197"/>
                    </a:lnTo>
                    <a:lnTo>
                      <a:pt x="331" y="199"/>
                    </a:lnTo>
                    <a:lnTo>
                      <a:pt x="329" y="204"/>
                    </a:lnTo>
                    <a:lnTo>
                      <a:pt x="328" y="205"/>
                    </a:lnTo>
                    <a:lnTo>
                      <a:pt x="325" y="206"/>
                    </a:lnTo>
                    <a:lnTo>
                      <a:pt x="317" y="208"/>
                    </a:lnTo>
                    <a:lnTo>
                      <a:pt x="317" y="209"/>
                    </a:lnTo>
                    <a:lnTo>
                      <a:pt x="315" y="217"/>
                    </a:lnTo>
                    <a:lnTo>
                      <a:pt x="313" y="221"/>
                    </a:lnTo>
                    <a:lnTo>
                      <a:pt x="313" y="224"/>
                    </a:lnTo>
                    <a:lnTo>
                      <a:pt x="317" y="229"/>
                    </a:lnTo>
                    <a:lnTo>
                      <a:pt x="319" y="233"/>
                    </a:lnTo>
                    <a:lnTo>
                      <a:pt x="319" y="235"/>
                    </a:lnTo>
                    <a:lnTo>
                      <a:pt x="317" y="236"/>
                    </a:lnTo>
                    <a:lnTo>
                      <a:pt x="313" y="237"/>
                    </a:lnTo>
                    <a:lnTo>
                      <a:pt x="312" y="237"/>
                    </a:lnTo>
                    <a:lnTo>
                      <a:pt x="308" y="238"/>
                    </a:lnTo>
                    <a:lnTo>
                      <a:pt x="303" y="240"/>
                    </a:lnTo>
                    <a:lnTo>
                      <a:pt x="302" y="246"/>
                    </a:lnTo>
                    <a:lnTo>
                      <a:pt x="304" y="252"/>
                    </a:lnTo>
                    <a:lnTo>
                      <a:pt x="303" y="255"/>
                    </a:lnTo>
                    <a:lnTo>
                      <a:pt x="301" y="258"/>
                    </a:lnTo>
                    <a:lnTo>
                      <a:pt x="296" y="263"/>
                    </a:lnTo>
                    <a:lnTo>
                      <a:pt x="295" y="263"/>
                    </a:lnTo>
                    <a:lnTo>
                      <a:pt x="293" y="259"/>
                    </a:lnTo>
                    <a:lnTo>
                      <a:pt x="291" y="258"/>
                    </a:lnTo>
                    <a:lnTo>
                      <a:pt x="290" y="250"/>
                    </a:lnTo>
                    <a:lnTo>
                      <a:pt x="288" y="247"/>
                    </a:lnTo>
                    <a:lnTo>
                      <a:pt x="287" y="247"/>
                    </a:lnTo>
                    <a:lnTo>
                      <a:pt x="286" y="250"/>
                    </a:lnTo>
                    <a:lnTo>
                      <a:pt x="285" y="255"/>
                    </a:lnTo>
                    <a:lnTo>
                      <a:pt x="287" y="260"/>
                    </a:lnTo>
                    <a:lnTo>
                      <a:pt x="286" y="263"/>
                    </a:lnTo>
                    <a:lnTo>
                      <a:pt x="276" y="267"/>
                    </a:lnTo>
                    <a:lnTo>
                      <a:pt x="272" y="272"/>
                    </a:lnTo>
                    <a:lnTo>
                      <a:pt x="269" y="281"/>
                    </a:lnTo>
                    <a:lnTo>
                      <a:pt x="259" y="291"/>
                    </a:lnTo>
                    <a:lnTo>
                      <a:pt x="256" y="293"/>
                    </a:lnTo>
                    <a:lnTo>
                      <a:pt x="255" y="296"/>
                    </a:lnTo>
                    <a:lnTo>
                      <a:pt x="256" y="300"/>
                    </a:lnTo>
                    <a:lnTo>
                      <a:pt x="255" y="303"/>
                    </a:lnTo>
                    <a:lnTo>
                      <a:pt x="253" y="305"/>
                    </a:lnTo>
                    <a:lnTo>
                      <a:pt x="254" y="309"/>
                    </a:lnTo>
                    <a:lnTo>
                      <a:pt x="256" y="308"/>
                    </a:lnTo>
                    <a:lnTo>
                      <a:pt x="259" y="309"/>
                    </a:lnTo>
                    <a:lnTo>
                      <a:pt x="253" y="316"/>
                    </a:lnTo>
                    <a:lnTo>
                      <a:pt x="253" y="323"/>
                    </a:lnTo>
                    <a:lnTo>
                      <a:pt x="250" y="326"/>
                    </a:lnTo>
                    <a:lnTo>
                      <a:pt x="248" y="326"/>
                    </a:lnTo>
                    <a:lnTo>
                      <a:pt x="246" y="323"/>
                    </a:lnTo>
                    <a:lnTo>
                      <a:pt x="246" y="315"/>
                    </a:lnTo>
                    <a:lnTo>
                      <a:pt x="243" y="312"/>
                    </a:lnTo>
                    <a:lnTo>
                      <a:pt x="241" y="312"/>
                    </a:lnTo>
                    <a:lnTo>
                      <a:pt x="242" y="319"/>
                    </a:lnTo>
                    <a:lnTo>
                      <a:pt x="243" y="324"/>
                    </a:lnTo>
                    <a:lnTo>
                      <a:pt x="244" y="338"/>
                    </a:lnTo>
                    <a:lnTo>
                      <a:pt x="247" y="341"/>
                    </a:lnTo>
                    <a:lnTo>
                      <a:pt x="251" y="342"/>
                    </a:lnTo>
                    <a:lnTo>
                      <a:pt x="251" y="344"/>
                    </a:lnTo>
                    <a:lnTo>
                      <a:pt x="247" y="351"/>
                    </a:lnTo>
                    <a:lnTo>
                      <a:pt x="244" y="351"/>
                    </a:lnTo>
                    <a:lnTo>
                      <a:pt x="238" y="353"/>
                    </a:lnTo>
                    <a:lnTo>
                      <a:pt x="234" y="355"/>
                    </a:lnTo>
                    <a:lnTo>
                      <a:pt x="233" y="354"/>
                    </a:lnTo>
                    <a:lnTo>
                      <a:pt x="238" y="347"/>
                    </a:lnTo>
                    <a:lnTo>
                      <a:pt x="243" y="346"/>
                    </a:lnTo>
                    <a:lnTo>
                      <a:pt x="244" y="344"/>
                    </a:lnTo>
                    <a:lnTo>
                      <a:pt x="244" y="342"/>
                    </a:lnTo>
                    <a:lnTo>
                      <a:pt x="237" y="340"/>
                    </a:lnTo>
                    <a:lnTo>
                      <a:pt x="234" y="334"/>
                    </a:lnTo>
                    <a:lnTo>
                      <a:pt x="226" y="330"/>
                    </a:lnTo>
                    <a:lnTo>
                      <a:pt x="228" y="326"/>
                    </a:lnTo>
                    <a:lnTo>
                      <a:pt x="229" y="324"/>
                    </a:lnTo>
                    <a:lnTo>
                      <a:pt x="229" y="322"/>
                    </a:lnTo>
                    <a:lnTo>
                      <a:pt x="227" y="318"/>
                    </a:lnTo>
                    <a:lnTo>
                      <a:pt x="225" y="317"/>
                    </a:lnTo>
                    <a:lnTo>
                      <a:pt x="220" y="319"/>
                    </a:lnTo>
                    <a:lnTo>
                      <a:pt x="218" y="312"/>
                    </a:lnTo>
                    <a:lnTo>
                      <a:pt x="214" y="310"/>
                    </a:lnTo>
                    <a:lnTo>
                      <a:pt x="211" y="307"/>
                    </a:lnTo>
                    <a:lnTo>
                      <a:pt x="212" y="302"/>
                    </a:lnTo>
                    <a:lnTo>
                      <a:pt x="207" y="300"/>
                    </a:lnTo>
                    <a:lnTo>
                      <a:pt x="204" y="298"/>
                    </a:lnTo>
                    <a:lnTo>
                      <a:pt x="203" y="295"/>
                    </a:lnTo>
                    <a:lnTo>
                      <a:pt x="204" y="293"/>
                    </a:lnTo>
                    <a:lnTo>
                      <a:pt x="206" y="292"/>
                    </a:lnTo>
                    <a:lnTo>
                      <a:pt x="220" y="290"/>
                    </a:lnTo>
                    <a:lnTo>
                      <a:pt x="230" y="284"/>
                    </a:lnTo>
                    <a:lnTo>
                      <a:pt x="240" y="283"/>
                    </a:lnTo>
                    <a:lnTo>
                      <a:pt x="241" y="280"/>
                    </a:lnTo>
                    <a:lnTo>
                      <a:pt x="240" y="269"/>
                    </a:lnTo>
                    <a:lnTo>
                      <a:pt x="242" y="267"/>
                    </a:lnTo>
                    <a:lnTo>
                      <a:pt x="242" y="265"/>
                    </a:lnTo>
                    <a:lnTo>
                      <a:pt x="235" y="263"/>
                    </a:lnTo>
                    <a:lnTo>
                      <a:pt x="233" y="262"/>
                    </a:lnTo>
                    <a:lnTo>
                      <a:pt x="232" y="257"/>
                    </a:lnTo>
                    <a:lnTo>
                      <a:pt x="228" y="253"/>
                    </a:lnTo>
                    <a:lnTo>
                      <a:pt x="219" y="252"/>
                    </a:lnTo>
                    <a:lnTo>
                      <a:pt x="217" y="249"/>
                    </a:lnTo>
                    <a:lnTo>
                      <a:pt x="214" y="245"/>
                    </a:lnTo>
                    <a:lnTo>
                      <a:pt x="213" y="244"/>
                    </a:lnTo>
                    <a:lnTo>
                      <a:pt x="211" y="245"/>
                    </a:lnTo>
                    <a:lnTo>
                      <a:pt x="210" y="246"/>
                    </a:lnTo>
                    <a:lnTo>
                      <a:pt x="213" y="255"/>
                    </a:lnTo>
                    <a:lnTo>
                      <a:pt x="207" y="260"/>
                    </a:lnTo>
                    <a:lnTo>
                      <a:pt x="208" y="263"/>
                    </a:lnTo>
                    <a:lnTo>
                      <a:pt x="209" y="263"/>
                    </a:lnTo>
                    <a:lnTo>
                      <a:pt x="211" y="264"/>
                    </a:lnTo>
                    <a:lnTo>
                      <a:pt x="211" y="265"/>
                    </a:lnTo>
                    <a:lnTo>
                      <a:pt x="199" y="279"/>
                    </a:lnTo>
                    <a:lnTo>
                      <a:pt x="190" y="289"/>
                    </a:lnTo>
                    <a:lnTo>
                      <a:pt x="188" y="298"/>
                    </a:lnTo>
                    <a:lnTo>
                      <a:pt x="180" y="299"/>
                    </a:lnTo>
                    <a:lnTo>
                      <a:pt x="179" y="300"/>
                    </a:lnTo>
                    <a:lnTo>
                      <a:pt x="178" y="302"/>
                    </a:lnTo>
                    <a:lnTo>
                      <a:pt x="180" y="304"/>
                    </a:lnTo>
                    <a:lnTo>
                      <a:pt x="185" y="304"/>
                    </a:lnTo>
                    <a:lnTo>
                      <a:pt x="189" y="304"/>
                    </a:lnTo>
                    <a:lnTo>
                      <a:pt x="192" y="306"/>
                    </a:lnTo>
                    <a:lnTo>
                      <a:pt x="196" y="311"/>
                    </a:lnTo>
                    <a:lnTo>
                      <a:pt x="200" y="318"/>
                    </a:lnTo>
                    <a:lnTo>
                      <a:pt x="199" y="321"/>
                    </a:lnTo>
                    <a:lnTo>
                      <a:pt x="196" y="323"/>
                    </a:lnTo>
                    <a:lnTo>
                      <a:pt x="192" y="324"/>
                    </a:lnTo>
                    <a:lnTo>
                      <a:pt x="188" y="323"/>
                    </a:lnTo>
                    <a:lnTo>
                      <a:pt x="188" y="324"/>
                    </a:lnTo>
                    <a:lnTo>
                      <a:pt x="189" y="327"/>
                    </a:lnTo>
                    <a:lnTo>
                      <a:pt x="192" y="328"/>
                    </a:lnTo>
                    <a:lnTo>
                      <a:pt x="194" y="331"/>
                    </a:lnTo>
                    <a:lnTo>
                      <a:pt x="193" y="339"/>
                    </a:lnTo>
                    <a:lnTo>
                      <a:pt x="192" y="343"/>
                    </a:lnTo>
                    <a:lnTo>
                      <a:pt x="191" y="346"/>
                    </a:lnTo>
                    <a:lnTo>
                      <a:pt x="191" y="348"/>
                    </a:lnTo>
                    <a:lnTo>
                      <a:pt x="193" y="348"/>
                    </a:lnTo>
                    <a:lnTo>
                      <a:pt x="194" y="350"/>
                    </a:lnTo>
                    <a:lnTo>
                      <a:pt x="195" y="358"/>
                    </a:lnTo>
                    <a:lnTo>
                      <a:pt x="197" y="365"/>
                    </a:lnTo>
                    <a:lnTo>
                      <a:pt x="198" y="369"/>
                    </a:lnTo>
                    <a:lnTo>
                      <a:pt x="196" y="370"/>
                    </a:lnTo>
                    <a:lnTo>
                      <a:pt x="191" y="363"/>
                    </a:lnTo>
                    <a:lnTo>
                      <a:pt x="187" y="361"/>
                    </a:lnTo>
                    <a:lnTo>
                      <a:pt x="185" y="362"/>
                    </a:lnTo>
                    <a:lnTo>
                      <a:pt x="179" y="363"/>
                    </a:lnTo>
                    <a:lnTo>
                      <a:pt x="170" y="342"/>
                    </a:lnTo>
                    <a:lnTo>
                      <a:pt x="168" y="340"/>
                    </a:lnTo>
                    <a:lnTo>
                      <a:pt x="164" y="340"/>
                    </a:lnTo>
                    <a:lnTo>
                      <a:pt x="159" y="342"/>
                    </a:lnTo>
                    <a:lnTo>
                      <a:pt x="154" y="342"/>
                    </a:lnTo>
                    <a:lnTo>
                      <a:pt x="153" y="340"/>
                    </a:lnTo>
                    <a:lnTo>
                      <a:pt x="153" y="337"/>
                    </a:lnTo>
                    <a:lnTo>
                      <a:pt x="154" y="336"/>
                    </a:lnTo>
                    <a:lnTo>
                      <a:pt x="156" y="336"/>
                    </a:lnTo>
                    <a:lnTo>
                      <a:pt x="158" y="336"/>
                    </a:lnTo>
                    <a:lnTo>
                      <a:pt x="159" y="334"/>
                    </a:lnTo>
                    <a:lnTo>
                      <a:pt x="165" y="332"/>
                    </a:lnTo>
                    <a:lnTo>
                      <a:pt x="167" y="328"/>
                    </a:lnTo>
                    <a:lnTo>
                      <a:pt x="167" y="326"/>
                    </a:lnTo>
                    <a:lnTo>
                      <a:pt x="163" y="324"/>
                    </a:lnTo>
                    <a:lnTo>
                      <a:pt x="164" y="320"/>
                    </a:lnTo>
                    <a:lnTo>
                      <a:pt x="162" y="319"/>
                    </a:lnTo>
                    <a:lnTo>
                      <a:pt x="159" y="321"/>
                    </a:lnTo>
                    <a:lnTo>
                      <a:pt x="156" y="322"/>
                    </a:lnTo>
                    <a:lnTo>
                      <a:pt x="154" y="322"/>
                    </a:lnTo>
                    <a:lnTo>
                      <a:pt x="153" y="322"/>
                    </a:lnTo>
                    <a:lnTo>
                      <a:pt x="154" y="316"/>
                    </a:lnTo>
                    <a:lnTo>
                      <a:pt x="153" y="315"/>
                    </a:lnTo>
                    <a:lnTo>
                      <a:pt x="147" y="317"/>
                    </a:lnTo>
                    <a:lnTo>
                      <a:pt x="145" y="315"/>
                    </a:lnTo>
                    <a:lnTo>
                      <a:pt x="151" y="310"/>
                    </a:lnTo>
                    <a:lnTo>
                      <a:pt x="152" y="307"/>
                    </a:lnTo>
                    <a:lnTo>
                      <a:pt x="151" y="306"/>
                    </a:lnTo>
                    <a:lnTo>
                      <a:pt x="148" y="306"/>
                    </a:lnTo>
                    <a:lnTo>
                      <a:pt x="146" y="307"/>
                    </a:lnTo>
                    <a:lnTo>
                      <a:pt x="138" y="307"/>
                    </a:lnTo>
                    <a:lnTo>
                      <a:pt x="135" y="311"/>
                    </a:lnTo>
                    <a:lnTo>
                      <a:pt x="134" y="315"/>
                    </a:lnTo>
                    <a:lnTo>
                      <a:pt x="134" y="318"/>
                    </a:lnTo>
                    <a:lnTo>
                      <a:pt x="135" y="320"/>
                    </a:lnTo>
                    <a:lnTo>
                      <a:pt x="138" y="322"/>
                    </a:lnTo>
                    <a:lnTo>
                      <a:pt x="138" y="324"/>
                    </a:lnTo>
                    <a:lnTo>
                      <a:pt x="133" y="324"/>
                    </a:lnTo>
                    <a:lnTo>
                      <a:pt x="129" y="324"/>
                    </a:lnTo>
                    <a:lnTo>
                      <a:pt x="124" y="327"/>
                    </a:lnTo>
                    <a:lnTo>
                      <a:pt x="122" y="325"/>
                    </a:lnTo>
                    <a:lnTo>
                      <a:pt x="122" y="323"/>
                    </a:lnTo>
                    <a:lnTo>
                      <a:pt x="128" y="310"/>
                    </a:lnTo>
                    <a:lnTo>
                      <a:pt x="134" y="307"/>
                    </a:lnTo>
                    <a:lnTo>
                      <a:pt x="135" y="304"/>
                    </a:lnTo>
                    <a:lnTo>
                      <a:pt x="132" y="299"/>
                    </a:lnTo>
                    <a:lnTo>
                      <a:pt x="128" y="295"/>
                    </a:lnTo>
                    <a:lnTo>
                      <a:pt x="126" y="295"/>
                    </a:lnTo>
                    <a:lnTo>
                      <a:pt x="123" y="300"/>
                    </a:lnTo>
                    <a:lnTo>
                      <a:pt x="121" y="300"/>
                    </a:lnTo>
                    <a:lnTo>
                      <a:pt x="119" y="297"/>
                    </a:lnTo>
                    <a:lnTo>
                      <a:pt x="116" y="295"/>
                    </a:lnTo>
                    <a:lnTo>
                      <a:pt x="111" y="294"/>
                    </a:lnTo>
                    <a:lnTo>
                      <a:pt x="111" y="291"/>
                    </a:lnTo>
                    <a:lnTo>
                      <a:pt x="113" y="290"/>
                    </a:lnTo>
                    <a:lnTo>
                      <a:pt x="116" y="290"/>
                    </a:lnTo>
                    <a:lnTo>
                      <a:pt x="118" y="289"/>
                    </a:lnTo>
                    <a:lnTo>
                      <a:pt x="117" y="283"/>
                    </a:lnTo>
                    <a:lnTo>
                      <a:pt x="117" y="276"/>
                    </a:lnTo>
                    <a:lnTo>
                      <a:pt x="112" y="274"/>
                    </a:lnTo>
                    <a:lnTo>
                      <a:pt x="109" y="276"/>
                    </a:lnTo>
                    <a:lnTo>
                      <a:pt x="107" y="274"/>
                    </a:lnTo>
                    <a:lnTo>
                      <a:pt x="107" y="270"/>
                    </a:lnTo>
                    <a:lnTo>
                      <a:pt x="106" y="267"/>
                    </a:lnTo>
                    <a:lnTo>
                      <a:pt x="100" y="258"/>
                    </a:lnTo>
                    <a:lnTo>
                      <a:pt x="99" y="259"/>
                    </a:lnTo>
                    <a:lnTo>
                      <a:pt x="96" y="259"/>
                    </a:lnTo>
                    <a:lnTo>
                      <a:pt x="95" y="258"/>
                    </a:lnTo>
                    <a:lnTo>
                      <a:pt x="94" y="255"/>
                    </a:lnTo>
                    <a:lnTo>
                      <a:pt x="86" y="254"/>
                    </a:lnTo>
                    <a:lnTo>
                      <a:pt x="87" y="247"/>
                    </a:lnTo>
                    <a:lnTo>
                      <a:pt x="83" y="244"/>
                    </a:lnTo>
                    <a:lnTo>
                      <a:pt x="82" y="246"/>
                    </a:lnTo>
                    <a:lnTo>
                      <a:pt x="82" y="253"/>
                    </a:lnTo>
                    <a:lnTo>
                      <a:pt x="75" y="252"/>
                    </a:lnTo>
                    <a:lnTo>
                      <a:pt x="73" y="249"/>
                    </a:lnTo>
                    <a:lnTo>
                      <a:pt x="75" y="247"/>
                    </a:lnTo>
                    <a:lnTo>
                      <a:pt x="78" y="243"/>
                    </a:lnTo>
                    <a:lnTo>
                      <a:pt x="78" y="240"/>
                    </a:lnTo>
                    <a:lnTo>
                      <a:pt x="77" y="237"/>
                    </a:lnTo>
                    <a:lnTo>
                      <a:pt x="69" y="232"/>
                    </a:lnTo>
                    <a:lnTo>
                      <a:pt x="66" y="232"/>
                    </a:lnTo>
                    <a:lnTo>
                      <a:pt x="65" y="236"/>
                    </a:lnTo>
                    <a:lnTo>
                      <a:pt x="66" y="238"/>
                    </a:lnTo>
                    <a:lnTo>
                      <a:pt x="66" y="248"/>
                    </a:lnTo>
                    <a:lnTo>
                      <a:pt x="62" y="255"/>
                    </a:lnTo>
                    <a:lnTo>
                      <a:pt x="63" y="257"/>
                    </a:lnTo>
                    <a:lnTo>
                      <a:pt x="68" y="263"/>
                    </a:lnTo>
                    <a:lnTo>
                      <a:pt x="68" y="267"/>
                    </a:lnTo>
                    <a:lnTo>
                      <a:pt x="65" y="267"/>
                    </a:lnTo>
                    <a:lnTo>
                      <a:pt x="64" y="261"/>
                    </a:lnTo>
                    <a:lnTo>
                      <a:pt x="58" y="257"/>
                    </a:lnTo>
                    <a:lnTo>
                      <a:pt x="58" y="255"/>
                    </a:lnTo>
                    <a:lnTo>
                      <a:pt x="57" y="251"/>
                    </a:lnTo>
                    <a:lnTo>
                      <a:pt x="50" y="249"/>
                    </a:lnTo>
                    <a:lnTo>
                      <a:pt x="47" y="245"/>
                    </a:lnTo>
                    <a:lnTo>
                      <a:pt x="44" y="244"/>
                    </a:lnTo>
                    <a:lnTo>
                      <a:pt x="43" y="254"/>
                    </a:lnTo>
                    <a:lnTo>
                      <a:pt x="42" y="258"/>
                    </a:lnTo>
                    <a:lnTo>
                      <a:pt x="40" y="257"/>
                    </a:lnTo>
                    <a:lnTo>
                      <a:pt x="39" y="254"/>
                    </a:lnTo>
                    <a:lnTo>
                      <a:pt x="39" y="250"/>
                    </a:lnTo>
                    <a:lnTo>
                      <a:pt x="35" y="242"/>
                    </a:lnTo>
                    <a:lnTo>
                      <a:pt x="34" y="238"/>
                    </a:lnTo>
                    <a:lnTo>
                      <a:pt x="34" y="228"/>
                    </a:lnTo>
                    <a:lnTo>
                      <a:pt x="33" y="221"/>
                    </a:lnTo>
                    <a:lnTo>
                      <a:pt x="29" y="209"/>
                    </a:lnTo>
                    <a:lnTo>
                      <a:pt x="21" y="200"/>
                    </a:lnTo>
                    <a:lnTo>
                      <a:pt x="14" y="193"/>
                    </a:lnTo>
                    <a:lnTo>
                      <a:pt x="12" y="190"/>
                    </a:lnTo>
                    <a:lnTo>
                      <a:pt x="9" y="183"/>
                    </a:lnTo>
                    <a:lnTo>
                      <a:pt x="0" y="161"/>
                    </a:lnTo>
                    <a:lnTo>
                      <a:pt x="2" y="160"/>
                    </a:lnTo>
                    <a:lnTo>
                      <a:pt x="5" y="163"/>
                    </a:lnTo>
                    <a:lnTo>
                      <a:pt x="8" y="163"/>
                    </a:lnTo>
                    <a:lnTo>
                      <a:pt x="8" y="156"/>
                    </a:lnTo>
                    <a:lnTo>
                      <a:pt x="10" y="155"/>
                    </a:lnTo>
                    <a:lnTo>
                      <a:pt x="15" y="158"/>
                    </a:lnTo>
                    <a:lnTo>
                      <a:pt x="19" y="156"/>
                    </a:lnTo>
                    <a:lnTo>
                      <a:pt x="24" y="156"/>
                    </a:lnTo>
                    <a:lnTo>
                      <a:pt x="27" y="149"/>
                    </a:lnTo>
                    <a:lnTo>
                      <a:pt x="32" y="148"/>
                    </a:lnTo>
                    <a:lnTo>
                      <a:pt x="35" y="150"/>
                    </a:lnTo>
                    <a:lnTo>
                      <a:pt x="34" y="151"/>
                    </a:lnTo>
                    <a:lnTo>
                      <a:pt x="33" y="157"/>
                    </a:lnTo>
                    <a:lnTo>
                      <a:pt x="29" y="168"/>
                    </a:lnTo>
                    <a:lnTo>
                      <a:pt x="24" y="172"/>
                    </a:lnTo>
                    <a:lnTo>
                      <a:pt x="26" y="177"/>
                    </a:lnTo>
                    <a:lnTo>
                      <a:pt x="29" y="186"/>
                    </a:lnTo>
                    <a:lnTo>
                      <a:pt x="36" y="188"/>
                    </a:lnTo>
                    <a:lnTo>
                      <a:pt x="38" y="191"/>
                    </a:lnTo>
                    <a:lnTo>
                      <a:pt x="43" y="192"/>
                    </a:lnTo>
                    <a:lnTo>
                      <a:pt x="44" y="187"/>
                    </a:lnTo>
                    <a:lnTo>
                      <a:pt x="42" y="185"/>
                    </a:lnTo>
                    <a:lnTo>
                      <a:pt x="34" y="179"/>
                    </a:lnTo>
                    <a:lnTo>
                      <a:pt x="34" y="175"/>
                    </a:lnTo>
                    <a:lnTo>
                      <a:pt x="39" y="164"/>
                    </a:lnTo>
                    <a:lnTo>
                      <a:pt x="41" y="157"/>
                    </a:lnTo>
                    <a:lnTo>
                      <a:pt x="44" y="154"/>
                    </a:lnTo>
                    <a:lnTo>
                      <a:pt x="47" y="155"/>
                    </a:lnTo>
                    <a:lnTo>
                      <a:pt x="48" y="161"/>
                    </a:lnTo>
                    <a:lnTo>
                      <a:pt x="52" y="161"/>
                    </a:lnTo>
                    <a:lnTo>
                      <a:pt x="54" y="155"/>
                    </a:lnTo>
                    <a:lnTo>
                      <a:pt x="52" y="152"/>
                    </a:lnTo>
                    <a:lnTo>
                      <a:pt x="47" y="149"/>
                    </a:lnTo>
                    <a:lnTo>
                      <a:pt x="47" y="147"/>
                    </a:lnTo>
                    <a:lnTo>
                      <a:pt x="53" y="143"/>
                    </a:lnTo>
                    <a:lnTo>
                      <a:pt x="55" y="141"/>
                    </a:lnTo>
                    <a:lnTo>
                      <a:pt x="55" y="138"/>
                    </a:lnTo>
                    <a:lnTo>
                      <a:pt x="59" y="134"/>
                    </a:lnTo>
                    <a:lnTo>
                      <a:pt x="62" y="135"/>
                    </a:lnTo>
                    <a:lnTo>
                      <a:pt x="62" y="138"/>
                    </a:lnTo>
                    <a:lnTo>
                      <a:pt x="61" y="142"/>
                    </a:lnTo>
                    <a:lnTo>
                      <a:pt x="60" y="145"/>
                    </a:lnTo>
                    <a:lnTo>
                      <a:pt x="64" y="145"/>
                    </a:lnTo>
                    <a:lnTo>
                      <a:pt x="64" y="142"/>
                    </a:lnTo>
                    <a:lnTo>
                      <a:pt x="66" y="140"/>
                    </a:lnTo>
                    <a:lnTo>
                      <a:pt x="65" y="134"/>
                    </a:lnTo>
                    <a:lnTo>
                      <a:pt x="67" y="133"/>
                    </a:lnTo>
                    <a:lnTo>
                      <a:pt x="70" y="133"/>
                    </a:lnTo>
                    <a:lnTo>
                      <a:pt x="71" y="137"/>
                    </a:lnTo>
                    <a:lnTo>
                      <a:pt x="70" y="139"/>
                    </a:lnTo>
                    <a:lnTo>
                      <a:pt x="72" y="141"/>
                    </a:lnTo>
                    <a:lnTo>
                      <a:pt x="79" y="138"/>
                    </a:lnTo>
                    <a:lnTo>
                      <a:pt x="78" y="132"/>
                    </a:lnTo>
                    <a:lnTo>
                      <a:pt x="73" y="124"/>
                    </a:lnTo>
                    <a:lnTo>
                      <a:pt x="76" y="124"/>
                    </a:lnTo>
                    <a:lnTo>
                      <a:pt x="81" y="128"/>
                    </a:lnTo>
                    <a:lnTo>
                      <a:pt x="94" y="136"/>
                    </a:lnTo>
                    <a:lnTo>
                      <a:pt x="101" y="135"/>
                    </a:lnTo>
                    <a:lnTo>
                      <a:pt x="101" y="138"/>
                    </a:lnTo>
                    <a:lnTo>
                      <a:pt x="98" y="146"/>
                    </a:lnTo>
                    <a:lnTo>
                      <a:pt x="101" y="148"/>
                    </a:lnTo>
                    <a:lnTo>
                      <a:pt x="105" y="150"/>
                    </a:lnTo>
                    <a:lnTo>
                      <a:pt x="109" y="150"/>
                    </a:lnTo>
                    <a:lnTo>
                      <a:pt x="113" y="148"/>
                    </a:lnTo>
                    <a:lnTo>
                      <a:pt x="113" y="145"/>
                    </a:lnTo>
                    <a:lnTo>
                      <a:pt x="112" y="145"/>
                    </a:lnTo>
                    <a:lnTo>
                      <a:pt x="105" y="143"/>
                    </a:lnTo>
                    <a:lnTo>
                      <a:pt x="104" y="141"/>
                    </a:lnTo>
                    <a:lnTo>
                      <a:pt x="111" y="132"/>
                    </a:lnTo>
                    <a:lnTo>
                      <a:pt x="119" y="133"/>
                    </a:lnTo>
                    <a:lnTo>
                      <a:pt x="122" y="134"/>
                    </a:lnTo>
                    <a:lnTo>
                      <a:pt x="127" y="134"/>
                    </a:lnTo>
                    <a:lnTo>
                      <a:pt x="125" y="123"/>
                    </a:lnTo>
                    <a:lnTo>
                      <a:pt x="130" y="121"/>
                    </a:lnTo>
                    <a:lnTo>
                      <a:pt x="133" y="119"/>
                    </a:lnTo>
                    <a:lnTo>
                      <a:pt x="127" y="117"/>
                    </a:lnTo>
                    <a:lnTo>
                      <a:pt x="121" y="118"/>
                    </a:lnTo>
                    <a:lnTo>
                      <a:pt x="121" y="125"/>
                    </a:lnTo>
                    <a:lnTo>
                      <a:pt x="117" y="126"/>
                    </a:lnTo>
                    <a:lnTo>
                      <a:pt x="111" y="124"/>
                    </a:lnTo>
                    <a:lnTo>
                      <a:pt x="103" y="124"/>
                    </a:lnTo>
                    <a:lnTo>
                      <a:pt x="97" y="129"/>
                    </a:lnTo>
                    <a:lnTo>
                      <a:pt x="93" y="128"/>
                    </a:lnTo>
                    <a:lnTo>
                      <a:pt x="89" y="125"/>
                    </a:lnTo>
                    <a:lnTo>
                      <a:pt x="87" y="121"/>
                    </a:lnTo>
                    <a:lnTo>
                      <a:pt x="85" y="119"/>
                    </a:lnTo>
                    <a:lnTo>
                      <a:pt x="81" y="117"/>
                    </a:lnTo>
                    <a:lnTo>
                      <a:pt x="81" y="116"/>
                    </a:lnTo>
                    <a:lnTo>
                      <a:pt x="82" y="114"/>
                    </a:lnTo>
                    <a:lnTo>
                      <a:pt x="87" y="114"/>
                    </a:lnTo>
                    <a:lnTo>
                      <a:pt x="91" y="112"/>
                    </a:lnTo>
                    <a:lnTo>
                      <a:pt x="96" y="111"/>
                    </a:lnTo>
                    <a:lnTo>
                      <a:pt x="100" y="114"/>
                    </a:lnTo>
                    <a:lnTo>
                      <a:pt x="101" y="112"/>
                    </a:lnTo>
                    <a:lnTo>
                      <a:pt x="104" y="111"/>
                    </a:lnTo>
                    <a:lnTo>
                      <a:pt x="106" y="112"/>
                    </a:lnTo>
                    <a:lnTo>
                      <a:pt x="107" y="110"/>
                    </a:lnTo>
                    <a:lnTo>
                      <a:pt x="104" y="106"/>
                    </a:lnTo>
                    <a:lnTo>
                      <a:pt x="104" y="102"/>
                    </a:lnTo>
                    <a:lnTo>
                      <a:pt x="105" y="101"/>
                    </a:lnTo>
                    <a:lnTo>
                      <a:pt x="115" y="99"/>
                    </a:lnTo>
                    <a:lnTo>
                      <a:pt x="117" y="96"/>
                    </a:lnTo>
                    <a:lnTo>
                      <a:pt x="116" y="94"/>
                    </a:lnTo>
                    <a:lnTo>
                      <a:pt x="113" y="94"/>
                    </a:lnTo>
                    <a:lnTo>
                      <a:pt x="110" y="92"/>
                    </a:lnTo>
                    <a:lnTo>
                      <a:pt x="105" y="93"/>
                    </a:lnTo>
                    <a:lnTo>
                      <a:pt x="103" y="92"/>
                    </a:lnTo>
                    <a:lnTo>
                      <a:pt x="102" y="88"/>
                    </a:lnTo>
                    <a:lnTo>
                      <a:pt x="101" y="89"/>
                    </a:lnTo>
                    <a:lnTo>
                      <a:pt x="100" y="91"/>
                    </a:lnTo>
                    <a:lnTo>
                      <a:pt x="100" y="99"/>
                    </a:lnTo>
                    <a:lnTo>
                      <a:pt x="99" y="102"/>
                    </a:lnTo>
                    <a:lnTo>
                      <a:pt x="95" y="103"/>
                    </a:lnTo>
                    <a:lnTo>
                      <a:pt x="91" y="102"/>
                    </a:lnTo>
                    <a:lnTo>
                      <a:pt x="88" y="102"/>
                    </a:lnTo>
                    <a:lnTo>
                      <a:pt x="86" y="104"/>
                    </a:lnTo>
                    <a:lnTo>
                      <a:pt x="84" y="102"/>
                    </a:lnTo>
                    <a:lnTo>
                      <a:pt x="85" y="99"/>
                    </a:lnTo>
                    <a:lnTo>
                      <a:pt x="89" y="90"/>
                    </a:lnTo>
                    <a:lnTo>
                      <a:pt x="87" y="89"/>
                    </a:lnTo>
                    <a:lnTo>
                      <a:pt x="81" y="100"/>
                    </a:lnTo>
                    <a:lnTo>
                      <a:pt x="74" y="97"/>
                    </a:lnTo>
                    <a:lnTo>
                      <a:pt x="73" y="93"/>
                    </a:lnTo>
                    <a:lnTo>
                      <a:pt x="70" y="90"/>
                    </a:lnTo>
                    <a:lnTo>
                      <a:pt x="68" y="90"/>
                    </a:lnTo>
                    <a:lnTo>
                      <a:pt x="67" y="94"/>
                    </a:lnTo>
                    <a:lnTo>
                      <a:pt x="68" y="96"/>
                    </a:lnTo>
                    <a:lnTo>
                      <a:pt x="71" y="100"/>
                    </a:lnTo>
                    <a:lnTo>
                      <a:pt x="72" y="102"/>
                    </a:lnTo>
                    <a:lnTo>
                      <a:pt x="71" y="107"/>
                    </a:lnTo>
                    <a:lnTo>
                      <a:pt x="71" y="111"/>
                    </a:lnTo>
                    <a:lnTo>
                      <a:pt x="67" y="114"/>
                    </a:lnTo>
                    <a:lnTo>
                      <a:pt x="66" y="117"/>
                    </a:lnTo>
                    <a:lnTo>
                      <a:pt x="64" y="119"/>
                    </a:lnTo>
                    <a:lnTo>
                      <a:pt x="64" y="109"/>
                    </a:lnTo>
                    <a:lnTo>
                      <a:pt x="64" y="108"/>
                    </a:lnTo>
                    <a:lnTo>
                      <a:pt x="62" y="110"/>
                    </a:lnTo>
                    <a:lnTo>
                      <a:pt x="60" y="108"/>
                    </a:lnTo>
                    <a:lnTo>
                      <a:pt x="64" y="99"/>
                    </a:lnTo>
                    <a:lnTo>
                      <a:pt x="63" y="93"/>
                    </a:lnTo>
                    <a:lnTo>
                      <a:pt x="60" y="86"/>
                    </a:lnTo>
                    <a:lnTo>
                      <a:pt x="56" y="94"/>
                    </a:lnTo>
                    <a:lnTo>
                      <a:pt x="56" y="100"/>
                    </a:lnTo>
                    <a:lnTo>
                      <a:pt x="53" y="103"/>
                    </a:lnTo>
                    <a:lnTo>
                      <a:pt x="55" y="107"/>
                    </a:lnTo>
                    <a:lnTo>
                      <a:pt x="55" y="112"/>
                    </a:lnTo>
                    <a:lnTo>
                      <a:pt x="57" y="118"/>
                    </a:lnTo>
                    <a:lnTo>
                      <a:pt x="56" y="121"/>
                    </a:lnTo>
                    <a:lnTo>
                      <a:pt x="54" y="120"/>
                    </a:lnTo>
                    <a:lnTo>
                      <a:pt x="51" y="116"/>
                    </a:lnTo>
                    <a:lnTo>
                      <a:pt x="47" y="108"/>
                    </a:lnTo>
                    <a:lnTo>
                      <a:pt x="47" y="106"/>
                    </a:lnTo>
                    <a:lnTo>
                      <a:pt x="49" y="100"/>
                    </a:lnTo>
                    <a:lnTo>
                      <a:pt x="49" y="96"/>
                    </a:lnTo>
                    <a:lnTo>
                      <a:pt x="48" y="96"/>
                    </a:lnTo>
                    <a:lnTo>
                      <a:pt x="46" y="97"/>
                    </a:lnTo>
                    <a:lnTo>
                      <a:pt x="44" y="100"/>
                    </a:lnTo>
                    <a:lnTo>
                      <a:pt x="43" y="107"/>
                    </a:lnTo>
                    <a:lnTo>
                      <a:pt x="44" y="111"/>
                    </a:lnTo>
                    <a:lnTo>
                      <a:pt x="44" y="118"/>
                    </a:lnTo>
                    <a:lnTo>
                      <a:pt x="41" y="124"/>
                    </a:lnTo>
                    <a:lnTo>
                      <a:pt x="41" y="127"/>
                    </a:lnTo>
                    <a:lnTo>
                      <a:pt x="39" y="129"/>
                    </a:lnTo>
                    <a:lnTo>
                      <a:pt x="37" y="127"/>
                    </a:lnTo>
                    <a:lnTo>
                      <a:pt x="37" y="124"/>
                    </a:lnTo>
                    <a:lnTo>
                      <a:pt x="38" y="118"/>
                    </a:lnTo>
                    <a:lnTo>
                      <a:pt x="37" y="111"/>
                    </a:lnTo>
                    <a:lnTo>
                      <a:pt x="34" y="106"/>
                    </a:lnTo>
                    <a:lnTo>
                      <a:pt x="30" y="103"/>
                    </a:lnTo>
                    <a:lnTo>
                      <a:pt x="26" y="103"/>
                    </a:lnTo>
                    <a:lnTo>
                      <a:pt x="18" y="106"/>
                    </a:lnTo>
                    <a:lnTo>
                      <a:pt x="16" y="102"/>
                    </a:lnTo>
                    <a:lnTo>
                      <a:pt x="17" y="99"/>
                    </a:lnTo>
                    <a:lnTo>
                      <a:pt x="19" y="97"/>
                    </a:lnTo>
                    <a:lnTo>
                      <a:pt x="27" y="93"/>
                    </a:lnTo>
                    <a:lnTo>
                      <a:pt x="31" y="90"/>
                    </a:lnTo>
                    <a:lnTo>
                      <a:pt x="35" y="92"/>
                    </a:lnTo>
                    <a:lnTo>
                      <a:pt x="35" y="96"/>
                    </a:lnTo>
                    <a:lnTo>
                      <a:pt x="37" y="99"/>
                    </a:lnTo>
                    <a:lnTo>
                      <a:pt x="42" y="94"/>
                    </a:lnTo>
                    <a:lnTo>
                      <a:pt x="46" y="90"/>
                    </a:lnTo>
                    <a:lnTo>
                      <a:pt x="46" y="86"/>
                    </a:lnTo>
                    <a:lnTo>
                      <a:pt x="46" y="84"/>
                    </a:lnTo>
                    <a:lnTo>
                      <a:pt x="49" y="79"/>
                    </a:lnTo>
                    <a:lnTo>
                      <a:pt x="48" y="76"/>
                    </a:lnTo>
                    <a:lnTo>
                      <a:pt x="46" y="76"/>
                    </a:lnTo>
                    <a:lnTo>
                      <a:pt x="43" y="77"/>
                    </a:lnTo>
                    <a:lnTo>
                      <a:pt x="39" y="76"/>
                    </a:lnTo>
                    <a:lnTo>
                      <a:pt x="38" y="71"/>
                    </a:lnTo>
                    <a:lnTo>
                      <a:pt x="39" y="68"/>
                    </a:lnTo>
                    <a:lnTo>
                      <a:pt x="37" y="65"/>
                    </a:lnTo>
                    <a:lnTo>
                      <a:pt x="30" y="56"/>
                    </a:lnTo>
                    <a:lnTo>
                      <a:pt x="30" y="52"/>
                    </a:lnTo>
                    <a:lnTo>
                      <a:pt x="33" y="50"/>
                    </a:lnTo>
                    <a:lnTo>
                      <a:pt x="37" y="52"/>
                    </a:lnTo>
                    <a:lnTo>
                      <a:pt x="40" y="57"/>
                    </a:lnTo>
                    <a:lnTo>
                      <a:pt x="44" y="63"/>
                    </a:lnTo>
                    <a:lnTo>
                      <a:pt x="43" y="68"/>
                    </a:lnTo>
                    <a:lnTo>
                      <a:pt x="46" y="69"/>
                    </a:lnTo>
                    <a:lnTo>
                      <a:pt x="54" y="67"/>
                    </a:lnTo>
                    <a:lnTo>
                      <a:pt x="56" y="65"/>
                    </a:lnTo>
                    <a:lnTo>
                      <a:pt x="57" y="62"/>
                    </a:lnTo>
                    <a:lnTo>
                      <a:pt x="55" y="60"/>
                    </a:lnTo>
                    <a:lnTo>
                      <a:pt x="55" y="57"/>
                    </a:lnTo>
                    <a:lnTo>
                      <a:pt x="62" y="55"/>
                    </a:lnTo>
                    <a:lnTo>
                      <a:pt x="67" y="56"/>
                    </a:lnTo>
                    <a:lnTo>
                      <a:pt x="69" y="58"/>
                    </a:lnTo>
                    <a:lnTo>
                      <a:pt x="64" y="60"/>
                    </a:lnTo>
                    <a:lnTo>
                      <a:pt x="64" y="65"/>
                    </a:lnTo>
                    <a:lnTo>
                      <a:pt x="65" y="68"/>
                    </a:lnTo>
                    <a:lnTo>
                      <a:pt x="67" y="68"/>
                    </a:lnTo>
                    <a:lnTo>
                      <a:pt x="71" y="66"/>
                    </a:lnTo>
                    <a:lnTo>
                      <a:pt x="74" y="67"/>
                    </a:lnTo>
                    <a:lnTo>
                      <a:pt x="79" y="66"/>
                    </a:lnTo>
                    <a:lnTo>
                      <a:pt x="81" y="68"/>
                    </a:lnTo>
                    <a:lnTo>
                      <a:pt x="82" y="72"/>
                    </a:lnTo>
                    <a:lnTo>
                      <a:pt x="87" y="68"/>
                    </a:lnTo>
                    <a:lnTo>
                      <a:pt x="103" y="53"/>
                    </a:lnTo>
                    <a:lnTo>
                      <a:pt x="106" y="53"/>
                    </a:lnTo>
                    <a:lnTo>
                      <a:pt x="111" y="54"/>
                    </a:lnTo>
                    <a:lnTo>
                      <a:pt x="113" y="56"/>
                    </a:lnTo>
                    <a:lnTo>
                      <a:pt x="112" y="58"/>
                    </a:lnTo>
                    <a:lnTo>
                      <a:pt x="106" y="59"/>
                    </a:lnTo>
                    <a:lnTo>
                      <a:pt x="106" y="61"/>
                    </a:lnTo>
                    <a:lnTo>
                      <a:pt x="109" y="65"/>
                    </a:lnTo>
                    <a:lnTo>
                      <a:pt x="108" y="66"/>
                    </a:lnTo>
                    <a:lnTo>
                      <a:pt x="106" y="69"/>
                    </a:lnTo>
                    <a:lnTo>
                      <a:pt x="103" y="72"/>
                    </a:lnTo>
                    <a:lnTo>
                      <a:pt x="99" y="72"/>
                    </a:lnTo>
                    <a:lnTo>
                      <a:pt x="96" y="73"/>
                    </a:lnTo>
                    <a:lnTo>
                      <a:pt x="96" y="75"/>
                    </a:lnTo>
                    <a:lnTo>
                      <a:pt x="99" y="77"/>
                    </a:lnTo>
                    <a:lnTo>
                      <a:pt x="102" y="76"/>
                    </a:lnTo>
                    <a:lnTo>
                      <a:pt x="105" y="75"/>
                    </a:lnTo>
                    <a:lnTo>
                      <a:pt x="109" y="75"/>
                    </a:lnTo>
                    <a:lnTo>
                      <a:pt x="113" y="80"/>
                    </a:lnTo>
                    <a:lnTo>
                      <a:pt x="116" y="80"/>
                    </a:lnTo>
                    <a:lnTo>
                      <a:pt x="119" y="78"/>
                    </a:lnTo>
                    <a:lnTo>
                      <a:pt x="121" y="75"/>
                    </a:lnTo>
                    <a:lnTo>
                      <a:pt x="127" y="74"/>
                    </a:lnTo>
                    <a:lnTo>
                      <a:pt x="136" y="84"/>
                    </a:lnTo>
                    <a:lnTo>
                      <a:pt x="139" y="87"/>
                    </a:lnTo>
                    <a:lnTo>
                      <a:pt x="141" y="90"/>
                    </a:lnTo>
                    <a:lnTo>
                      <a:pt x="141" y="94"/>
                    </a:lnTo>
                    <a:lnTo>
                      <a:pt x="142" y="97"/>
                    </a:lnTo>
                    <a:lnTo>
                      <a:pt x="144" y="99"/>
                    </a:lnTo>
                    <a:lnTo>
                      <a:pt x="146" y="97"/>
                    </a:lnTo>
                    <a:lnTo>
                      <a:pt x="146" y="90"/>
                    </a:lnTo>
                    <a:lnTo>
                      <a:pt x="147" y="89"/>
                    </a:lnTo>
                    <a:lnTo>
                      <a:pt x="153" y="86"/>
                    </a:lnTo>
                    <a:lnTo>
                      <a:pt x="158" y="81"/>
                    </a:lnTo>
                    <a:lnTo>
                      <a:pt x="163" y="82"/>
                    </a:lnTo>
                    <a:lnTo>
                      <a:pt x="163" y="83"/>
                    </a:lnTo>
                    <a:lnTo>
                      <a:pt x="162" y="84"/>
                    </a:lnTo>
                    <a:lnTo>
                      <a:pt x="160" y="85"/>
                    </a:lnTo>
                    <a:lnTo>
                      <a:pt x="159" y="87"/>
                    </a:lnTo>
                    <a:lnTo>
                      <a:pt x="159" y="89"/>
                    </a:lnTo>
                    <a:lnTo>
                      <a:pt x="163" y="88"/>
                    </a:lnTo>
                    <a:lnTo>
                      <a:pt x="167" y="89"/>
                    </a:lnTo>
                    <a:lnTo>
                      <a:pt x="168" y="94"/>
                    </a:lnTo>
                    <a:lnTo>
                      <a:pt x="169" y="96"/>
                    </a:lnTo>
                    <a:lnTo>
                      <a:pt x="172" y="98"/>
                    </a:lnTo>
                    <a:lnTo>
                      <a:pt x="183" y="100"/>
                    </a:lnTo>
                    <a:lnTo>
                      <a:pt x="188" y="101"/>
                    </a:lnTo>
                    <a:lnTo>
                      <a:pt x="192" y="106"/>
                    </a:lnTo>
                    <a:lnTo>
                      <a:pt x="194" y="96"/>
                    </a:lnTo>
                    <a:lnTo>
                      <a:pt x="195" y="96"/>
                    </a:lnTo>
                    <a:lnTo>
                      <a:pt x="198" y="94"/>
                    </a:lnTo>
                    <a:lnTo>
                      <a:pt x="205" y="89"/>
                    </a:lnTo>
                    <a:lnTo>
                      <a:pt x="216" y="85"/>
                    </a:lnTo>
                    <a:lnTo>
                      <a:pt x="223" y="79"/>
                    </a:lnTo>
                    <a:lnTo>
                      <a:pt x="225" y="73"/>
                    </a:lnTo>
                    <a:lnTo>
                      <a:pt x="226" y="63"/>
                    </a:lnTo>
                    <a:lnTo>
                      <a:pt x="226" y="61"/>
                    </a:lnTo>
                    <a:lnTo>
                      <a:pt x="225" y="57"/>
                    </a:lnTo>
                    <a:lnTo>
                      <a:pt x="227" y="53"/>
                    </a:lnTo>
                    <a:lnTo>
                      <a:pt x="230" y="50"/>
                    </a:lnTo>
                    <a:lnTo>
                      <a:pt x="236" y="45"/>
                    </a:lnTo>
                    <a:lnTo>
                      <a:pt x="239" y="42"/>
                    </a:lnTo>
                    <a:lnTo>
                      <a:pt x="241" y="37"/>
                    </a:lnTo>
                    <a:lnTo>
                      <a:pt x="243" y="26"/>
                    </a:lnTo>
                    <a:lnTo>
                      <a:pt x="243" y="23"/>
                    </a:lnTo>
                    <a:lnTo>
                      <a:pt x="243" y="22"/>
                    </a:lnTo>
                    <a:lnTo>
                      <a:pt x="253" y="19"/>
                    </a:lnTo>
                    <a:lnTo>
                      <a:pt x="263" y="19"/>
                    </a:lnTo>
                    <a:lnTo>
                      <a:pt x="264" y="17"/>
                    </a:lnTo>
                    <a:lnTo>
                      <a:pt x="268" y="16"/>
                    </a:lnTo>
                    <a:lnTo>
                      <a:pt x="273" y="11"/>
                    </a:lnTo>
                    <a:lnTo>
                      <a:pt x="276" y="9"/>
                    </a:lnTo>
                    <a:lnTo>
                      <a:pt x="279" y="4"/>
                    </a:lnTo>
                    <a:lnTo>
                      <a:pt x="280" y="3"/>
                    </a:lnTo>
                    <a:lnTo>
                      <a:pt x="284" y="2"/>
                    </a:lnTo>
                    <a:lnTo>
                      <a:pt x="292" y="5"/>
                    </a:lnTo>
                    <a:lnTo>
                      <a:pt x="297" y="5"/>
                    </a:lnTo>
                    <a:lnTo>
                      <a:pt x="305" y="2"/>
                    </a:lnTo>
                    <a:lnTo>
                      <a:pt x="317" y="0"/>
                    </a:lnTo>
                    <a:lnTo>
                      <a:pt x="323" y="1"/>
                    </a:lnTo>
                    <a:lnTo>
                      <a:pt x="329" y="4"/>
                    </a:lnTo>
                    <a:lnTo>
                      <a:pt x="333" y="5"/>
                    </a:lnTo>
                    <a:lnTo>
                      <a:pt x="336" y="4"/>
                    </a:lnTo>
                    <a:lnTo>
                      <a:pt x="339" y="7"/>
                    </a:lnTo>
                    <a:lnTo>
                      <a:pt x="337" y="11"/>
                    </a:lnTo>
                    <a:lnTo>
                      <a:pt x="338" y="14"/>
                    </a:lnTo>
                    <a:lnTo>
                      <a:pt x="340" y="15"/>
                    </a:lnTo>
                    <a:lnTo>
                      <a:pt x="350" y="18"/>
                    </a:lnTo>
                    <a:lnTo>
                      <a:pt x="361" y="16"/>
                    </a:lnTo>
                    <a:lnTo>
                      <a:pt x="365" y="17"/>
                    </a:lnTo>
                    <a:lnTo>
                      <a:pt x="367" y="19"/>
                    </a:lnTo>
                    <a:lnTo>
                      <a:pt x="374" y="22"/>
                    </a:lnTo>
                    <a:lnTo>
                      <a:pt x="392" y="36"/>
                    </a:lnTo>
                    <a:lnTo>
                      <a:pt x="399" y="39"/>
                    </a:lnTo>
                    <a:lnTo>
                      <a:pt x="399" y="56"/>
                    </a:lnTo>
                    <a:lnTo>
                      <a:pt x="399" y="60"/>
                    </a:lnTo>
                    <a:lnTo>
                      <a:pt x="400" y="91"/>
                    </a:lnTo>
                    <a:lnTo>
                      <a:pt x="400" y="109"/>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9">
                <a:extLst>
                  <a:ext uri="{FF2B5EF4-FFF2-40B4-BE49-F238E27FC236}">
                    <a16:creationId xmlns:a16="http://schemas.microsoft.com/office/drawing/2014/main" id="{E94AA621-AB57-6740-89F5-8059F56B3B22}"/>
                  </a:ext>
                </a:extLst>
              </p:cNvPr>
              <p:cNvSpPr>
                <a:spLocks/>
              </p:cNvSpPr>
              <p:nvPr/>
            </p:nvSpPr>
            <p:spPr bwMode="auto">
              <a:xfrm>
                <a:off x="5741988" y="4484688"/>
                <a:ext cx="423863" cy="446088"/>
              </a:xfrm>
              <a:custGeom>
                <a:avLst/>
                <a:gdLst>
                  <a:gd name="T0" fmla="*/ 200 w 267"/>
                  <a:gd name="T1" fmla="*/ 245 h 281"/>
                  <a:gd name="T2" fmla="*/ 170 w 267"/>
                  <a:gd name="T3" fmla="*/ 242 h 281"/>
                  <a:gd name="T4" fmla="*/ 150 w 267"/>
                  <a:gd name="T5" fmla="*/ 237 h 281"/>
                  <a:gd name="T6" fmla="*/ 140 w 267"/>
                  <a:gd name="T7" fmla="*/ 235 h 281"/>
                  <a:gd name="T8" fmla="*/ 104 w 267"/>
                  <a:gd name="T9" fmla="*/ 245 h 281"/>
                  <a:gd name="T10" fmla="*/ 87 w 267"/>
                  <a:gd name="T11" fmla="*/ 245 h 281"/>
                  <a:gd name="T12" fmla="*/ 81 w 267"/>
                  <a:gd name="T13" fmla="*/ 264 h 281"/>
                  <a:gd name="T14" fmla="*/ 68 w 267"/>
                  <a:gd name="T15" fmla="*/ 273 h 281"/>
                  <a:gd name="T16" fmla="*/ 55 w 267"/>
                  <a:gd name="T17" fmla="*/ 271 h 281"/>
                  <a:gd name="T18" fmla="*/ 47 w 267"/>
                  <a:gd name="T19" fmla="*/ 275 h 281"/>
                  <a:gd name="T20" fmla="*/ 47 w 267"/>
                  <a:gd name="T21" fmla="*/ 256 h 281"/>
                  <a:gd name="T22" fmla="*/ 62 w 267"/>
                  <a:gd name="T23" fmla="*/ 258 h 281"/>
                  <a:gd name="T24" fmla="*/ 57 w 267"/>
                  <a:gd name="T25" fmla="*/ 252 h 281"/>
                  <a:gd name="T26" fmla="*/ 54 w 267"/>
                  <a:gd name="T27" fmla="*/ 223 h 281"/>
                  <a:gd name="T28" fmla="*/ 41 w 267"/>
                  <a:gd name="T29" fmla="*/ 241 h 281"/>
                  <a:gd name="T30" fmla="*/ 61 w 267"/>
                  <a:gd name="T31" fmla="*/ 209 h 281"/>
                  <a:gd name="T32" fmla="*/ 56 w 267"/>
                  <a:gd name="T33" fmla="*/ 197 h 281"/>
                  <a:gd name="T34" fmla="*/ 71 w 267"/>
                  <a:gd name="T35" fmla="*/ 201 h 281"/>
                  <a:gd name="T36" fmla="*/ 87 w 267"/>
                  <a:gd name="T37" fmla="*/ 199 h 281"/>
                  <a:gd name="T38" fmla="*/ 80 w 267"/>
                  <a:gd name="T39" fmla="*/ 188 h 281"/>
                  <a:gd name="T40" fmla="*/ 101 w 267"/>
                  <a:gd name="T41" fmla="*/ 188 h 281"/>
                  <a:gd name="T42" fmla="*/ 121 w 267"/>
                  <a:gd name="T43" fmla="*/ 166 h 281"/>
                  <a:gd name="T44" fmla="*/ 134 w 267"/>
                  <a:gd name="T45" fmla="*/ 155 h 281"/>
                  <a:gd name="T46" fmla="*/ 119 w 267"/>
                  <a:gd name="T47" fmla="*/ 145 h 281"/>
                  <a:gd name="T48" fmla="*/ 107 w 267"/>
                  <a:gd name="T49" fmla="*/ 165 h 281"/>
                  <a:gd name="T50" fmla="*/ 84 w 267"/>
                  <a:gd name="T51" fmla="*/ 169 h 281"/>
                  <a:gd name="T52" fmla="*/ 56 w 267"/>
                  <a:gd name="T53" fmla="*/ 176 h 281"/>
                  <a:gd name="T54" fmla="*/ 50 w 267"/>
                  <a:gd name="T55" fmla="*/ 162 h 281"/>
                  <a:gd name="T56" fmla="*/ 54 w 267"/>
                  <a:gd name="T57" fmla="*/ 152 h 281"/>
                  <a:gd name="T58" fmla="*/ 70 w 267"/>
                  <a:gd name="T59" fmla="*/ 137 h 281"/>
                  <a:gd name="T60" fmla="*/ 80 w 267"/>
                  <a:gd name="T61" fmla="*/ 138 h 281"/>
                  <a:gd name="T62" fmla="*/ 88 w 267"/>
                  <a:gd name="T63" fmla="*/ 123 h 281"/>
                  <a:gd name="T64" fmla="*/ 106 w 267"/>
                  <a:gd name="T65" fmla="*/ 120 h 281"/>
                  <a:gd name="T66" fmla="*/ 123 w 267"/>
                  <a:gd name="T67" fmla="*/ 112 h 281"/>
                  <a:gd name="T68" fmla="*/ 131 w 267"/>
                  <a:gd name="T69" fmla="*/ 104 h 281"/>
                  <a:gd name="T70" fmla="*/ 101 w 267"/>
                  <a:gd name="T71" fmla="*/ 106 h 281"/>
                  <a:gd name="T72" fmla="*/ 89 w 267"/>
                  <a:gd name="T73" fmla="*/ 102 h 281"/>
                  <a:gd name="T74" fmla="*/ 66 w 267"/>
                  <a:gd name="T75" fmla="*/ 105 h 281"/>
                  <a:gd name="T76" fmla="*/ 50 w 267"/>
                  <a:gd name="T77" fmla="*/ 118 h 281"/>
                  <a:gd name="T78" fmla="*/ 34 w 267"/>
                  <a:gd name="T79" fmla="*/ 115 h 281"/>
                  <a:gd name="T80" fmla="*/ 24 w 267"/>
                  <a:gd name="T81" fmla="*/ 120 h 281"/>
                  <a:gd name="T82" fmla="*/ 4 w 267"/>
                  <a:gd name="T83" fmla="*/ 125 h 281"/>
                  <a:gd name="T84" fmla="*/ 4 w 267"/>
                  <a:gd name="T85" fmla="*/ 84 h 281"/>
                  <a:gd name="T86" fmla="*/ 49 w 267"/>
                  <a:gd name="T87" fmla="*/ 75 h 281"/>
                  <a:gd name="T88" fmla="*/ 78 w 267"/>
                  <a:gd name="T89" fmla="*/ 55 h 281"/>
                  <a:gd name="T90" fmla="*/ 80 w 267"/>
                  <a:gd name="T91" fmla="*/ 48 h 281"/>
                  <a:gd name="T92" fmla="*/ 69 w 267"/>
                  <a:gd name="T93" fmla="*/ 39 h 281"/>
                  <a:gd name="T94" fmla="*/ 119 w 267"/>
                  <a:gd name="T95" fmla="*/ 13 h 281"/>
                  <a:gd name="T96" fmla="*/ 145 w 267"/>
                  <a:gd name="T97" fmla="*/ 27 h 281"/>
                  <a:gd name="T98" fmla="*/ 171 w 267"/>
                  <a:gd name="T99" fmla="*/ 6 h 281"/>
                  <a:gd name="T100" fmla="*/ 207 w 267"/>
                  <a:gd name="T101" fmla="*/ 7 h 281"/>
                  <a:gd name="T102" fmla="*/ 222 w 267"/>
                  <a:gd name="T103" fmla="*/ 28 h 281"/>
                  <a:gd name="T104" fmla="*/ 243 w 267"/>
                  <a:gd name="T105" fmla="*/ 63 h 281"/>
                  <a:gd name="T106" fmla="*/ 249 w 267"/>
                  <a:gd name="T107" fmla="*/ 101 h 281"/>
                  <a:gd name="T108" fmla="*/ 261 w 267"/>
                  <a:gd name="T109" fmla="*/ 126 h 281"/>
                  <a:gd name="T110" fmla="*/ 267 w 267"/>
                  <a:gd name="T111" fmla="*/ 149 h 281"/>
                  <a:gd name="T112" fmla="*/ 241 w 267"/>
                  <a:gd name="T113" fmla="*/ 164 h 281"/>
                  <a:gd name="T114" fmla="*/ 212 w 267"/>
                  <a:gd name="T115" fmla="*/ 178 h 281"/>
                  <a:gd name="T116" fmla="*/ 194 w 267"/>
                  <a:gd name="T117" fmla="*/ 180 h 281"/>
                  <a:gd name="T118" fmla="*/ 199 w 267"/>
                  <a:gd name="T119" fmla="*/ 204 h 281"/>
                  <a:gd name="T120" fmla="*/ 215 w 267"/>
                  <a:gd name="T121" fmla="*/ 22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 h="281">
                    <a:moveTo>
                      <a:pt x="212" y="226"/>
                    </a:moveTo>
                    <a:lnTo>
                      <a:pt x="209" y="228"/>
                    </a:lnTo>
                    <a:lnTo>
                      <a:pt x="207" y="228"/>
                    </a:lnTo>
                    <a:lnTo>
                      <a:pt x="209" y="231"/>
                    </a:lnTo>
                    <a:lnTo>
                      <a:pt x="209" y="235"/>
                    </a:lnTo>
                    <a:lnTo>
                      <a:pt x="201" y="238"/>
                    </a:lnTo>
                    <a:lnTo>
                      <a:pt x="201" y="243"/>
                    </a:lnTo>
                    <a:lnTo>
                      <a:pt x="200" y="245"/>
                    </a:lnTo>
                    <a:lnTo>
                      <a:pt x="196" y="246"/>
                    </a:lnTo>
                    <a:lnTo>
                      <a:pt x="194" y="251"/>
                    </a:lnTo>
                    <a:lnTo>
                      <a:pt x="193" y="253"/>
                    </a:lnTo>
                    <a:lnTo>
                      <a:pt x="189" y="253"/>
                    </a:lnTo>
                    <a:lnTo>
                      <a:pt x="183" y="245"/>
                    </a:lnTo>
                    <a:lnTo>
                      <a:pt x="179" y="243"/>
                    </a:lnTo>
                    <a:lnTo>
                      <a:pt x="175" y="241"/>
                    </a:lnTo>
                    <a:lnTo>
                      <a:pt x="170" y="242"/>
                    </a:lnTo>
                    <a:lnTo>
                      <a:pt x="158" y="237"/>
                    </a:lnTo>
                    <a:lnTo>
                      <a:pt x="158" y="233"/>
                    </a:lnTo>
                    <a:lnTo>
                      <a:pt x="160" y="231"/>
                    </a:lnTo>
                    <a:lnTo>
                      <a:pt x="161" y="228"/>
                    </a:lnTo>
                    <a:lnTo>
                      <a:pt x="157" y="228"/>
                    </a:lnTo>
                    <a:lnTo>
                      <a:pt x="152" y="229"/>
                    </a:lnTo>
                    <a:lnTo>
                      <a:pt x="150" y="234"/>
                    </a:lnTo>
                    <a:lnTo>
                      <a:pt x="150" y="237"/>
                    </a:lnTo>
                    <a:lnTo>
                      <a:pt x="150" y="239"/>
                    </a:lnTo>
                    <a:lnTo>
                      <a:pt x="145" y="246"/>
                    </a:lnTo>
                    <a:lnTo>
                      <a:pt x="141" y="251"/>
                    </a:lnTo>
                    <a:lnTo>
                      <a:pt x="139" y="249"/>
                    </a:lnTo>
                    <a:lnTo>
                      <a:pt x="139" y="245"/>
                    </a:lnTo>
                    <a:lnTo>
                      <a:pt x="137" y="237"/>
                    </a:lnTo>
                    <a:lnTo>
                      <a:pt x="139" y="237"/>
                    </a:lnTo>
                    <a:lnTo>
                      <a:pt x="140" y="235"/>
                    </a:lnTo>
                    <a:lnTo>
                      <a:pt x="137" y="234"/>
                    </a:lnTo>
                    <a:lnTo>
                      <a:pt x="132" y="232"/>
                    </a:lnTo>
                    <a:lnTo>
                      <a:pt x="130" y="239"/>
                    </a:lnTo>
                    <a:lnTo>
                      <a:pt x="130" y="242"/>
                    </a:lnTo>
                    <a:lnTo>
                      <a:pt x="125" y="243"/>
                    </a:lnTo>
                    <a:lnTo>
                      <a:pt x="122" y="242"/>
                    </a:lnTo>
                    <a:lnTo>
                      <a:pt x="108" y="242"/>
                    </a:lnTo>
                    <a:lnTo>
                      <a:pt x="104" y="245"/>
                    </a:lnTo>
                    <a:lnTo>
                      <a:pt x="102" y="250"/>
                    </a:lnTo>
                    <a:lnTo>
                      <a:pt x="99" y="251"/>
                    </a:lnTo>
                    <a:lnTo>
                      <a:pt x="95" y="251"/>
                    </a:lnTo>
                    <a:lnTo>
                      <a:pt x="92" y="254"/>
                    </a:lnTo>
                    <a:lnTo>
                      <a:pt x="91" y="254"/>
                    </a:lnTo>
                    <a:lnTo>
                      <a:pt x="92" y="244"/>
                    </a:lnTo>
                    <a:lnTo>
                      <a:pt x="89" y="243"/>
                    </a:lnTo>
                    <a:lnTo>
                      <a:pt x="87" y="245"/>
                    </a:lnTo>
                    <a:lnTo>
                      <a:pt x="83" y="252"/>
                    </a:lnTo>
                    <a:lnTo>
                      <a:pt x="82" y="256"/>
                    </a:lnTo>
                    <a:lnTo>
                      <a:pt x="83" y="257"/>
                    </a:lnTo>
                    <a:lnTo>
                      <a:pt x="87" y="257"/>
                    </a:lnTo>
                    <a:lnTo>
                      <a:pt x="88" y="257"/>
                    </a:lnTo>
                    <a:lnTo>
                      <a:pt x="88" y="264"/>
                    </a:lnTo>
                    <a:lnTo>
                      <a:pt x="86" y="266"/>
                    </a:lnTo>
                    <a:lnTo>
                      <a:pt x="81" y="264"/>
                    </a:lnTo>
                    <a:lnTo>
                      <a:pt x="80" y="266"/>
                    </a:lnTo>
                    <a:lnTo>
                      <a:pt x="81" y="269"/>
                    </a:lnTo>
                    <a:lnTo>
                      <a:pt x="81" y="271"/>
                    </a:lnTo>
                    <a:lnTo>
                      <a:pt x="78" y="272"/>
                    </a:lnTo>
                    <a:lnTo>
                      <a:pt x="75" y="272"/>
                    </a:lnTo>
                    <a:lnTo>
                      <a:pt x="68" y="275"/>
                    </a:lnTo>
                    <a:lnTo>
                      <a:pt x="67" y="274"/>
                    </a:lnTo>
                    <a:lnTo>
                      <a:pt x="68" y="273"/>
                    </a:lnTo>
                    <a:lnTo>
                      <a:pt x="71" y="270"/>
                    </a:lnTo>
                    <a:lnTo>
                      <a:pt x="71" y="268"/>
                    </a:lnTo>
                    <a:lnTo>
                      <a:pt x="69" y="267"/>
                    </a:lnTo>
                    <a:lnTo>
                      <a:pt x="63" y="269"/>
                    </a:lnTo>
                    <a:lnTo>
                      <a:pt x="63" y="267"/>
                    </a:lnTo>
                    <a:lnTo>
                      <a:pt x="57" y="267"/>
                    </a:lnTo>
                    <a:lnTo>
                      <a:pt x="55" y="269"/>
                    </a:lnTo>
                    <a:lnTo>
                      <a:pt x="55" y="271"/>
                    </a:lnTo>
                    <a:lnTo>
                      <a:pt x="56" y="273"/>
                    </a:lnTo>
                    <a:lnTo>
                      <a:pt x="60" y="273"/>
                    </a:lnTo>
                    <a:lnTo>
                      <a:pt x="60" y="274"/>
                    </a:lnTo>
                    <a:lnTo>
                      <a:pt x="59" y="279"/>
                    </a:lnTo>
                    <a:lnTo>
                      <a:pt x="56" y="281"/>
                    </a:lnTo>
                    <a:lnTo>
                      <a:pt x="52" y="278"/>
                    </a:lnTo>
                    <a:lnTo>
                      <a:pt x="50" y="278"/>
                    </a:lnTo>
                    <a:lnTo>
                      <a:pt x="47" y="275"/>
                    </a:lnTo>
                    <a:lnTo>
                      <a:pt x="41" y="268"/>
                    </a:lnTo>
                    <a:lnTo>
                      <a:pt x="40" y="265"/>
                    </a:lnTo>
                    <a:lnTo>
                      <a:pt x="43" y="259"/>
                    </a:lnTo>
                    <a:lnTo>
                      <a:pt x="43" y="257"/>
                    </a:lnTo>
                    <a:lnTo>
                      <a:pt x="41" y="254"/>
                    </a:lnTo>
                    <a:lnTo>
                      <a:pt x="41" y="251"/>
                    </a:lnTo>
                    <a:lnTo>
                      <a:pt x="44" y="250"/>
                    </a:lnTo>
                    <a:lnTo>
                      <a:pt x="47" y="256"/>
                    </a:lnTo>
                    <a:lnTo>
                      <a:pt x="49" y="257"/>
                    </a:lnTo>
                    <a:lnTo>
                      <a:pt x="48" y="261"/>
                    </a:lnTo>
                    <a:lnTo>
                      <a:pt x="49" y="263"/>
                    </a:lnTo>
                    <a:lnTo>
                      <a:pt x="50" y="263"/>
                    </a:lnTo>
                    <a:lnTo>
                      <a:pt x="53" y="262"/>
                    </a:lnTo>
                    <a:lnTo>
                      <a:pt x="53" y="259"/>
                    </a:lnTo>
                    <a:lnTo>
                      <a:pt x="55" y="258"/>
                    </a:lnTo>
                    <a:lnTo>
                      <a:pt x="62" y="258"/>
                    </a:lnTo>
                    <a:lnTo>
                      <a:pt x="64" y="254"/>
                    </a:lnTo>
                    <a:lnTo>
                      <a:pt x="69" y="253"/>
                    </a:lnTo>
                    <a:lnTo>
                      <a:pt x="71" y="249"/>
                    </a:lnTo>
                    <a:lnTo>
                      <a:pt x="71" y="246"/>
                    </a:lnTo>
                    <a:lnTo>
                      <a:pt x="70" y="245"/>
                    </a:lnTo>
                    <a:lnTo>
                      <a:pt x="67" y="245"/>
                    </a:lnTo>
                    <a:lnTo>
                      <a:pt x="60" y="252"/>
                    </a:lnTo>
                    <a:lnTo>
                      <a:pt x="57" y="252"/>
                    </a:lnTo>
                    <a:lnTo>
                      <a:pt x="57" y="249"/>
                    </a:lnTo>
                    <a:lnTo>
                      <a:pt x="59" y="241"/>
                    </a:lnTo>
                    <a:lnTo>
                      <a:pt x="60" y="232"/>
                    </a:lnTo>
                    <a:lnTo>
                      <a:pt x="61" y="229"/>
                    </a:lnTo>
                    <a:lnTo>
                      <a:pt x="64" y="227"/>
                    </a:lnTo>
                    <a:lnTo>
                      <a:pt x="63" y="222"/>
                    </a:lnTo>
                    <a:lnTo>
                      <a:pt x="59" y="222"/>
                    </a:lnTo>
                    <a:lnTo>
                      <a:pt x="54" y="223"/>
                    </a:lnTo>
                    <a:lnTo>
                      <a:pt x="52" y="228"/>
                    </a:lnTo>
                    <a:lnTo>
                      <a:pt x="52" y="231"/>
                    </a:lnTo>
                    <a:lnTo>
                      <a:pt x="52" y="234"/>
                    </a:lnTo>
                    <a:lnTo>
                      <a:pt x="47" y="239"/>
                    </a:lnTo>
                    <a:lnTo>
                      <a:pt x="45" y="240"/>
                    </a:lnTo>
                    <a:lnTo>
                      <a:pt x="45" y="237"/>
                    </a:lnTo>
                    <a:lnTo>
                      <a:pt x="43" y="237"/>
                    </a:lnTo>
                    <a:lnTo>
                      <a:pt x="41" y="241"/>
                    </a:lnTo>
                    <a:lnTo>
                      <a:pt x="38" y="242"/>
                    </a:lnTo>
                    <a:lnTo>
                      <a:pt x="36" y="240"/>
                    </a:lnTo>
                    <a:lnTo>
                      <a:pt x="39" y="235"/>
                    </a:lnTo>
                    <a:lnTo>
                      <a:pt x="42" y="231"/>
                    </a:lnTo>
                    <a:lnTo>
                      <a:pt x="53" y="212"/>
                    </a:lnTo>
                    <a:lnTo>
                      <a:pt x="60" y="214"/>
                    </a:lnTo>
                    <a:lnTo>
                      <a:pt x="61" y="211"/>
                    </a:lnTo>
                    <a:lnTo>
                      <a:pt x="61" y="209"/>
                    </a:lnTo>
                    <a:lnTo>
                      <a:pt x="58" y="205"/>
                    </a:lnTo>
                    <a:lnTo>
                      <a:pt x="55" y="205"/>
                    </a:lnTo>
                    <a:lnTo>
                      <a:pt x="56" y="202"/>
                    </a:lnTo>
                    <a:lnTo>
                      <a:pt x="57" y="202"/>
                    </a:lnTo>
                    <a:lnTo>
                      <a:pt x="60" y="203"/>
                    </a:lnTo>
                    <a:lnTo>
                      <a:pt x="63" y="203"/>
                    </a:lnTo>
                    <a:lnTo>
                      <a:pt x="62" y="197"/>
                    </a:lnTo>
                    <a:lnTo>
                      <a:pt x="56" y="197"/>
                    </a:lnTo>
                    <a:lnTo>
                      <a:pt x="54" y="195"/>
                    </a:lnTo>
                    <a:lnTo>
                      <a:pt x="56" y="192"/>
                    </a:lnTo>
                    <a:lnTo>
                      <a:pt x="69" y="191"/>
                    </a:lnTo>
                    <a:lnTo>
                      <a:pt x="70" y="194"/>
                    </a:lnTo>
                    <a:lnTo>
                      <a:pt x="68" y="199"/>
                    </a:lnTo>
                    <a:lnTo>
                      <a:pt x="67" y="202"/>
                    </a:lnTo>
                    <a:lnTo>
                      <a:pt x="69" y="203"/>
                    </a:lnTo>
                    <a:lnTo>
                      <a:pt x="71" y="201"/>
                    </a:lnTo>
                    <a:lnTo>
                      <a:pt x="75" y="201"/>
                    </a:lnTo>
                    <a:lnTo>
                      <a:pt x="78" y="201"/>
                    </a:lnTo>
                    <a:lnTo>
                      <a:pt x="80" y="202"/>
                    </a:lnTo>
                    <a:lnTo>
                      <a:pt x="83" y="201"/>
                    </a:lnTo>
                    <a:lnTo>
                      <a:pt x="84" y="202"/>
                    </a:lnTo>
                    <a:lnTo>
                      <a:pt x="86" y="204"/>
                    </a:lnTo>
                    <a:lnTo>
                      <a:pt x="88" y="202"/>
                    </a:lnTo>
                    <a:lnTo>
                      <a:pt x="87" y="199"/>
                    </a:lnTo>
                    <a:lnTo>
                      <a:pt x="89" y="195"/>
                    </a:lnTo>
                    <a:lnTo>
                      <a:pt x="88" y="194"/>
                    </a:lnTo>
                    <a:lnTo>
                      <a:pt x="87" y="193"/>
                    </a:lnTo>
                    <a:lnTo>
                      <a:pt x="81" y="195"/>
                    </a:lnTo>
                    <a:lnTo>
                      <a:pt x="80" y="191"/>
                    </a:lnTo>
                    <a:lnTo>
                      <a:pt x="77" y="190"/>
                    </a:lnTo>
                    <a:lnTo>
                      <a:pt x="77" y="188"/>
                    </a:lnTo>
                    <a:lnTo>
                      <a:pt x="80" y="188"/>
                    </a:lnTo>
                    <a:lnTo>
                      <a:pt x="82" y="190"/>
                    </a:lnTo>
                    <a:lnTo>
                      <a:pt x="88" y="186"/>
                    </a:lnTo>
                    <a:lnTo>
                      <a:pt x="90" y="186"/>
                    </a:lnTo>
                    <a:lnTo>
                      <a:pt x="91" y="188"/>
                    </a:lnTo>
                    <a:lnTo>
                      <a:pt x="93" y="188"/>
                    </a:lnTo>
                    <a:lnTo>
                      <a:pt x="96" y="187"/>
                    </a:lnTo>
                    <a:lnTo>
                      <a:pt x="100" y="188"/>
                    </a:lnTo>
                    <a:lnTo>
                      <a:pt x="101" y="188"/>
                    </a:lnTo>
                    <a:lnTo>
                      <a:pt x="104" y="190"/>
                    </a:lnTo>
                    <a:lnTo>
                      <a:pt x="106" y="188"/>
                    </a:lnTo>
                    <a:lnTo>
                      <a:pt x="102" y="183"/>
                    </a:lnTo>
                    <a:lnTo>
                      <a:pt x="103" y="180"/>
                    </a:lnTo>
                    <a:lnTo>
                      <a:pt x="113" y="171"/>
                    </a:lnTo>
                    <a:lnTo>
                      <a:pt x="114" y="169"/>
                    </a:lnTo>
                    <a:lnTo>
                      <a:pt x="118" y="166"/>
                    </a:lnTo>
                    <a:lnTo>
                      <a:pt x="121" y="166"/>
                    </a:lnTo>
                    <a:lnTo>
                      <a:pt x="124" y="165"/>
                    </a:lnTo>
                    <a:lnTo>
                      <a:pt x="124" y="163"/>
                    </a:lnTo>
                    <a:lnTo>
                      <a:pt x="124" y="162"/>
                    </a:lnTo>
                    <a:lnTo>
                      <a:pt x="116" y="161"/>
                    </a:lnTo>
                    <a:lnTo>
                      <a:pt x="116" y="157"/>
                    </a:lnTo>
                    <a:lnTo>
                      <a:pt x="120" y="154"/>
                    </a:lnTo>
                    <a:lnTo>
                      <a:pt x="126" y="158"/>
                    </a:lnTo>
                    <a:lnTo>
                      <a:pt x="134" y="155"/>
                    </a:lnTo>
                    <a:lnTo>
                      <a:pt x="130" y="152"/>
                    </a:lnTo>
                    <a:lnTo>
                      <a:pt x="127" y="152"/>
                    </a:lnTo>
                    <a:lnTo>
                      <a:pt x="124" y="150"/>
                    </a:lnTo>
                    <a:lnTo>
                      <a:pt x="124" y="149"/>
                    </a:lnTo>
                    <a:lnTo>
                      <a:pt x="125" y="148"/>
                    </a:lnTo>
                    <a:lnTo>
                      <a:pt x="125" y="146"/>
                    </a:lnTo>
                    <a:lnTo>
                      <a:pt x="122" y="145"/>
                    </a:lnTo>
                    <a:lnTo>
                      <a:pt x="119" y="145"/>
                    </a:lnTo>
                    <a:lnTo>
                      <a:pt x="113" y="151"/>
                    </a:lnTo>
                    <a:lnTo>
                      <a:pt x="108" y="153"/>
                    </a:lnTo>
                    <a:lnTo>
                      <a:pt x="106" y="154"/>
                    </a:lnTo>
                    <a:lnTo>
                      <a:pt x="103" y="154"/>
                    </a:lnTo>
                    <a:lnTo>
                      <a:pt x="102" y="155"/>
                    </a:lnTo>
                    <a:lnTo>
                      <a:pt x="104" y="158"/>
                    </a:lnTo>
                    <a:lnTo>
                      <a:pt x="107" y="161"/>
                    </a:lnTo>
                    <a:lnTo>
                      <a:pt x="107" y="165"/>
                    </a:lnTo>
                    <a:lnTo>
                      <a:pt x="106" y="167"/>
                    </a:lnTo>
                    <a:lnTo>
                      <a:pt x="104" y="168"/>
                    </a:lnTo>
                    <a:lnTo>
                      <a:pt x="97" y="167"/>
                    </a:lnTo>
                    <a:lnTo>
                      <a:pt x="95" y="172"/>
                    </a:lnTo>
                    <a:lnTo>
                      <a:pt x="91" y="173"/>
                    </a:lnTo>
                    <a:lnTo>
                      <a:pt x="90" y="168"/>
                    </a:lnTo>
                    <a:lnTo>
                      <a:pt x="87" y="166"/>
                    </a:lnTo>
                    <a:lnTo>
                      <a:pt x="84" y="169"/>
                    </a:lnTo>
                    <a:lnTo>
                      <a:pt x="81" y="171"/>
                    </a:lnTo>
                    <a:lnTo>
                      <a:pt x="75" y="169"/>
                    </a:lnTo>
                    <a:lnTo>
                      <a:pt x="68" y="169"/>
                    </a:lnTo>
                    <a:lnTo>
                      <a:pt x="63" y="171"/>
                    </a:lnTo>
                    <a:lnTo>
                      <a:pt x="61" y="173"/>
                    </a:lnTo>
                    <a:lnTo>
                      <a:pt x="59" y="174"/>
                    </a:lnTo>
                    <a:lnTo>
                      <a:pt x="58" y="173"/>
                    </a:lnTo>
                    <a:lnTo>
                      <a:pt x="56" y="176"/>
                    </a:lnTo>
                    <a:lnTo>
                      <a:pt x="54" y="177"/>
                    </a:lnTo>
                    <a:lnTo>
                      <a:pt x="53" y="173"/>
                    </a:lnTo>
                    <a:lnTo>
                      <a:pt x="54" y="171"/>
                    </a:lnTo>
                    <a:lnTo>
                      <a:pt x="54" y="165"/>
                    </a:lnTo>
                    <a:lnTo>
                      <a:pt x="53" y="165"/>
                    </a:lnTo>
                    <a:lnTo>
                      <a:pt x="48" y="166"/>
                    </a:lnTo>
                    <a:lnTo>
                      <a:pt x="47" y="165"/>
                    </a:lnTo>
                    <a:lnTo>
                      <a:pt x="50" y="162"/>
                    </a:lnTo>
                    <a:lnTo>
                      <a:pt x="53" y="160"/>
                    </a:lnTo>
                    <a:lnTo>
                      <a:pt x="57" y="164"/>
                    </a:lnTo>
                    <a:lnTo>
                      <a:pt x="60" y="163"/>
                    </a:lnTo>
                    <a:lnTo>
                      <a:pt x="59" y="160"/>
                    </a:lnTo>
                    <a:lnTo>
                      <a:pt x="56" y="157"/>
                    </a:lnTo>
                    <a:lnTo>
                      <a:pt x="54" y="155"/>
                    </a:lnTo>
                    <a:lnTo>
                      <a:pt x="53" y="153"/>
                    </a:lnTo>
                    <a:lnTo>
                      <a:pt x="54" y="152"/>
                    </a:lnTo>
                    <a:lnTo>
                      <a:pt x="57" y="153"/>
                    </a:lnTo>
                    <a:lnTo>
                      <a:pt x="62" y="153"/>
                    </a:lnTo>
                    <a:lnTo>
                      <a:pt x="60" y="151"/>
                    </a:lnTo>
                    <a:lnTo>
                      <a:pt x="60" y="149"/>
                    </a:lnTo>
                    <a:lnTo>
                      <a:pt x="61" y="145"/>
                    </a:lnTo>
                    <a:lnTo>
                      <a:pt x="67" y="142"/>
                    </a:lnTo>
                    <a:lnTo>
                      <a:pt x="69" y="137"/>
                    </a:lnTo>
                    <a:lnTo>
                      <a:pt x="70" y="137"/>
                    </a:lnTo>
                    <a:lnTo>
                      <a:pt x="69" y="139"/>
                    </a:lnTo>
                    <a:lnTo>
                      <a:pt x="68" y="142"/>
                    </a:lnTo>
                    <a:lnTo>
                      <a:pt x="69" y="146"/>
                    </a:lnTo>
                    <a:lnTo>
                      <a:pt x="80" y="148"/>
                    </a:lnTo>
                    <a:lnTo>
                      <a:pt x="80" y="146"/>
                    </a:lnTo>
                    <a:lnTo>
                      <a:pt x="78" y="142"/>
                    </a:lnTo>
                    <a:lnTo>
                      <a:pt x="80" y="140"/>
                    </a:lnTo>
                    <a:lnTo>
                      <a:pt x="80" y="138"/>
                    </a:lnTo>
                    <a:lnTo>
                      <a:pt x="78" y="137"/>
                    </a:lnTo>
                    <a:lnTo>
                      <a:pt x="76" y="137"/>
                    </a:lnTo>
                    <a:lnTo>
                      <a:pt x="76" y="132"/>
                    </a:lnTo>
                    <a:lnTo>
                      <a:pt x="74" y="126"/>
                    </a:lnTo>
                    <a:lnTo>
                      <a:pt x="78" y="125"/>
                    </a:lnTo>
                    <a:lnTo>
                      <a:pt x="82" y="124"/>
                    </a:lnTo>
                    <a:lnTo>
                      <a:pt x="88" y="120"/>
                    </a:lnTo>
                    <a:lnTo>
                      <a:pt x="88" y="123"/>
                    </a:lnTo>
                    <a:lnTo>
                      <a:pt x="92" y="122"/>
                    </a:lnTo>
                    <a:lnTo>
                      <a:pt x="93" y="120"/>
                    </a:lnTo>
                    <a:lnTo>
                      <a:pt x="96" y="119"/>
                    </a:lnTo>
                    <a:lnTo>
                      <a:pt x="98" y="123"/>
                    </a:lnTo>
                    <a:lnTo>
                      <a:pt x="100" y="123"/>
                    </a:lnTo>
                    <a:lnTo>
                      <a:pt x="101" y="120"/>
                    </a:lnTo>
                    <a:lnTo>
                      <a:pt x="104" y="119"/>
                    </a:lnTo>
                    <a:lnTo>
                      <a:pt x="106" y="120"/>
                    </a:lnTo>
                    <a:lnTo>
                      <a:pt x="106" y="124"/>
                    </a:lnTo>
                    <a:lnTo>
                      <a:pt x="110" y="126"/>
                    </a:lnTo>
                    <a:lnTo>
                      <a:pt x="112" y="124"/>
                    </a:lnTo>
                    <a:lnTo>
                      <a:pt x="113" y="119"/>
                    </a:lnTo>
                    <a:lnTo>
                      <a:pt x="121" y="119"/>
                    </a:lnTo>
                    <a:lnTo>
                      <a:pt x="126" y="115"/>
                    </a:lnTo>
                    <a:lnTo>
                      <a:pt x="126" y="112"/>
                    </a:lnTo>
                    <a:lnTo>
                      <a:pt x="123" y="112"/>
                    </a:lnTo>
                    <a:lnTo>
                      <a:pt x="112" y="116"/>
                    </a:lnTo>
                    <a:lnTo>
                      <a:pt x="109" y="115"/>
                    </a:lnTo>
                    <a:lnTo>
                      <a:pt x="110" y="112"/>
                    </a:lnTo>
                    <a:lnTo>
                      <a:pt x="118" y="108"/>
                    </a:lnTo>
                    <a:lnTo>
                      <a:pt x="124" y="104"/>
                    </a:lnTo>
                    <a:lnTo>
                      <a:pt x="126" y="106"/>
                    </a:lnTo>
                    <a:lnTo>
                      <a:pt x="130" y="106"/>
                    </a:lnTo>
                    <a:lnTo>
                      <a:pt x="131" y="104"/>
                    </a:lnTo>
                    <a:lnTo>
                      <a:pt x="132" y="102"/>
                    </a:lnTo>
                    <a:lnTo>
                      <a:pt x="125" y="99"/>
                    </a:lnTo>
                    <a:lnTo>
                      <a:pt x="122" y="98"/>
                    </a:lnTo>
                    <a:lnTo>
                      <a:pt x="118" y="98"/>
                    </a:lnTo>
                    <a:lnTo>
                      <a:pt x="116" y="96"/>
                    </a:lnTo>
                    <a:lnTo>
                      <a:pt x="113" y="98"/>
                    </a:lnTo>
                    <a:lnTo>
                      <a:pt x="107" y="102"/>
                    </a:lnTo>
                    <a:lnTo>
                      <a:pt x="101" y="106"/>
                    </a:lnTo>
                    <a:lnTo>
                      <a:pt x="99" y="109"/>
                    </a:lnTo>
                    <a:lnTo>
                      <a:pt x="97" y="111"/>
                    </a:lnTo>
                    <a:lnTo>
                      <a:pt x="93" y="113"/>
                    </a:lnTo>
                    <a:lnTo>
                      <a:pt x="91" y="112"/>
                    </a:lnTo>
                    <a:lnTo>
                      <a:pt x="92" y="110"/>
                    </a:lnTo>
                    <a:lnTo>
                      <a:pt x="96" y="102"/>
                    </a:lnTo>
                    <a:lnTo>
                      <a:pt x="95" y="100"/>
                    </a:lnTo>
                    <a:lnTo>
                      <a:pt x="89" y="102"/>
                    </a:lnTo>
                    <a:lnTo>
                      <a:pt x="86" y="105"/>
                    </a:lnTo>
                    <a:lnTo>
                      <a:pt x="83" y="106"/>
                    </a:lnTo>
                    <a:lnTo>
                      <a:pt x="82" y="104"/>
                    </a:lnTo>
                    <a:lnTo>
                      <a:pt x="79" y="104"/>
                    </a:lnTo>
                    <a:lnTo>
                      <a:pt x="76" y="112"/>
                    </a:lnTo>
                    <a:lnTo>
                      <a:pt x="73" y="112"/>
                    </a:lnTo>
                    <a:lnTo>
                      <a:pt x="68" y="103"/>
                    </a:lnTo>
                    <a:lnTo>
                      <a:pt x="66" y="105"/>
                    </a:lnTo>
                    <a:lnTo>
                      <a:pt x="66" y="109"/>
                    </a:lnTo>
                    <a:lnTo>
                      <a:pt x="67" y="114"/>
                    </a:lnTo>
                    <a:lnTo>
                      <a:pt x="66" y="115"/>
                    </a:lnTo>
                    <a:lnTo>
                      <a:pt x="57" y="113"/>
                    </a:lnTo>
                    <a:lnTo>
                      <a:pt x="55" y="114"/>
                    </a:lnTo>
                    <a:lnTo>
                      <a:pt x="55" y="118"/>
                    </a:lnTo>
                    <a:lnTo>
                      <a:pt x="53" y="119"/>
                    </a:lnTo>
                    <a:lnTo>
                      <a:pt x="50" y="118"/>
                    </a:lnTo>
                    <a:lnTo>
                      <a:pt x="50" y="117"/>
                    </a:lnTo>
                    <a:lnTo>
                      <a:pt x="53" y="114"/>
                    </a:lnTo>
                    <a:lnTo>
                      <a:pt x="52" y="112"/>
                    </a:lnTo>
                    <a:lnTo>
                      <a:pt x="46" y="107"/>
                    </a:lnTo>
                    <a:lnTo>
                      <a:pt x="42" y="109"/>
                    </a:lnTo>
                    <a:lnTo>
                      <a:pt x="38" y="115"/>
                    </a:lnTo>
                    <a:lnTo>
                      <a:pt x="35" y="116"/>
                    </a:lnTo>
                    <a:lnTo>
                      <a:pt x="34" y="115"/>
                    </a:lnTo>
                    <a:lnTo>
                      <a:pt x="33" y="109"/>
                    </a:lnTo>
                    <a:lnTo>
                      <a:pt x="28" y="109"/>
                    </a:lnTo>
                    <a:lnTo>
                      <a:pt x="26" y="109"/>
                    </a:lnTo>
                    <a:lnTo>
                      <a:pt x="19" y="111"/>
                    </a:lnTo>
                    <a:lnTo>
                      <a:pt x="18" y="113"/>
                    </a:lnTo>
                    <a:lnTo>
                      <a:pt x="19" y="118"/>
                    </a:lnTo>
                    <a:lnTo>
                      <a:pt x="21" y="119"/>
                    </a:lnTo>
                    <a:lnTo>
                      <a:pt x="24" y="120"/>
                    </a:lnTo>
                    <a:lnTo>
                      <a:pt x="25" y="122"/>
                    </a:lnTo>
                    <a:lnTo>
                      <a:pt x="23" y="125"/>
                    </a:lnTo>
                    <a:lnTo>
                      <a:pt x="19" y="126"/>
                    </a:lnTo>
                    <a:lnTo>
                      <a:pt x="17" y="125"/>
                    </a:lnTo>
                    <a:lnTo>
                      <a:pt x="15" y="120"/>
                    </a:lnTo>
                    <a:lnTo>
                      <a:pt x="11" y="120"/>
                    </a:lnTo>
                    <a:lnTo>
                      <a:pt x="8" y="120"/>
                    </a:lnTo>
                    <a:lnTo>
                      <a:pt x="4" y="125"/>
                    </a:lnTo>
                    <a:lnTo>
                      <a:pt x="3" y="124"/>
                    </a:lnTo>
                    <a:lnTo>
                      <a:pt x="1" y="121"/>
                    </a:lnTo>
                    <a:lnTo>
                      <a:pt x="0" y="118"/>
                    </a:lnTo>
                    <a:lnTo>
                      <a:pt x="1" y="110"/>
                    </a:lnTo>
                    <a:lnTo>
                      <a:pt x="5" y="102"/>
                    </a:lnTo>
                    <a:lnTo>
                      <a:pt x="6" y="96"/>
                    </a:lnTo>
                    <a:lnTo>
                      <a:pt x="4" y="85"/>
                    </a:lnTo>
                    <a:lnTo>
                      <a:pt x="4" y="84"/>
                    </a:lnTo>
                    <a:lnTo>
                      <a:pt x="16" y="78"/>
                    </a:lnTo>
                    <a:lnTo>
                      <a:pt x="21" y="80"/>
                    </a:lnTo>
                    <a:lnTo>
                      <a:pt x="26" y="79"/>
                    </a:lnTo>
                    <a:lnTo>
                      <a:pt x="29" y="74"/>
                    </a:lnTo>
                    <a:lnTo>
                      <a:pt x="45" y="70"/>
                    </a:lnTo>
                    <a:lnTo>
                      <a:pt x="49" y="70"/>
                    </a:lnTo>
                    <a:lnTo>
                      <a:pt x="50" y="72"/>
                    </a:lnTo>
                    <a:lnTo>
                      <a:pt x="49" y="75"/>
                    </a:lnTo>
                    <a:lnTo>
                      <a:pt x="50" y="76"/>
                    </a:lnTo>
                    <a:lnTo>
                      <a:pt x="53" y="74"/>
                    </a:lnTo>
                    <a:lnTo>
                      <a:pt x="58" y="67"/>
                    </a:lnTo>
                    <a:lnTo>
                      <a:pt x="59" y="67"/>
                    </a:lnTo>
                    <a:lnTo>
                      <a:pt x="60" y="71"/>
                    </a:lnTo>
                    <a:lnTo>
                      <a:pt x="64" y="67"/>
                    </a:lnTo>
                    <a:lnTo>
                      <a:pt x="75" y="59"/>
                    </a:lnTo>
                    <a:lnTo>
                      <a:pt x="78" y="55"/>
                    </a:lnTo>
                    <a:lnTo>
                      <a:pt x="80" y="55"/>
                    </a:lnTo>
                    <a:lnTo>
                      <a:pt x="83" y="63"/>
                    </a:lnTo>
                    <a:lnTo>
                      <a:pt x="87" y="61"/>
                    </a:lnTo>
                    <a:lnTo>
                      <a:pt x="87" y="58"/>
                    </a:lnTo>
                    <a:lnTo>
                      <a:pt x="85" y="52"/>
                    </a:lnTo>
                    <a:lnTo>
                      <a:pt x="87" y="49"/>
                    </a:lnTo>
                    <a:lnTo>
                      <a:pt x="84" y="46"/>
                    </a:lnTo>
                    <a:lnTo>
                      <a:pt x="80" y="48"/>
                    </a:lnTo>
                    <a:lnTo>
                      <a:pt x="77" y="48"/>
                    </a:lnTo>
                    <a:lnTo>
                      <a:pt x="74" y="46"/>
                    </a:lnTo>
                    <a:lnTo>
                      <a:pt x="71" y="47"/>
                    </a:lnTo>
                    <a:lnTo>
                      <a:pt x="68" y="50"/>
                    </a:lnTo>
                    <a:lnTo>
                      <a:pt x="65" y="50"/>
                    </a:lnTo>
                    <a:lnTo>
                      <a:pt x="60" y="46"/>
                    </a:lnTo>
                    <a:lnTo>
                      <a:pt x="61" y="41"/>
                    </a:lnTo>
                    <a:lnTo>
                      <a:pt x="69" y="39"/>
                    </a:lnTo>
                    <a:lnTo>
                      <a:pt x="74" y="34"/>
                    </a:lnTo>
                    <a:lnTo>
                      <a:pt x="77" y="32"/>
                    </a:lnTo>
                    <a:lnTo>
                      <a:pt x="103" y="27"/>
                    </a:lnTo>
                    <a:lnTo>
                      <a:pt x="105" y="23"/>
                    </a:lnTo>
                    <a:lnTo>
                      <a:pt x="107" y="15"/>
                    </a:lnTo>
                    <a:lnTo>
                      <a:pt x="109" y="15"/>
                    </a:lnTo>
                    <a:lnTo>
                      <a:pt x="114" y="15"/>
                    </a:lnTo>
                    <a:lnTo>
                      <a:pt x="119" y="13"/>
                    </a:lnTo>
                    <a:lnTo>
                      <a:pt x="121" y="9"/>
                    </a:lnTo>
                    <a:lnTo>
                      <a:pt x="124" y="11"/>
                    </a:lnTo>
                    <a:lnTo>
                      <a:pt x="129" y="13"/>
                    </a:lnTo>
                    <a:lnTo>
                      <a:pt x="134" y="14"/>
                    </a:lnTo>
                    <a:lnTo>
                      <a:pt x="139" y="13"/>
                    </a:lnTo>
                    <a:lnTo>
                      <a:pt x="143" y="16"/>
                    </a:lnTo>
                    <a:lnTo>
                      <a:pt x="144" y="24"/>
                    </a:lnTo>
                    <a:lnTo>
                      <a:pt x="145" y="27"/>
                    </a:lnTo>
                    <a:lnTo>
                      <a:pt x="147" y="27"/>
                    </a:lnTo>
                    <a:lnTo>
                      <a:pt x="153" y="24"/>
                    </a:lnTo>
                    <a:lnTo>
                      <a:pt x="156" y="25"/>
                    </a:lnTo>
                    <a:lnTo>
                      <a:pt x="159" y="24"/>
                    </a:lnTo>
                    <a:lnTo>
                      <a:pt x="165" y="17"/>
                    </a:lnTo>
                    <a:lnTo>
                      <a:pt x="166" y="14"/>
                    </a:lnTo>
                    <a:lnTo>
                      <a:pt x="171" y="9"/>
                    </a:lnTo>
                    <a:lnTo>
                      <a:pt x="171" y="6"/>
                    </a:lnTo>
                    <a:lnTo>
                      <a:pt x="177" y="2"/>
                    </a:lnTo>
                    <a:lnTo>
                      <a:pt x="186" y="0"/>
                    </a:lnTo>
                    <a:lnTo>
                      <a:pt x="189" y="0"/>
                    </a:lnTo>
                    <a:lnTo>
                      <a:pt x="191" y="2"/>
                    </a:lnTo>
                    <a:lnTo>
                      <a:pt x="193" y="4"/>
                    </a:lnTo>
                    <a:lnTo>
                      <a:pt x="195" y="6"/>
                    </a:lnTo>
                    <a:lnTo>
                      <a:pt x="200" y="4"/>
                    </a:lnTo>
                    <a:lnTo>
                      <a:pt x="207" y="7"/>
                    </a:lnTo>
                    <a:lnTo>
                      <a:pt x="210" y="7"/>
                    </a:lnTo>
                    <a:lnTo>
                      <a:pt x="212" y="9"/>
                    </a:lnTo>
                    <a:lnTo>
                      <a:pt x="214" y="11"/>
                    </a:lnTo>
                    <a:lnTo>
                      <a:pt x="217" y="15"/>
                    </a:lnTo>
                    <a:lnTo>
                      <a:pt x="220" y="17"/>
                    </a:lnTo>
                    <a:lnTo>
                      <a:pt x="219" y="19"/>
                    </a:lnTo>
                    <a:lnTo>
                      <a:pt x="220" y="24"/>
                    </a:lnTo>
                    <a:lnTo>
                      <a:pt x="222" y="28"/>
                    </a:lnTo>
                    <a:lnTo>
                      <a:pt x="223" y="29"/>
                    </a:lnTo>
                    <a:lnTo>
                      <a:pt x="224" y="31"/>
                    </a:lnTo>
                    <a:lnTo>
                      <a:pt x="223" y="34"/>
                    </a:lnTo>
                    <a:lnTo>
                      <a:pt x="223" y="41"/>
                    </a:lnTo>
                    <a:lnTo>
                      <a:pt x="229" y="48"/>
                    </a:lnTo>
                    <a:lnTo>
                      <a:pt x="230" y="52"/>
                    </a:lnTo>
                    <a:lnTo>
                      <a:pt x="234" y="58"/>
                    </a:lnTo>
                    <a:lnTo>
                      <a:pt x="243" y="63"/>
                    </a:lnTo>
                    <a:lnTo>
                      <a:pt x="244" y="68"/>
                    </a:lnTo>
                    <a:lnTo>
                      <a:pt x="248" y="72"/>
                    </a:lnTo>
                    <a:lnTo>
                      <a:pt x="252" y="80"/>
                    </a:lnTo>
                    <a:lnTo>
                      <a:pt x="255" y="84"/>
                    </a:lnTo>
                    <a:lnTo>
                      <a:pt x="258" y="85"/>
                    </a:lnTo>
                    <a:lnTo>
                      <a:pt x="259" y="88"/>
                    </a:lnTo>
                    <a:lnTo>
                      <a:pt x="260" y="91"/>
                    </a:lnTo>
                    <a:lnTo>
                      <a:pt x="249" y="101"/>
                    </a:lnTo>
                    <a:lnTo>
                      <a:pt x="248" y="103"/>
                    </a:lnTo>
                    <a:lnTo>
                      <a:pt x="247" y="104"/>
                    </a:lnTo>
                    <a:lnTo>
                      <a:pt x="245" y="109"/>
                    </a:lnTo>
                    <a:lnTo>
                      <a:pt x="245" y="114"/>
                    </a:lnTo>
                    <a:lnTo>
                      <a:pt x="247" y="119"/>
                    </a:lnTo>
                    <a:lnTo>
                      <a:pt x="249" y="120"/>
                    </a:lnTo>
                    <a:lnTo>
                      <a:pt x="258" y="123"/>
                    </a:lnTo>
                    <a:lnTo>
                      <a:pt x="261" y="126"/>
                    </a:lnTo>
                    <a:lnTo>
                      <a:pt x="261" y="131"/>
                    </a:lnTo>
                    <a:lnTo>
                      <a:pt x="261" y="135"/>
                    </a:lnTo>
                    <a:lnTo>
                      <a:pt x="262" y="136"/>
                    </a:lnTo>
                    <a:lnTo>
                      <a:pt x="264" y="136"/>
                    </a:lnTo>
                    <a:lnTo>
                      <a:pt x="265" y="137"/>
                    </a:lnTo>
                    <a:lnTo>
                      <a:pt x="263" y="146"/>
                    </a:lnTo>
                    <a:lnTo>
                      <a:pt x="263" y="147"/>
                    </a:lnTo>
                    <a:lnTo>
                      <a:pt x="267" y="149"/>
                    </a:lnTo>
                    <a:lnTo>
                      <a:pt x="265" y="149"/>
                    </a:lnTo>
                    <a:lnTo>
                      <a:pt x="265" y="151"/>
                    </a:lnTo>
                    <a:lnTo>
                      <a:pt x="262" y="152"/>
                    </a:lnTo>
                    <a:lnTo>
                      <a:pt x="250" y="150"/>
                    </a:lnTo>
                    <a:lnTo>
                      <a:pt x="247" y="152"/>
                    </a:lnTo>
                    <a:lnTo>
                      <a:pt x="247" y="159"/>
                    </a:lnTo>
                    <a:lnTo>
                      <a:pt x="244" y="163"/>
                    </a:lnTo>
                    <a:lnTo>
                      <a:pt x="241" y="164"/>
                    </a:lnTo>
                    <a:lnTo>
                      <a:pt x="233" y="166"/>
                    </a:lnTo>
                    <a:lnTo>
                      <a:pt x="229" y="164"/>
                    </a:lnTo>
                    <a:lnTo>
                      <a:pt x="222" y="160"/>
                    </a:lnTo>
                    <a:lnTo>
                      <a:pt x="217" y="160"/>
                    </a:lnTo>
                    <a:lnTo>
                      <a:pt x="215" y="162"/>
                    </a:lnTo>
                    <a:lnTo>
                      <a:pt x="216" y="165"/>
                    </a:lnTo>
                    <a:lnTo>
                      <a:pt x="213" y="175"/>
                    </a:lnTo>
                    <a:lnTo>
                      <a:pt x="212" y="178"/>
                    </a:lnTo>
                    <a:lnTo>
                      <a:pt x="209" y="179"/>
                    </a:lnTo>
                    <a:lnTo>
                      <a:pt x="205" y="182"/>
                    </a:lnTo>
                    <a:lnTo>
                      <a:pt x="204" y="184"/>
                    </a:lnTo>
                    <a:lnTo>
                      <a:pt x="201" y="185"/>
                    </a:lnTo>
                    <a:lnTo>
                      <a:pt x="198" y="183"/>
                    </a:lnTo>
                    <a:lnTo>
                      <a:pt x="196" y="181"/>
                    </a:lnTo>
                    <a:lnTo>
                      <a:pt x="195" y="179"/>
                    </a:lnTo>
                    <a:lnTo>
                      <a:pt x="194" y="180"/>
                    </a:lnTo>
                    <a:lnTo>
                      <a:pt x="192" y="182"/>
                    </a:lnTo>
                    <a:lnTo>
                      <a:pt x="192" y="187"/>
                    </a:lnTo>
                    <a:lnTo>
                      <a:pt x="193" y="190"/>
                    </a:lnTo>
                    <a:lnTo>
                      <a:pt x="194" y="192"/>
                    </a:lnTo>
                    <a:lnTo>
                      <a:pt x="194" y="193"/>
                    </a:lnTo>
                    <a:lnTo>
                      <a:pt x="197" y="200"/>
                    </a:lnTo>
                    <a:lnTo>
                      <a:pt x="197" y="203"/>
                    </a:lnTo>
                    <a:lnTo>
                      <a:pt x="199" y="204"/>
                    </a:lnTo>
                    <a:lnTo>
                      <a:pt x="203" y="203"/>
                    </a:lnTo>
                    <a:lnTo>
                      <a:pt x="207" y="203"/>
                    </a:lnTo>
                    <a:lnTo>
                      <a:pt x="208" y="205"/>
                    </a:lnTo>
                    <a:lnTo>
                      <a:pt x="207" y="209"/>
                    </a:lnTo>
                    <a:lnTo>
                      <a:pt x="211" y="213"/>
                    </a:lnTo>
                    <a:lnTo>
                      <a:pt x="215" y="213"/>
                    </a:lnTo>
                    <a:lnTo>
                      <a:pt x="216" y="215"/>
                    </a:lnTo>
                    <a:lnTo>
                      <a:pt x="215" y="222"/>
                    </a:lnTo>
                    <a:lnTo>
                      <a:pt x="212" y="226"/>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1">
                <a:extLst>
                  <a:ext uri="{FF2B5EF4-FFF2-40B4-BE49-F238E27FC236}">
                    <a16:creationId xmlns:a16="http://schemas.microsoft.com/office/drawing/2014/main" id="{B53132F4-EEF0-E04E-A60C-0910B01F0BBD}"/>
                  </a:ext>
                </a:extLst>
              </p:cNvPr>
              <p:cNvSpPr>
                <a:spLocks/>
              </p:cNvSpPr>
              <p:nvPr/>
            </p:nvSpPr>
            <p:spPr bwMode="auto">
              <a:xfrm>
                <a:off x="4165601" y="3216275"/>
                <a:ext cx="636588" cy="496888"/>
              </a:xfrm>
              <a:custGeom>
                <a:avLst/>
                <a:gdLst>
                  <a:gd name="T0" fmla="*/ 213 w 401"/>
                  <a:gd name="T1" fmla="*/ 8 h 313"/>
                  <a:gd name="T2" fmla="*/ 226 w 401"/>
                  <a:gd name="T3" fmla="*/ 31 h 313"/>
                  <a:gd name="T4" fmla="*/ 237 w 401"/>
                  <a:gd name="T5" fmla="*/ 42 h 313"/>
                  <a:gd name="T6" fmla="*/ 246 w 401"/>
                  <a:gd name="T7" fmla="*/ 59 h 313"/>
                  <a:gd name="T8" fmla="*/ 262 w 401"/>
                  <a:gd name="T9" fmla="*/ 62 h 313"/>
                  <a:gd name="T10" fmla="*/ 271 w 401"/>
                  <a:gd name="T11" fmla="*/ 61 h 313"/>
                  <a:gd name="T12" fmla="*/ 292 w 401"/>
                  <a:gd name="T13" fmla="*/ 77 h 313"/>
                  <a:gd name="T14" fmla="*/ 305 w 401"/>
                  <a:gd name="T15" fmla="*/ 82 h 313"/>
                  <a:gd name="T16" fmla="*/ 313 w 401"/>
                  <a:gd name="T17" fmla="*/ 95 h 313"/>
                  <a:gd name="T18" fmla="*/ 325 w 401"/>
                  <a:gd name="T19" fmla="*/ 119 h 313"/>
                  <a:gd name="T20" fmla="*/ 327 w 401"/>
                  <a:gd name="T21" fmla="*/ 129 h 313"/>
                  <a:gd name="T22" fmla="*/ 330 w 401"/>
                  <a:gd name="T23" fmla="*/ 133 h 313"/>
                  <a:gd name="T24" fmla="*/ 349 w 401"/>
                  <a:gd name="T25" fmla="*/ 139 h 313"/>
                  <a:gd name="T26" fmla="*/ 346 w 401"/>
                  <a:gd name="T27" fmla="*/ 145 h 313"/>
                  <a:gd name="T28" fmla="*/ 358 w 401"/>
                  <a:gd name="T29" fmla="*/ 149 h 313"/>
                  <a:gd name="T30" fmla="*/ 360 w 401"/>
                  <a:gd name="T31" fmla="*/ 156 h 313"/>
                  <a:gd name="T32" fmla="*/ 375 w 401"/>
                  <a:gd name="T33" fmla="*/ 158 h 313"/>
                  <a:gd name="T34" fmla="*/ 396 w 401"/>
                  <a:gd name="T35" fmla="*/ 163 h 313"/>
                  <a:gd name="T36" fmla="*/ 387 w 401"/>
                  <a:gd name="T37" fmla="*/ 188 h 313"/>
                  <a:gd name="T38" fmla="*/ 303 w 401"/>
                  <a:gd name="T39" fmla="*/ 268 h 313"/>
                  <a:gd name="T40" fmla="*/ 246 w 401"/>
                  <a:gd name="T41" fmla="*/ 298 h 313"/>
                  <a:gd name="T42" fmla="*/ 237 w 401"/>
                  <a:gd name="T43" fmla="*/ 287 h 313"/>
                  <a:gd name="T44" fmla="*/ 220 w 401"/>
                  <a:gd name="T45" fmla="*/ 286 h 313"/>
                  <a:gd name="T46" fmla="*/ 207 w 401"/>
                  <a:gd name="T47" fmla="*/ 283 h 313"/>
                  <a:gd name="T48" fmla="*/ 192 w 401"/>
                  <a:gd name="T49" fmla="*/ 279 h 313"/>
                  <a:gd name="T50" fmla="*/ 180 w 401"/>
                  <a:gd name="T51" fmla="*/ 279 h 313"/>
                  <a:gd name="T52" fmla="*/ 171 w 401"/>
                  <a:gd name="T53" fmla="*/ 256 h 313"/>
                  <a:gd name="T54" fmla="*/ 171 w 401"/>
                  <a:gd name="T55" fmla="*/ 248 h 313"/>
                  <a:gd name="T56" fmla="*/ 164 w 401"/>
                  <a:gd name="T57" fmla="*/ 234 h 313"/>
                  <a:gd name="T58" fmla="*/ 142 w 401"/>
                  <a:gd name="T59" fmla="*/ 222 h 313"/>
                  <a:gd name="T60" fmla="*/ 115 w 401"/>
                  <a:gd name="T61" fmla="*/ 211 h 313"/>
                  <a:gd name="T62" fmla="*/ 84 w 401"/>
                  <a:gd name="T63" fmla="*/ 211 h 313"/>
                  <a:gd name="T64" fmla="*/ 53 w 401"/>
                  <a:gd name="T65" fmla="*/ 210 h 313"/>
                  <a:gd name="T66" fmla="*/ 40 w 401"/>
                  <a:gd name="T67" fmla="*/ 202 h 313"/>
                  <a:gd name="T68" fmla="*/ 34 w 401"/>
                  <a:gd name="T69" fmla="*/ 190 h 313"/>
                  <a:gd name="T70" fmla="*/ 25 w 401"/>
                  <a:gd name="T71" fmla="*/ 182 h 313"/>
                  <a:gd name="T72" fmla="*/ 11 w 401"/>
                  <a:gd name="T73" fmla="*/ 175 h 313"/>
                  <a:gd name="T74" fmla="*/ 3 w 401"/>
                  <a:gd name="T75" fmla="*/ 156 h 313"/>
                  <a:gd name="T76" fmla="*/ 2 w 401"/>
                  <a:gd name="T77" fmla="*/ 144 h 313"/>
                  <a:gd name="T78" fmla="*/ 4 w 401"/>
                  <a:gd name="T79" fmla="*/ 133 h 313"/>
                  <a:gd name="T80" fmla="*/ 23 w 401"/>
                  <a:gd name="T81" fmla="*/ 126 h 313"/>
                  <a:gd name="T82" fmla="*/ 30 w 401"/>
                  <a:gd name="T83" fmla="*/ 117 h 313"/>
                  <a:gd name="T84" fmla="*/ 38 w 401"/>
                  <a:gd name="T85" fmla="*/ 9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1" h="313">
                    <a:moveTo>
                      <a:pt x="218" y="0"/>
                    </a:moveTo>
                    <a:lnTo>
                      <a:pt x="215" y="5"/>
                    </a:lnTo>
                    <a:lnTo>
                      <a:pt x="213" y="8"/>
                    </a:lnTo>
                    <a:lnTo>
                      <a:pt x="213" y="13"/>
                    </a:lnTo>
                    <a:lnTo>
                      <a:pt x="219" y="24"/>
                    </a:lnTo>
                    <a:lnTo>
                      <a:pt x="226" y="31"/>
                    </a:lnTo>
                    <a:lnTo>
                      <a:pt x="230" y="33"/>
                    </a:lnTo>
                    <a:lnTo>
                      <a:pt x="235" y="38"/>
                    </a:lnTo>
                    <a:lnTo>
                      <a:pt x="237" y="42"/>
                    </a:lnTo>
                    <a:lnTo>
                      <a:pt x="238" y="54"/>
                    </a:lnTo>
                    <a:lnTo>
                      <a:pt x="241" y="57"/>
                    </a:lnTo>
                    <a:lnTo>
                      <a:pt x="246" y="59"/>
                    </a:lnTo>
                    <a:lnTo>
                      <a:pt x="254" y="60"/>
                    </a:lnTo>
                    <a:lnTo>
                      <a:pt x="258" y="62"/>
                    </a:lnTo>
                    <a:lnTo>
                      <a:pt x="262" y="62"/>
                    </a:lnTo>
                    <a:lnTo>
                      <a:pt x="264" y="61"/>
                    </a:lnTo>
                    <a:lnTo>
                      <a:pt x="265" y="59"/>
                    </a:lnTo>
                    <a:lnTo>
                      <a:pt x="271" y="61"/>
                    </a:lnTo>
                    <a:lnTo>
                      <a:pt x="275" y="65"/>
                    </a:lnTo>
                    <a:lnTo>
                      <a:pt x="287" y="71"/>
                    </a:lnTo>
                    <a:lnTo>
                      <a:pt x="292" y="77"/>
                    </a:lnTo>
                    <a:lnTo>
                      <a:pt x="298" y="78"/>
                    </a:lnTo>
                    <a:lnTo>
                      <a:pt x="302" y="79"/>
                    </a:lnTo>
                    <a:lnTo>
                      <a:pt x="305" y="82"/>
                    </a:lnTo>
                    <a:lnTo>
                      <a:pt x="308" y="90"/>
                    </a:lnTo>
                    <a:lnTo>
                      <a:pt x="310" y="93"/>
                    </a:lnTo>
                    <a:lnTo>
                      <a:pt x="313" y="95"/>
                    </a:lnTo>
                    <a:lnTo>
                      <a:pt x="318" y="101"/>
                    </a:lnTo>
                    <a:lnTo>
                      <a:pt x="322" y="105"/>
                    </a:lnTo>
                    <a:lnTo>
                      <a:pt x="325" y="119"/>
                    </a:lnTo>
                    <a:lnTo>
                      <a:pt x="325" y="126"/>
                    </a:lnTo>
                    <a:lnTo>
                      <a:pt x="328" y="128"/>
                    </a:lnTo>
                    <a:lnTo>
                      <a:pt x="327" y="129"/>
                    </a:lnTo>
                    <a:lnTo>
                      <a:pt x="325" y="131"/>
                    </a:lnTo>
                    <a:lnTo>
                      <a:pt x="326" y="133"/>
                    </a:lnTo>
                    <a:lnTo>
                      <a:pt x="330" y="133"/>
                    </a:lnTo>
                    <a:lnTo>
                      <a:pt x="334" y="132"/>
                    </a:lnTo>
                    <a:lnTo>
                      <a:pt x="340" y="133"/>
                    </a:lnTo>
                    <a:lnTo>
                      <a:pt x="349" y="139"/>
                    </a:lnTo>
                    <a:lnTo>
                      <a:pt x="350" y="141"/>
                    </a:lnTo>
                    <a:lnTo>
                      <a:pt x="350" y="143"/>
                    </a:lnTo>
                    <a:lnTo>
                      <a:pt x="346" y="145"/>
                    </a:lnTo>
                    <a:lnTo>
                      <a:pt x="346" y="146"/>
                    </a:lnTo>
                    <a:lnTo>
                      <a:pt x="348" y="148"/>
                    </a:lnTo>
                    <a:lnTo>
                      <a:pt x="358" y="149"/>
                    </a:lnTo>
                    <a:lnTo>
                      <a:pt x="362" y="150"/>
                    </a:lnTo>
                    <a:lnTo>
                      <a:pt x="363" y="152"/>
                    </a:lnTo>
                    <a:lnTo>
                      <a:pt x="360" y="156"/>
                    </a:lnTo>
                    <a:lnTo>
                      <a:pt x="361" y="159"/>
                    </a:lnTo>
                    <a:lnTo>
                      <a:pt x="367" y="161"/>
                    </a:lnTo>
                    <a:lnTo>
                      <a:pt x="375" y="158"/>
                    </a:lnTo>
                    <a:lnTo>
                      <a:pt x="381" y="161"/>
                    </a:lnTo>
                    <a:lnTo>
                      <a:pt x="384" y="164"/>
                    </a:lnTo>
                    <a:lnTo>
                      <a:pt x="396" y="163"/>
                    </a:lnTo>
                    <a:lnTo>
                      <a:pt x="401" y="162"/>
                    </a:lnTo>
                    <a:lnTo>
                      <a:pt x="390" y="178"/>
                    </a:lnTo>
                    <a:lnTo>
                      <a:pt x="387" y="188"/>
                    </a:lnTo>
                    <a:lnTo>
                      <a:pt x="334" y="272"/>
                    </a:lnTo>
                    <a:lnTo>
                      <a:pt x="324" y="289"/>
                    </a:lnTo>
                    <a:lnTo>
                      <a:pt x="303" y="268"/>
                    </a:lnTo>
                    <a:lnTo>
                      <a:pt x="254" y="313"/>
                    </a:lnTo>
                    <a:lnTo>
                      <a:pt x="251" y="306"/>
                    </a:lnTo>
                    <a:lnTo>
                      <a:pt x="246" y="298"/>
                    </a:lnTo>
                    <a:lnTo>
                      <a:pt x="244" y="295"/>
                    </a:lnTo>
                    <a:lnTo>
                      <a:pt x="240" y="290"/>
                    </a:lnTo>
                    <a:lnTo>
                      <a:pt x="237" y="287"/>
                    </a:lnTo>
                    <a:lnTo>
                      <a:pt x="234" y="286"/>
                    </a:lnTo>
                    <a:lnTo>
                      <a:pt x="224" y="285"/>
                    </a:lnTo>
                    <a:lnTo>
                      <a:pt x="220" y="286"/>
                    </a:lnTo>
                    <a:lnTo>
                      <a:pt x="216" y="286"/>
                    </a:lnTo>
                    <a:lnTo>
                      <a:pt x="211" y="284"/>
                    </a:lnTo>
                    <a:lnTo>
                      <a:pt x="207" y="283"/>
                    </a:lnTo>
                    <a:lnTo>
                      <a:pt x="198" y="284"/>
                    </a:lnTo>
                    <a:lnTo>
                      <a:pt x="195" y="281"/>
                    </a:lnTo>
                    <a:lnTo>
                      <a:pt x="192" y="279"/>
                    </a:lnTo>
                    <a:lnTo>
                      <a:pt x="183" y="279"/>
                    </a:lnTo>
                    <a:lnTo>
                      <a:pt x="182" y="279"/>
                    </a:lnTo>
                    <a:lnTo>
                      <a:pt x="180" y="279"/>
                    </a:lnTo>
                    <a:lnTo>
                      <a:pt x="177" y="275"/>
                    </a:lnTo>
                    <a:lnTo>
                      <a:pt x="171" y="261"/>
                    </a:lnTo>
                    <a:lnTo>
                      <a:pt x="171" y="256"/>
                    </a:lnTo>
                    <a:lnTo>
                      <a:pt x="171" y="253"/>
                    </a:lnTo>
                    <a:lnTo>
                      <a:pt x="171" y="252"/>
                    </a:lnTo>
                    <a:lnTo>
                      <a:pt x="171" y="248"/>
                    </a:lnTo>
                    <a:lnTo>
                      <a:pt x="171" y="241"/>
                    </a:lnTo>
                    <a:lnTo>
                      <a:pt x="169" y="239"/>
                    </a:lnTo>
                    <a:lnTo>
                      <a:pt x="164" y="234"/>
                    </a:lnTo>
                    <a:lnTo>
                      <a:pt x="160" y="231"/>
                    </a:lnTo>
                    <a:lnTo>
                      <a:pt x="146" y="225"/>
                    </a:lnTo>
                    <a:lnTo>
                      <a:pt x="142" y="222"/>
                    </a:lnTo>
                    <a:lnTo>
                      <a:pt x="132" y="219"/>
                    </a:lnTo>
                    <a:lnTo>
                      <a:pt x="124" y="213"/>
                    </a:lnTo>
                    <a:lnTo>
                      <a:pt x="115" y="211"/>
                    </a:lnTo>
                    <a:lnTo>
                      <a:pt x="108" y="212"/>
                    </a:lnTo>
                    <a:lnTo>
                      <a:pt x="96" y="211"/>
                    </a:lnTo>
                    <a:lnTo>
                      <a:pt x="84" y="211"/>
                    </a:lnTo>
                    <a:lnTo>
                      <a:pt x="70" y="208"/>
                    </a:lnTo>
                    <a:lnTo>
                      <a:pt x="66" y="208"/>
                    </a:lnTo>
                    <a:lnTo>
                      <a:pt x="53" y="210"/>
                    </a:lnTo>
                    <a:lnTo>
                      <a:pt x="49" y="209"/>
                    </a:lnTo>
                    <a:lnTo>
                      <a:pt x="43" y="206"/>
                    </a:lnTo>
                    <a:lnTo>
                      <a:pt x="40" y="202"/>
                    </a:lnTo>
                    <a:lnTo>
                      <a:pt x="38" y="200"/>
                    </a:lnTo>
                    <a:lnTo>
                      <a:pt x="36" y="197"/>
                    </a:lnTo>
                    <a:lnTo>
                      <a:pt x="34" y="190"/>
                    </a:lnTo>
                    <a:lnTo>
                      <a:pt x="30" y="188"/>
                    </a:lnTo>
                    <a:lnTo>
                      <a:pt x="27" y="186"/>
                    </a:lnTo>
                    <a:lnTo>
                      <a:pt x="25" y="182"/>
                    </a:lnTo>
                    <a:lnTo>
                      <a:pt x="22" y="179"/>
                    </a:lnTo>
                    <a:lnTo>
                      <a:pt x="19" y="176"/>
                    </a:lnTo>
                    <a:lnTo>
                      <a:pt x="11" y="175"/>
                    </a:lnTo>
                    <a:lnTo>
                      <a:pt x="5" y="171"/>
                    </a:lnTo>
                    <a:lnTo>
                      <a:pt x="3" y="162"/>
                    </a:lnTo>
                    <a:lnTo>
                      <a:pt x="3" y="156"/>
                    </a:lnTo>
                    <a:lnTo>
                      <a:pt x="0" y="151"/>
                    </a:lnTo>
                    <a:lnTo>
                      <a:pt x="0" y="148"/>
                    </a:lnTo>
                    <a:lnTo>
                      <a:pt x="2" y="144"/>
                    </a:lnTo>
                    <a:lnTo>
                      <a:pt x="1" y="141"/>
                    </a:lnTo>
                    <a:lnTo>
                      <a:pt x="3" y="136"/>
                    </a:lnTo>
                    <a:lnTo>
                      <a:pt x="4" y="133"/>
                    </a:lnTo>
                    <a:lnTo>
                      <a:pt x="15" y="132"/>
                    </a:lnTo>
                    <a:lnTo>
                      <a:pt x="22" y="127"/>
                    </a:lnTo>
                    <a:lnTo>
                      <a:pt x="23" y="126"/>
                    </a:lnTo>
                    <a:lnTo>
                      <a:pt x="25" y="124"/>
                    </a:lnTo>
                    <a:lnTo>
                      <a:pt x="28" y="120"/>
                    </a:lnTo>
                    <a:lnTo>
                      <a:pt x="30" y="117"/>
                    </a:lnTo>
                    <a:lnTo>
                      <a:pt x="34" y="109"/>
                    </a:lnTo>
                    <a:lnTo>
                      <a:pt x="35" y="103"/>
                    </a:lnTo>
                    <a:lnTo>
                      <a:pt x="38" y="95"/>
                    </a:lnTo>
                    <a:lnTo>
                      <a:pt x="38" y="96"/>
                    </a:lnTo>
                    <a:lnTo>
                      <a:pt x="218" y="0"/>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4">
                <a:extLst>
                  <a:ext uri="{FF2B5EF4-FFF2-40B4-BE49-F238E27FC236}">
                    <a16:creationId xmlns:a16="http://schemas.microsoft.com/office/drawing/2014/main" id="{611505B8-79F7-D744-B555-AA2ECDF7DEDB}"/>
                  </a:ext>
                </a:extLst>
              </p:cNvPr>
              <p:cNvSpPr>
                <a:spLocks/>
              </p:cNvSpPr>
              <p:nvPr/>
            </p:nvSpPr>
            <p:spPr bwMode="auto">
              <a:xfrm>
                <a:off x="4373563" y="2763838"/>
                <a:ext cx="527050" cy="455613"/>
              </a:xfrm>
              <a:custGeom>
                <a:avLst/>
                <a:gdLst>
                  <a:gd name="T0" fmla="*/ 96 w 332"/>
                  <a:gd name="T1" fmla="*/ 286 h 287"/>
                  <a:gd name="T2" fmla="*/ 121 w 332"/>
                  <a:gd name="T3" fmla="*/ 273 h 287"/>
                  <a:gd name="T4" fmla="*/ 132 w 332"/>
                  <a:gd name="T5" fmla="*/ 270 h 287"/>
                  <a:gd name="T6" fmla="*/ 147 w 332"/>
                  <a:gd name="T7" fmla="*/ 270 h 287"/>
                  <a:gd name="T8" fmla="*/ 167 w 332"/>
                  <a:gd name="T9" fmla="*/ 278 h 287"/>
                  <a:gd name="T10" fmla="*/ 181 w 332"/>
                  <a:gd name="T11" fmla="*/ 283 h 287"/>
                  <a:gd name="T12" fmla="*/ 211 w 332"/>
                  <a:gd name="T13" fmla="*/ 276 h 287"/>
                  <a:gd name="T14" fmla="*/ 227 w 332"/>
                  <a:gd name="T15" fmla="*/ 281 h 287"/>
                  <a:gd name="T16" fmla="*/ 238 w 332"/>
                  <a:gd name="T17" fmla="*/ 279 h 287"/>
                  <a:gd name="T18" fmla="*/ 264 w 332"/>
                  <a:gd name="T19" fmla="*/ 281 h 287"/>
                  <a:gd name="T20" fmla="*/ 276 w 332"/>
                  <a:gd name="T21" fmla="*/ 278 h 287"/>
                  <a:gd name="T22" fmla="*/ 266 w 332"/>
                  <a:gd name="T23" fmla="*/ 263 h 287"/>
                  <a:gd name="T24" fmla="*/ 271 w 332"/>
                  <a:gd name="T25" fmla="*/ 230 h 287"/>
                  <a:gd name="T26" fmla="*/ 264 w 332"/>
                  <a:gd name="T27" fmla="*/ 218 h 287"/>
                  <a:gd name="T28" fmla="*/ 270 w 332"/>
                  <a:gd name="T29" fmla="*/ 206 h 287"/>
                  <a:gd name="T30" fmla="*/ 273 w 332"/>
                  <a:gd name="T31" fmla="*/ 188 h 287"/>
                  <a:gd name="T32" fmla="*/ 276 w 332"/>
                  <a:gd name="T33" fmla="*/ 180 h 287"/>
                  <a:gd name="T34" fmla="*/ 200 w 332"/>
                  <a:gd name="T35" fmla="*/ 0 h 287"/>
                  <a:gd name="T36" fmla="*/ 52 w 332"/>
                  <a:gd name="T37" fmla="*/ 0 h 287"/>
                  <a:gd name="T38" fmla="*/ 57 w 332"/>
                  <a:gd name="T39" fmla="*/ 8 h 287"/>
                  <a:gd name="T40" fmla="*/ 60 w 332"/>
                  <a:gd name="T41" fmla="*/ 16 h 287"/>
                  <a:gd name="T42" fmla="*/ 48 w 332"/>
                  <a:gd name="T43" fmla="*/ 29 h 287"/>
                  <a:gd name="T44" fmla="*/ 31 w 332"/>
                  <a:gd name="T45" fmla="*/ 44 h 287"/>
                  <a:gd name="T46" fmla="*/ 25 w 332"/>
                  <a:gd name="T47" fmla="*/ 59 h 287"/>
                  <a:gd name="T48" fmla="*/ 16 w 332"/>
                  <a:gd name="T49" fmla="*/ 66 h 287"/>
                  <a:gd name="T50" fmla="*/ 0 w 332"/>
                  <a:gd name="T51" fmla="*/ 61 h 287"/>
                  <a:gd name="T52" fmla="*/ 13 w 332"/>
                  <a:gd name="T53" fmla="*/ 77 h 287"/>
                  <a:gd name="T54" fmla="*/ 11 w 332"/>
                  <a:gd name="T55" fmla="*/ 88 h 287"/>
                  <a:gd name="T56" fmla="*/ 22 w 332"/>
                  <a:gd name="T57" fmla="*/ 87 h 287"/>
                  <a:gd name="T58" fmla="*/ 41 w 332"/>
                  <a:gd name="T59" fmla="*/ 92 h 287"/>
                  <a:gd name="T60" fmla="*/ 52 w 332"/>
                  <a:gd name="T61" fmla="*/ 101 h 287"/>
                  <a:gd name="T62" fmla="*/ 57 w 332"/>
                  <a:gd name="T63" fmla="*/ 106 h 287"/>
                  <a:gd name="T64" fmla="*/ 75 w 332"/>
                  <a:gd name="T65" fmla="*/ 111 h 287"/>
                  <a:gd name="T66" fmla="*/ 89 w 332"/>
                  <a:gd name="T67" fmla="*/ 118 h 287"/>
                  <a:gd name="T68" fmla="*/ 92 w 332"/>
                  <a:gd name="T69" fmla="*/ 143 h 287"/>
                  <a:gd name="T70" fmla="*/ 103 w 332"/>
                  <a:gd name="T71" fmla="*/ 142 h 287"/>
                  <a:gd name="T72" fmla="*/ 113 w 332"/>
                  <a:gd name="T73" fmla="*/ 149 h 287"/>
                  <a:gd name="T74" fmla="*/ 124 w 332"/>
                  <a:gd name="T75" fmla="*/ 171 h 287"/>
                  <a:gd name="T76" fmla="*/ 123 w 332"/>
                  <a:gd name="T77" fmla="*/ 185 h 287"/>
                  <a:gd name="T78" fmla="*/ 121 w 332"/>
                  <a:gd name="T79" fmla="*/ 202 h 287"/>
                  <a:gd name="T80" fmla="*/ 109 w 332"/>
                  <a:gd name="T81" fmla="*/ 226 h 287"/>
                  <a:gd name="T82" fmla="*/ 100 w 332"/>
                  <a:gd name="T83" fmla="*/ 243 h 287"/>
                  <a:gd name="T84" fmla="*/ 99 w 332"/>
                  <a:gd name="T85" fmla="*/ 255 h 287"/>
                  <a:gd name="T86" fmla="*/ 88 w 332"/>
                  <a:gd name="T87" fmla="*/ 28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87">
                    <a:moveTo>
                      <a:pt x="87" y="285"/>
                    </a:moveTo>
                    <a:lnTo>
                      <a:pt x="92" y="286"/>
                    </a:lnTo>
                    <a:lnTo>
                      <a:pt x="96" y="286"/>
                    </a:lnTo>
                    <a:lnTo>
                      <a:pt x="98" y="285"/>
                    </a:lnTo>
                    <a:lnTo>
                      <a:pt x="109" y="281"/>
                    </a:lnTo>
                    <a:lnTo>
                      <a:pt x="121" y="273"/>
                    </a:lnTo>
                    <a:lnTo>
                      <a:pt x="121" y="272"/>
                    </a:lnTo>
                    <a:lnTo>
                      <a:pt x="127" y="270"/>
                    </a:lnTo>
                    <a:lnTo>
                      <a:pt x="132" y="270"/>
                    </a:lnTo>
                    <a:lnTo>
                      <a:pt x="139" y="270"/>
                    </a:lnTo>
                    <a:lnTo>
                      <a:pt x="144" y="268"/>
                    </a:lnTo>
                    <a:lnTo>
                      <a:pt x="147" y="270"/>
                    </a:lnTo>
                    <a:lnTo>
                      <a:pt x="156" y="277"/>
                    </a:lnTo>
                    <a:lnTo>
                      <a:pt x="159" y="278"/>
                    </a:lnTo>
                    <a:lnTo>
                      <a:pt x="167" y="278"/>
                    </a:lnTo>
                    <a:lnTo>
                      <a:pt x="174" y="280"/>
                    </a:lnTo>
                    <a:lnTo>
                      <a:pt x="178" y="282"/>
                    </a:lnTo>
                    <a:lnTo>
                      <a:pt x="181" y="283"/>
                    </a:lnTo>
                    <a:lnTo>
                      <a:pt x="200" y="282"/>
                    </a:lnTo>
                    <a:lnTo>
                      <a:pt x="206" y="279"/>
                    </a:lnTo>
                    <a:lnTo>
                      <a:pt x="211" y="276"/>
                    </a:lnTo>
                    <a:lnTo>
                      <a:pt x="215" y="274"/>
                    </a:lnTo>
                    <a:lnTo>
                      <a:pt x="220" y="279"/>
                    </a:lnTo>
                    <a:lnTo>
                      <a:pt x="227" y="281"/>
                    </a:lnTo>
                    <a:lnTo>
                      <a:pt x="229" y="282"/>
                    </a:lnTo>
                    <a:lnTo>
                      <a:pt x="232" y="282"/>
                    </a:lnTo>
                    <a:lnTo>
                      <a:pt x="238" y="279"/>
                    </a:lnTo>
                    <a:lnTo>
                      <a:pt x="252" y="286"/>
                    </a:lnTo>
                    <a:lnTo>
                      <a:pt x="258" y="285"/>
                    </a:lnTo>
                    <a:lnTo>
                      <a:pt x="264" y="281"/>
                    </a:lnTo>
                    <a:lnTo>
                      <a:pt x="276" y="287"/>
                    </a:lnTo>
                    <a:lnTo>
                      <a:pt x="277" y="282"/>
                    </a:lnTo>
                    <a:lnTo>
                      <a:pt x="276" y="278"/>
                    </a:lnTo>
                    <a:lnTo>
                      <a:pt x="268" y="269"/>
                    </a:lnTo>
                    <a:lnTo>
                      <a:pt x="266" y="265"/>
                    </a:lnTo>
                    <a:lnTo>
                      <a:pt x="266" y="263"/>
                    </a:lnTo>
                    <a:lnTo>
                      <a:pt x="267" y="249"/>
                    </a:lnTo>
                    <a:lnTo>
                      <a:pt x="270" y="238"/>
                    </a:lnTo>
                    <a:lnTo>
                      <a:pt x="271" y="230"/>
                    </a:lnTo>
                    <a:lnTo>
                      <a:pt x="271" y="226"/>
                    </a:lnTo>
                    <a:lnTo>
                      <a:pt x="267" y="222"/>
                    </a:lnTo>
                    <a:lnTo>
                      <a:pt x="264" y="218"/>
                    </a:lnTo>
                    <a:lnTo>
                      <a:pt x="265" y="214"/>
                    </a:lnTo>
                    <a:lnTo>
                      <a:pt x="268" y="211"/>
                    </a:lnTo>
                    <a:lnTo>
                      <a:pt x="270" y="206"/>
                    </a:lnTo>
                    <a:lnTo>
                      <a:pt x="271" y="202"/>
                    </a:lnTo>
                    <a:lnTo>
                      <a:pt x="271" y="196"/>
                    </a:lnTo>
                    <a:lnTo>
                      <a:pt x="273" y="188"/>
                    </a:lnTo>
                    <a:lnTo>
                      <a:pt x="275" y="182"/>
                    </a:lnTo>
                    <a:lnTo>
                      <a:pt x="276" y="177"/>
                    </a:lnTo>
                    <a:lnTo>
                      <a:pt x="276" y="180"/>
                    </a:lnTo>
                    <a:lnTo>
                      <a:pt x="297" y="109"/>
                    </a:lnTo>
                    <a:lnTo>
                      <a:pt x="332" y="0"/>
                    </a:lnTo>
                    <a:lnTo>
                      <a:pt x="200" y="0"/>
                    </a:lnTo>
                    <a:lnTo>
                      <a:pt x="73" y="1"/>
                    </a:lnTo>
                    <a:lnTo>
                      <a:pt x="57" y="0"/>
                    </a:lnTo>
                    <a:lnTo>
                      <a:pt x="52" y="0"/>
                    </a:lnTo>
                    <a:lnTo>
                      <a:pt x="53" y="1"/>
                    </a:lnTo>
                    <a:lnTo>
                      <a:pt x="56" y="4"/>
                    </a:lnTo>
                    <a:lnTo>
                      <a:pt x="57" y="8"/>
                    </a:lnTo>
                    <a:lnTo>
                      <a:pt x="62" y="11"/>
                    </a:lnTo>
                    <a:lnTo>
                      <a:pt x="63" y="12"/>
                    </a:lnTo>
                    <a:lnTo>
                      <a:pt x="60" y="16"/>
                    </a:lnTo>
                    <a:lnTo>
                      <a:pt x="47" y="19"/>
                    </a:lnTo>
                    <a:lnTo>
                      <a:pt x="48" y="24"/>
                    </a:lnTo>
                    <a:lnTo>
                      <a:pt x="48" y="29"/>
                    </a:lnTo>
                    <a:lnTo>
                      <a:pt x="45" y="33"/>
                    </a:lnTo>
                    <a:lnTo>
                      <a:pt x="41" y="37"/>
                    </a:lnTo>
                    <a:lnTo>
                      <a:pt x="31" y="44"/>
                    </a:lnTo>
                    <a:lnTo>
                      <a:pt x="29" y="49"/>
                    </a:lnTo>
                    <a:lnTo>
                      <a:pt x="25" y="55"/>
                    </a:lnTo>
                    <a:lnTo>
                      <a:pt x="25" y="59"/>
                    </a:lnTo>
                    <a:lnTo>
                      <a:pt x="23" y="64"/>
                    </a:lnTo>
                    <a:lnTo>
                      <a:pt x="20" y="65"/>
                    </a:lnTo>
                    <a:lnTo>
                      <a:pt x="16" y="66"/>
                    </a:lnTo>
                    <a:lnTo>
                      <a:pt x="12" y="66"/>
                    </a:lnTo>
                    <a:lnTo>
                      <a:pt x="2" y="59"/>
                    </a:lnTo>
                    <a:lnTo>
                      <a:pt x="0" y="61"/>
                    </a:lnTo>
                    <a:lnTo>
                      <a:pt x="3" y="66"/>
                    </a:lnTo>
                    <a:lnTo>
                      <a:pt x="10" y="74"/>
                    </a:lnTo>
                    <a:lnTo>
                      <a:pt x="13" y="77"/>
                    </a:lnTo>
                    <a:lnTo>
                      <a:pt x="13" y="81"/>
                    </a:lnTo>
                    <a:lnTo>
                      <a:pt x="11" y="83"/>
                    </a:lnTo>
                    <a:lnTo>
                      <a:pt x="11" y="88"/>
                    </a:lnTo>
                    <a:lnTo>
                      <a:pt x="14" y="88"/>
                    </a:lnTo>
                    <a:lnTo>
                      <a:pt x="18" y="88"/>
                    </a:lnTo>
                    <a:lnTo>
                      <a:pt x="22" y="87"/>
                    </a:lnTo>
                    <a:lnTo>
                      <a:pt x="31" y="91"/>
                    </a:lnTo>
                    <a:lnTo>
                      <a:pt x="35" y="94"/>
                    </a:lnTo>
                    <a:lnTo>
                      <a:pt x="41" y="92"/>
                    </a:lnTo>
                    <a:lnTo>
                      <a:pt x="46" y="98"/>
                    </a:lnTo>
                    <a:lnTo>
                      <a:pt x="46" y="100"/>
                    </a:lnTo>
                    <a:lnTo>
                      <a:pt x="52" y="101"/>
                    </a:lnTo>
                    <a:lnTo>
                      <a:pt x="54" y="102"/>
                    </a:lnTo>
                    <a:lnTo>
                      <a:pt x="55" y="105"/>
                    </a:lnTo>
                    <a:lnTo>
                      <a:pt x="57" y="106"/>
                    </a:lnTo>
                    <a:lnTo>
                      <a:pt x="61" y="105"/>
                    </a:lnTo>
                    <a:lnTo>
                      <a:pt x="72" y="108"/>
                    </a:lnTo>
                    <a:lnTo>
                      <a:pt x="75" y="111"/>
                    </a:lnTo>
                    <a:lnTo>
                      <a:pt x="78" y="114"/>
                    </a:lnTo>
                    <a:lnTo>
                      <a:pt x="85" y="116"/>
                    </a:lnTo>
                    <a:lnTo>
                      <a:pt x="89" y="118"/>
                    </a:lnTo>
                    <a:lnTo>
                      <a:pt x="92" y="122"/>
                    </a:lnTo>
                    <a:lnTo>
                      <a:pt x="92" y="140"/>
                    </a:lnTo>
                    <a:lnTo>
                      <a:pt x="92" y="143"/>
                    </a:lnTo>
                    <a:lnTo>
                      <a:pt x="94" y="144"/>
                    </a:lnTo>
                    <a:lnTo>
                      <a:pt x="100" y="139"/>
                    </a:lnTo>
                    <a:lnTo>
                      <a:pt x="103" y="142"/>
                    </a:lnTo>
                    <a:lnTo>
                      <a:pt x="103" y="147"/>
                    </a:lnTo>
                    <a:lnTo>
                      <a:pt x="104" y="148"/>
                    </a:lnTo>
                    <a:lnTo>
                      <a:pt x="113" y="149"/>
                    </a:lnTo>
                    <a:lnTo>
                      <a:pt x="115" y="150"/>
                    </a:lnTo>
                    <a:lnTo>
                      <a:pt x="116" y="153"/>
                    </a:lnTo>
                    <a:lnTo>
                      <a:pt x="124" y="171"/>
                    </a:lnTo>
                    <a:lnTo>
                      <a:pt x="127" y="179"/>
                    </a:lnTo>
                    <a:lnTo>
                      <a:pt x="126" y="181"/>
                    </a:lnTo>
                    <a:lnTo>
                      <a:pt x="123" y="185"/>
                    </a:lnTo>
                    <a:lnTo>
                      <a:pt x="121" y="190"/>
                    </a:lnTo>
                    <a:lnTo>
                      <a:pt x="121" y="199"/>
                    </a:lnTo>
                    <a:lnTo>
                      <a:pt x="121" y="202"/>
                    </a:lnTo>
                    <a:lnTo>
                      <a:pt x="117" y="212"/>
                    </a:lnTo>
                    <a:lnTo>
                      <a:pt x="113" y="219"/>
                    </a:lnTo>
                    <a:lnTo>
                      <a:pt x="109" y="226"/>
                    </a:lnTo>
                    <a:lnTo>
                      <a:pt x="105" y="229"/>
                    </a:lnTo>
                    <a:lnTo>
                      <a:pt x="103" y="235"/>
                    </a:lnTo>
                    <a:lnTo>
                      <a:pt x="100" y="243"/>
                    </a:lnTo>
                    <a:lnTo>
                      <a:pt x="100" y="248"/>
                    </a:lnTo>
                    <a:lnTo>
                      <a:pt x="100" y="250"/>
                    </a:lnTo>
                    <a:lnTo>
                      <a:pt x="99" y="255"/>
                    </a:lnTo>
                    <a:lnTo>
                      <a:pt x="94" y="264"/>
                    </a:lnTo>
                    <a:lnTo>
                      <a:pt x="91" y="274"/>
                    </a:lnTo>
                    <a:lnTo>
                      <a:pt x="88" y="280"/>
                    </a:lnTo>
                    <a:lnTo>
                      <a:pt x="86" y="282"/>
                    </a:lnTo>
                    <a:lnTo>
                      <a:pt x="87" y="285"/>
                    </a:lnTo>
                    <a:close/>
                  </a:path>
                </a:pathLst>
              </a:custGeom>
              <a:solidFill>
                <a:schemeClr val="tx1"/>
              </a:solidFill>
              <a:ln w="6"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47166944-87B6-D940-B494-46414968FF08}"/>
                  </a:ext>
                </a:extLst>
              </p:cNvPr>
              <p:cNvSpPr>
                <a:spLocks/>
              </p:cNvSpPr>
              <p:nvPr/>
            </p:nvSpPr>
            <p:spPr bwMode="auto">
              <a:xfrm>
                <a:off x="3314701" y="2759075"/>
                <a:ext cx="892175" cy="490538"/>
              </a:xfrm>
              <a:custGeom>
                <a:avLst/>
                <a:gdLst>
                  <a:gd name="T0" fmla="*/ 7 w 562"/>
                  <a:gd name="T1" fmla="*/ 53 h 309"/>
                  <a:gd name="T2" fmla="*/ 1 w 562"/>
                  <a:gd name="T3" fmla="*/ 48 h 309"/>
                  <a:gd name="T4" fmla="*/ 8 w 562"/>
                  <a:gd name="T5" fmla="*/ 42 h 309"/>
                  <a:gd name="T6" fmla="*/ 16 w 562"/>
                  <a:gd name="T7" fmla="*/ 41 h 309"/>
                  <a:gd name="T8" fmla="*/ 15 w 562"/>
                  <a:gd name="T9" fmla="*/ 32 h 309"/>
                  <a:gd name="T10" fmla="*/ 26 w 562"/>
                  <a:gd name="T11" fmla="*/ 30 h 309"/>
                  <a:gd name="T12" fmla="*/ 28 w 562"/>
                  <a:gd name="T13" fmla="*/ 14 h 309"/>
                  <a:gd name="T14" fmla="*/ 21 w 562"/>
                  <a:gd name="T15" fmla="*/ 5 h 309"/>
                  <a:gd name="T16" fmla="*/ 168 w 562"/>
                  <a:gd name="T17" fmla="*/ 0 h 309"/>
                  <a:gd name="T18" fmla="*/ 547 w 562"/>
                  <a:gd name="T19" fmla="*/ 26 h 309"/>
                  <a:gd name="T20" fmla="*/ 548 w 562"/>
                  <a:gd name="T21" fmla="*/ 32 h 309"/>
                  <a:gd name="T22" fmla="*/ 553 w 562"/>
                  <a:gd name="T23" fmla="*/ 44 h 309"/>
                  <a:gd name="T24" fmla="*/ 536 w 562"/>
                  <a:gd name="T25" fmla="*/ 64 h 309"/>
                  <a:gd name="T26" fmla="*/ 520 w 562"/>
                  <a:gd name="T27" fmla="*/ 68 h 309"/>
                  <a:gd name="T28" fmla="*/ 501 w 562"/>
                  <a:gd name="T29" fmla="*/ 85 h 309"/>
                  <a:gd name="T30" fmla="*/ 498 w 562"/>
                  <a:gd name="T31" fmla="*/ 101 h 309"/>
                  <a:gd name="T32" fmla="*/ 488 w 562"/>
                  <a:gd name="T33" fmla="*/ 135 h 309"/>
                  <a:gd name="T34" fmla="*/ 471 w 562"/>
                  <a:gd name="T35" fmla="*/ 160 h 309"/>
                  <a:gd name="T36" fmla="*/ 474 w 562"/>
                  <a:gd name="T37" fmla="*/ 179 h 309"/>
                  <a:gd name="T38" fmla="*/ 466 w 562"/>
                  <a:gd name="T39" fmla="*/ 212 h 309"/>
                  <a:gd name="T40" fmla="*/ 460 w 562"/>
                  <a:gd name="T41" fmla="*/ 230 h 309"/>
                  <a:gd name="T42" fmla="*/ 452 w 562"/>
                  <a:gd name="T43" fmla="*/ 259 h 309"/>
                  <a:gd name="T44" fmla="*/ 434 w 562"/>
                  <a:gd name="T45" fmla="*/ 302 h 309"/>
                  <a:gd name="T46" fmla="*/ 413 w 562"/>
                  <a:gd name="T47" fmla="*/ 309 h 309"/>
                  <a:gd name="T48" fmla="*/ 391 w 562"/>
                  <a:gd name="T49" fmla="*/ 301 h 309"/>
                  <a:gd name="T50" fmla="*/ 393 w 562"/>
                  <a:gd name="T51" fmla="*/ 276 h 309"/>
                  <a:gd name="T52" fmla="*/ 386 w 562"/>
                  <a:gd name="T53" fmla="*/ 259 h 309"/>
                  <a:gd name="T54" fmla="*/ 396 w 562"/>
                  <a:gd name="T55" fmla="*/ 250 h 309"/>
                  <a:gd name="T56" fmla="*/ 391 w 562"/>
                  <a:gd name="T57" fmla="*/ 236 h 309"/>
                  <a:gd name="T58" fmla="*/ 369 w 562"/>
                  <a:gd name="T59" fmla="*/ 225 h 309"/>
                  <a:gd name="T60" fmla="*/ 358 w 562"/>
                  <a:gd name="T61" fmla="*/ 210 h 309"/>
                  <a:gd name="T62" fmla="*/ 357 w 562"/>
                  <a:gd name="T63" fmla="*/ 198 h 309"/>
                  <a:gd name="T64" fmla="*/ 361 w 562"/>
                  <a:gd name="T65" fmla="*/ 192 h 309"/>
                  <a:gd name="T66" fmla="*/ 373 w 562"/>
                  <a:gd name="T67" fmla="*/ 177 h 309"/>
                  <a:gd name="T68" fmla="*/ 366 w 562"/>
                  <a:gd name="T69" fmla="*/ 170 h 309"/>
                  <a:gd name="T70" fmla="*/ 331 w 562"/>
                  <a:gd name="T71" fmla="*/ 170 h 309"/>
                  <a:gd name="T72" fmla="*/ 344 w 562"/>
                  <a:gd name="T73" fmla="*/ 152 h 309"/>
                  <a:gd name="T74" fmla="*/ 332 w 562"/>
                  <a:gd name="T75" fmla="*/ 144 h 309"/>
                  <a:gd name="T76" fmla="*/ 325 w 562"/>
                  <a:gd name="T77" fmla="*/ 154 h 309"/>
                  <a:gd name="T78" fmla="*/ 315 w 562"/>
                  <a:gd name="T79" fmla="*/ 153 h 309"/>
                  <a:gd name="T80" fmla="*/ 317 w 562"/>
                  <a:gd name="T81" fmla="*/ 137 h 309"/>
                  <a:gd name="T82" fmla="*/ 300 w 562"/>
                  <a:gd name="T83" fmla="*/ 122 h 309"/>
                  <a:gd name="T84" fmla="*/ 333 w 562"/>
                  <a:gd name="T85" fmla="*/ 112 h 309"/>
                  <a:gd name="T86" fmla="*/ 335 w 562"/>
                  <a:gd name="T87" fmla="*/ 92 h 309"/>
                  <a:gd name="T88" fmla="*/ 321 w 562"/>
                  <a:gd name="T89" fmla="*/ 87 h 309"/>
                  <a:gd name="T90" fmla="*/ 300 w 562"/>
                  <a:gd name="T91" fmla="*/ 81 h 309"/>
                  <a:gd name="T92" fmla="*/ 287 w 562"/>
                  <a:gd name="T93" fmla="*/ 94 h 309"/>
                  <a:gd name="T94" fmla="*/ 276 w 562"/>
                  <a:gd name="T95" fmla="*/ 79 h 309"/>
                  <a:gd name="T96" fmla="*/ 263 w 562"/>
                  <a:gd name="T97" fmla="*/ 84 h 309"/>
                  <a:gd name="T98" fmla="*/ 264 w 562"/>
                  <a:gd name="T99" fmla="*/ 105 h 309"/>
                  <a:gd name="T100" fmla="*/ 257 w 562"/>
                  <a:gd name="T101" fmla="*/ 88 h 309"/>
                  <a:gd name="T102" fmla="*/ 237 w 562"/>
                  <a:gd name="T103" fmla="*/ 93 h 309"/>
                  <a:gd name="T104" fmla="*/ 217 w 562"/>
                  <a:gd name="T105" fmla="*/ 80 h 309"/>
                  <a:gd name="T106" fmla="*/ 194 w 562"/>
                  <a:gd name="T107" fmla="*/ 53 h 309"/>
                  <a:gd name="T108" fmla="*/ 173 w 562"/>
                  <a:gd name="T109" fmla="*/ 36 h 309"/>
                  <a:gd name="T110" fmla="*/ 160 w 562"/>
                  <a:gd name="T111" fmla="*/ 30 h 309"/>
                  <a:gd name="T112" fmla="*/ 131 w 562"/>
                  <a:gd name="T113" fmla="*/ 23 h 309"/>
                  <a:gd name="T114" fmla="*/ 103 w 562"/>
                  <a:gd name="T115" fmla="*/ 31 h 309"/>
                  <a:gd name="T116" fmla="*/ 88 w 562"/>
                  <a:gd name="T117" fmla="*/ 35 h 309"/>
                  <a:gd name="T118" fmla="*/ 79 w 562"/>
                  <a:gd name="T119" fmla="*/ 54 h 309"/>
                  <a:gd name="T120" fmla="*/ 62 w 562"/>
                  <a:gd name="T121" fmla="*/ 76 h 309"/>
                  <a:gd name="T122" fmla="*/ 48 w 562"/>
                  <a:gd name="T123" fmla="*/ 76 h 309"/>
                  <a:gd name="T124" fmla="*/ 21 w 562"/>
                  <a:gd name="T125" fmla="*/ 6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309">
                    <a:moveTo>
                      <a:pt x="10" y="63"/>
                    </a:moveTo>
                    <a:lnTo>
                      <a:pt x="10" y="54"/>
                    </a:lnTo>
                    <a:lnTo>
                      <a:pt x="7" y="53"/>
                    </a:lnTo>
                    <a:lnTo>
                      <a:pt x="1" y="53"/>
                    </a:lnTo>
                    <a:lnTo>
                      <a:pt x="0" y="50"/>
                    </a:lnTo>
                    <a:lnTo>
                      <a:pt x="1" y="48"/>
                    </a:lnTo>
                    <a:lnTo>
                      <a:pt x="2" y="44"/>
                    </a:lnTo>
                    <a:lnTo>
                      <a:pt x="5" y="42"/>
                    </a:lnTo>
                    <a:lnTo>
                      <a:pt x="8" y="42"/>
                    </a:lnTo>
                    <a:lnTo>
                      <a:pt x="11" y="47"/>
                    </a:lnTo>
                    <a:lnTo>
                      <a:pt x="17" y="44"/>
                    </a:lnTo>
                    <a:lnTo>
                      <a:pt x="16" y="41"/>
                    </a:lnTo>
                    <a:lnTo>
                      <a:pt x="13" y="35"/>
                    </a:lnTo>
                    <a:lnTo>
                      <a:pt x="13" y="33"/>
                    </a:lnTo>
                    <a:lnTo>
                      <a:pt x="15" y="32"/>
                    </a:lnTo>
                    <a:lnTo>
                      <a:pt x="21" y="34"/>
                    </a:lnTo>
                    <a:lnTo>
                      <a:pt x="24" y="33"/>
                    </a:lnTo>
                    <a:lnTo>
                      <a:pt x="26" y="30"/>
                    </a:lnTo>
                    <a:lnTo>
                      <a:pt x="28" y="25"/>
                    </a:lnTo>
                    <a:lnTo>
                      <a:pt x="29" y="15"/>
                    </a:lnTo>
                    <a:lnTo>
                      <a:pt x="28" y="14"/>
                    </a:lnTo>
                    <a:lnTo>
                      <a:pt x="25" y="12"/>
                    </a:lnTo>
                    <a:lnTo>
                      <a:pt x="23" y="9"/>
                    </a:lnTo>
                    <a:lnTo>
                      <a:pt x="21" y="5"/>
                    </a:lnTo>
                    <a:lnTo>
                      <a:pt x="14" y="1"/>
                    </a:lnTo>
                    <a:lnTo>
                      <a:pt x="15" y="1"/>
                    </a:lnTo>
                    <a:lnTo>
                      <a:pt x="168" y="0"/>
                    </a:lnTo>
                    <a:lnTo>
                      <a:pt x="562" y="4"/>
                    </a:lnTo>
                    <a:lnTo>
                      <a:pt x="555" y="17"/>
                    </a:lnTo>
                    <a:lnTo>
                      <a:pt x="547" y="26"/>
                    </a:lnTo>
                    <a:lnTo>
                      <a:pt x="544" y="29"/>
                    </a:lnTo>
                    <a:lnTo>
                      <a:pt x="545" y="31"/>
                    </a:lnTo>
                    <a:lnTo>
                      <a:pt x="548" y="32"/>
                    </a:lnTo>
                    <a:lnTo>
                      <a:pt x="552" y="32"/>
                    </a:lnTo>
                    <a:lnTo>
                      <a:pt x="553" y="37"/>
                    </a:lnTo>
                    <a:lnTo>
                      <a:pt x="553" y="44"/>
                    </a:lnTo>
                    <a:lnTo>
                      <a:pt x="547" y="50"/>
                    </a:lnTo>
                    <a:lnTo>
                      <a:pt x="541" y="53"/>
                    </a:lnTo>
                    <a:lnTo>
                      <a:pt x="536" y="64"/>
                    </a:lnTo>
                    <a:lnTo>
                      <a:pt x="533" y="67"/>
                    </a:lnTo>
                    <a:lnTo>
                      <a:pt x="526" y="67"/>
                    </a:lnTo>
                    <a:lnTo>
                      <a:pt x="520" y="68"/>
                    </a:lnTo>
                    <a:lnTo>
                      <a:pt x="516" y="71"/>
                    </a:lnTo>
                    <a:lnTo>
                      <a:pt x="513" y="75"/>
                    </a:lnTo>
                    <a:lnTo>
                      <a:pt x="501" y="85"/>
                    </a:lnTo>
                    <a:lnTo>
                      <a:pt x="499" y="88"/>
                    </a:lnTo>
                    <a:lnTo>
                      <a:pt x="498" y="94"/>
                    </a:lnTo>
                    <a:lnTo>
                      <a:pt x="498" y="101"/>
                    </a:lnTo>
                    <a:lnTo>
                      <a:pt x="490" y="117"/>
                    </a:lnTo>
                    <a:lnTo>
                      <a:pt x="488" y="128"/>
                    </a:lnTo>
                    <a:lnTo>
                      <a:pt x="488" y="135"/>
                    </a:lnTo>
                    <a:lnTo>
                      <a:pt x="481" y="141"/>
                    </a:lnTo>
                    <a:lnTo>
                      <a:pt x="475" y="149"/>
                    </a:lnTo>
                    <a:lnTo>
                      <a:pt x="471" y="160"/>
                    </a:lnTo>
                    <a:lnTo>
                      <a:pt x="471" y="166"/>
                    </a:lnTo>
                    <a:lnTo>
                      <a:pt x="474" y="176"/>
                    </a:lnTo>
                    <a:lnTo>
                      <a:pt x="474" y="179"/>
                    </a:lnTo>
                    <a:lnTo>
                      <a:pt x="471" y="184"/>
                    </a:lnTo>
                    <a:lnTo>
                      <a:pt x="469" y="210"/>
                    </a:lnTo>
                    <a:lnTo>
                      <a:pt x="466" y="212"/>
                    </a:lnTo>
                    <a:lnTo>
                      <a:pt x="463" y="217"/>
                    </a:lnTo>
                    <a:lnTo>
                      <a:pt x="462" y="223"/>
                    </a:lnTo>
                    <a:lnTo>
                      <a:pt x="460" y="230"/>
                    </a:lnTo>
                    <a:lnTo>
                      <a:pt x="459" y="234"/>
                    </a:lnTo>
                    <a:lnTo>
                      <a:pt x="454" y="248"/>
                    </a:lnTo>
                    <a:lnTo>
                      <a:pt x="452" y="259"/>
                    </a:lnTo>
                    <a:lnTo>
                      <a:pt x="440" y="285"/>
                    </a:lnTo>
                    <a:lnTo>
                      <a:pt x="435" y="298"/>
                    </a:lnTo>
                    <a:lnTo>
                      <a:pt x="434" y="302"/>
                    </a:lnTo>
                    <a:lnTo>
                      <a:pt x="433" y="308"/>
                    </a:lnTo>
                    <a:lnTo>
                      <a:pt x="417" y="309"/>
                    </a:lnTo>
                    <a:lnTo>
                      <a:pt x="413" y="309"/>
                    </a:lnTo>
                    <a:lnTo>
                      <a:pt x="402" y="307"/>
                    </a:lnTo>
                    <a:lnTo>
                      <a:pt x="395" y="306"/>
                    </a:lnTo>
                    <a:lnTo>
                      <a:pt x="391" y="301"/>
                    </a:lnTo>
                    <a:lnTo>
                      <a:pt x="386" y="291"/>
                    </a:lnTo>
                    <a:lnTo>
                      <a:pt x="386" y="286"/>
                    </a:lnTo>
                    <a:lnTo>
                      <a:pt x="393" y="276"/>
                    </a:lnTo>
                    <a:lnTo>
                      <a:pt x="393" y="274"/>
                    </a:lnTo>
                    <a:lnTo>
                      <a:pt x="387" y="263"/>
                    </a:lnTo>
                    <a:lnTo>
                      <a:pt x="386" y="259"/>
                    </a:lnTo>
                    <a:lnTo>
                      <a:pt x="389" y="257"/>
                    </a:lnTo>
                    <a:lnTo>
                      <a:pt x="395" y="253"/>
                    </a:lnTo>
                    <a:lnTo>
                      <a:pt x="396" y="250"/>
                    </a:lnTo>
                    <a:lnTo>
                      <a:pt x="396" y="246"/>
                    </a:lnTo>
                    <a:lnTo>
                      <a:pt x="395" y="242"/>
                    </a:lnTo>
                    <a:lnTo>
                      <a:pt x="391" y="236"/>
                    </a:lnTo>
                    <a:lnTo>
                      <a:pt x="387" y="230"/>
                    </a:lnTo>
                    <a:lnTo>
                      <a:pt x="380" y="226"/>
                    </a:lnTo>
                    <a:lnTo>
                      <a:pt x="369" y="225"/>
                    </a:lnTo>
                    <a:lnTo>
                      <a:pt x="358" y="222"/>
                    </a:lnTo>
                    <a:lnTo>
                      <a:pt x="354" y="218"/>
                    </a:lnTo>
                    <a:lnTo>
                      <a:pt x="358" y="210"/>
                    </a:lnTo>
                    <a:lnTo>
                      <a:pt x="362" y="209"/>
                    </a:lnTo>
                    <a:lnTo>
                      <a:pt x="359" y="205"/>
                    </a:lnTo>
                    <a:lnTo>
                      <a:pt x="357" y="198"/>
                    </a:lnTo>
                    <a:lnTo>
                      <a:pt x="362" y="200"/>
                    </a:lnTo>
                    <a:lnTo>
                      <a:pt x="367" y="200"/>
                    </a:lnTo>
                    <a:lnTo>
                      <a:pt x="361" y="192"/>
                    </a:lnTo>
                    <a:lnTo>
                      <a:pt x="358" y="189"/>
                    </a:lnTo>
                    <a:lnTo>
                      <a:pt x="359" y="185"/>
                    </a:lnTo>
                    <a:lnTo>
                      <a:pt x="373" y="177"/>
                    </a:lnTo>
                    <a:lnTo>
                      <a:pt x="378" y="171"/>
                    </a:lnTo>
                    <a:lnTo>
                      <a:pt x="372" y="169"/>
                    </a:lnTo>
                    <a:lnTo>
                      <a:pt x="366" y="170"/>
                    </a:lnTo>
                    <a:lnTo>
                      <a:pt x="357" y="174"/>
                    </a:lnTo>
                    <a:lnTo>
                      <a:pt x="352" y="175"/>
                    </a:lnTo>
                    <a:lnTo>
                      <a:pt x="331" y="170"/>
                    </a:lnTo>
                    <a:lnTo>
                      <a:pt x="329" y="167"/>
                    </a:lnTo>
                    <a:lnTo>
                      <a:pt x="340" y="162"/>
                    </a:lnTo>
                    <a:lnTo>
                      <a:pt x="344" y="152"/>
                    </a:lnTo>
                    <a:lnTo>
                      <a:pt x="341" y="148"/>
                    </a:lnTo>
                    <a:lnTo>
                      <a:pt x="337" y="147"/>
                    </a:lnTo>
                    <a:lnTo>
                      <a:pt x="332" y="144"/>
                    </a:lnTo>
                    <a:lnTo>
                      <a:pt x="329" y="146"/>
                    </a:lnTo>
                    <a:lnTo>
                      <a:pt x="327" y="152"/>
                    </a:lnTo>
                    <a:lnTo>
                      <a:pt x="325" y="154"/>
                    </a:lnTo>
                    <a:lnTo>
                      <a:pt x="323" y="155"/>
                    </a:lnTo>
                    <a:lnTo>
                      <a:pt x="319" y="154"/>
                    </a:lnTo>
                    <a:lnTo>
                      <a:pt x="315" y="153"/>
                    </a:lnTo>
                    <a:lnTo>
                      <a:pt x="315" y="152"/>
                    </a:lnTo>
                    <a:lnTo>
                      <a:pt x="316" y="147"/>
                    </a:lnTo>
                    <a:lnTo>
                      <a:pt x="317" y="137"/>
                    </a:lnTo>
                    <a:lnTo>
                      <a:pt x="308" y="129"/>
                    </a:lnTo>
                    <a:lnTo>
                      <a:pt x="301" y="125"/>
                    </a:lnTo>
                    <a:lnTo>
                      <a:pt x="300" y="122"/>
                    </a:lnTo>
                    <a:lnTo>
                      <a:pt x="314" y="121"/>
                    </a:lnTo>
                    <a:lnTo>
                      <a:pt x="327" y="119"/>
                    </a:lnTo>
                    <a:lnTo>
                      <a:pt x="333" y="112"/>
                    </a:lnTo>
                    <a:lnTo>
                      <a:pt x="334" y="108"/>
                    </a:lnTo>
                    <a:lnTo>
                      <a:pt x="332" y="97"/>
                    </a:lnTo>
                    <a:lnTo>
                      <a:pt x="335" y="92"/>
                    </a:lnTo>
                    <a:lnTo>
                      <a:pt x="330" y="89"/>
                    </a:lnTo>
                    <a:lnTo>
                      <a:pt x="327" y="88"/>
                    </a:lnTo>
                    <a:lnTo>
                      <a:pt x="321" y="87"/>
                    </a:lnTo>
                    <a:lnTo>
                      <a:pt x="313" y="87"/>
                    </a:lnTo>
                    <a:lnTo>
                      <a:pt x="305" y="79"/>
                    </a:lnTo>
                    <a:lnTo>
                      <a:pt x="300" y="81"/>
                    </a:lnTo>
                    <a:lnTo>
                      <a:pt x="302" y="92"/>
                    </a:lnTo>
                    <a:lnTo>
                      <a:pt x="294" y="94"/>
                    </a:lnTo>
                    <a:lnTo>
                      <a:pt x="287" y="94"/>
                    </a:lnTo>
                    <a:lnTo>
                      <a:pt x="282" y="91"/>
                    </a:lnTo>
                    <a:lnTo>
                      <a:pt x="277" y="84"/>
                    </a:lnTo>
                    <a:lnTo>
                      <a:pt x="276" y="79"/>
                    </a:lnTo>
                    <a:lnTo>
                      <a:pt x="272" y="79"/>
                    </a:lnTo>
                    <a:lnTo>
                      <a:pt x="265" y="81"/>
                    </a:lnTo>
                    <a:lnTo>
                      <a:pt x="263" y="84"/>
                    </a:lnTo>
                    <a:lnTo>
                      <a:pt x="269" y="93"/>
                    </a:lnTo>
                    <a:lnTo>
                      <a:pt x="269" y="104"/>
                    </a:lnTo>
                    <a:lnTo>
                      <a:pt x="264" y="105"/>
                    </a:lnTo>
                    <a:lnTo>
                      <a:pt x="261" y="102"/>
                    </a:lnTo>
                    <a:lnTo>
                      <a:pt x="259" y="92"/>
                    </a:lnTo>
                    <a:lnTo>
                      <a:pt x="257" y="88"/>
                    </a:lnTo>
                    <a:lnTo>
                      <a:pt x="251" y="88"/>
                    </a:lnTo>
                    <a:lnTo>
                      <a:pt x="244" y="91"/>
                    </a:lnTo>
                    <a:lnTo>
                      <a:pt x="237" y="93"/>
                    </a:lnTo>
                    <a:lnTo>
                      <a:pt x="233" y="93"/>
                    </a:lnTo>
                    <a:lnTo>
                      <a:pt x="223" y="85"/>
                    </a:lnTo>
                    <a:lnTo>
                      <a:pt x="217" y="80"/>
                    </a:lnTo>
                    <a:lnTo>
                      <a:pt x="206" y="64"/>
                    </a:lnTo>
                    <a:lnTo>
                      <a:pt x="198" y="57"/>
                    </a:lnTo>
                    <a:lnTo>
                      <a:pt x="194" y="53"/>
                    </a:lnTo>
                    <a:lnTo>
                      <a:pt x="185" y="42"/>
                    </a:lnTo>
                    <a:lnTo>
                      <a:pt x="182" y="41"/>
                    </a:lnTo>
                    <a:lnTo>
                      <a:pt x="173" y="36"/>
                    </a:lnTo>
                    <a:lnTo>
                      <a:pt x="170" y="35"/>
                    </a:lnTo>
                    <a:lnTo>
                      <a:pt x="166" y="32"/>
                    </a:lnTo>
                    <a:lnTo>
                      <a:pt x="160" y="30"/>
                    </a:lnTo>
                    <a:lnTo>
                      <a:pt x="143" y="29"/>
                    </a:lnTo>
                    <a:lnTo>
                      <a:pt x="136" y="25"/>
                    </a:lnTo>
                    <a:lnTo>
                      <a:pt x="131" y="23"/>
                    </a:lnTo>
                    <a:lnTo>
                      <a:pt x="113" y="21"/>
                    </a:lnTo>
                    <a:lnTo>
                      <a:pt x="109" y="24"/>
                    </a:lnTo>
                    <a:lnTo>
                      <a:pt x="103" y="31"/>
                    </a:lnTo>
                    <a:lnTo>
                      <a:pt x="99" y="34"/>
                    </a:lnTo>
                    <a:lnTo>
                      <a:pt x="93" y="35"/>
                    </a:lnTo>
                    <a:lnTo>
                      <a:pt x="88" y="35"/>
                    </a:lnTo>
                    <a:lnTo>
                      <a:pt x="84" y="39"/>
                    </a:lnTo>
                    <a:lnTo>
                      <a:pt x="85" y="44"/>
                    </a:lnTo>
                    <a:lnTo>
                      <a:pt x="79" y="54"/>
                    </a:lnTo>
                    <a:lnTo>
                      <a:pt x="69" y="59"/>
                    </a:lnTo>
                    <a:lnTo>
                      <a:pt x="65" y="64"/>
                    </a:lnTo>
                    <a:lnTo>
                      <a:pt x="62" y="76"/>
                    </a:lnTo>
                    <a:lnTo>
                      <a:pt x="60" y="78"/>
                    </a:lnTo>
                    <a:lnTo>
                      <a:pt x="57" y="79"/>
                    </a:lnTo>
                    <a:lnTo>
                      <a:pt x="48" y="76"/>
                    </a:lnTo>
                    <a:lnTo>
                      <a:pt x="32" y="71"/>
                    </a:lnTo>
                    <a:lnTo>
                      <a:pt x="25" y="70"/>
                    </a:lnTo>
                    <a:lnTo>
                      <a:pt x="21" y="68"/>
                    </a:lnTo>
                    <a:lnTo>
                      <a:pt x="12" y="63"/>
                    </a:lnTo>
                    <a:lnTo>
                      <a:pt x="10" y="63"/>
                    </a:lnTo>
                    <a:close/>
                  </a:path>
                </a:pathLst>
              </a:custGeom>
              <a:solidFill>
                <a:schemeClr val="bg1">
                  <a:lumMod val="75000"/>
                </a:schemeClr>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7">
                <a:extLst>
                  <a:ext uri="{FF2B5EF4-FFF2-40B4-BE49-F238E27FC236}">
                    <a16:creationId xmlns:a16="http://schemas.microsoft.com/office/drawing/2014/main" id="{0F2A0CC1-4FA8-A647-828D-BD90C2675321}"/>
                  </a:ext>
                </a:extLst>
              </p:cNvPr>
              <p:cNvSpPr>
                <a:spLocks/>
              </p:cNvSpPr>
              <p:nvPr/>
            </p:nvSpPr>
            <p:spPr bwMode="auto">
              <a:xfrm>
                <a:off x="2170113" y="2763838"/>
                <a:ext cx="566738" cy="633413"/>
              </a:xfrm>
              <a:custGeom>
                <a:avLst/>
                <a:gdLst>
                  <a:gd name="T0" fmla="*/ 335 w 357"/>
                  <a:gd name="T1" fmla="*/ 45 h 399"/>
                  <a:gd name="T2" fmla="*/ 265 w 357"/>
                  <a:gd name="T3" fmla="*/ 190 h 399"/>
                  <a:gd name="T4" fmla="*/ 259 w 357"/>
                  <a:gd name="T5" fmla="*/ 189 h 399"/>
                  <a:gd name="T6" fmla="*/ 250 w 357"/>
                  <a:gd name="T7" fmla="*/ 190 h 399"/>
                  <a:gd name="T8" fmla="*/ 252 w 357"/>
                  <a:gd name="T9" fmla="*/ 195 h 399"/>
                  <a:gd name="T10" fmla="*/ 249 w 357"/>
                  <a:gd name="T11" fmla="*/ 199 h 399"/>
                  <a:gd name="T12" fmla="*/ 248 w 357"/>
                  <a:gd name="T13" fmla="*/ 204 h 399"/>
                  <a:gd name="T14" fmla="*/ 243 w 357"/>
                  <a:gd name="T15" fmla="*/ 219 h 399"/>
                  <a:gd name="T16" fmla="*/ 238 w 357"/>
                  <a:gd name="T17" fmla="*/ 221 h 399"/>
                  <a:gd name="T18" fmla="*/ 230 w 357"/>
                  <a:gd name="T19" fmla="*/ 231 h 399"/>
                  <a:gd name="T20" fmla="*/ 223 w 357"/>
                  <a:gd name="T21" fmla="*/ 230 h 399"/>
                  <a:gd name="T22" fmla="*/ 222 w 357"/>
                  <a:gd name="T23" fmla="*/ 236 h 399"/>
                  <a:gd name="T24" fmla="*/ 219 w 357"/>
                  <a:gd name="T25" fmla="*/ 236 h 399"/>
                  <a:gd name="T26" fmla="*/ 216 w 357"/>
                  <a:gd name="T27" fmla="*/ 233 h 399"/>
                  <a:gd name="T28" fmla="*/ 212 w 357"/>
                  <a:gd name="T29" fmla="*/ 234 h 399"/>
                  <a:gd name="T30" fmla="*/ 209 w 357"/>
                  <a:gd name="T31" fmla="*/ 239 h 399"/>
                  <a:gd name="T32" fmla="*/ 209 w 357"/>
                  <a:gd name="T33" fmla="*/ 251 h 399"/>
                  <a:gd name="T34" fmla="*/ 200 w 357"/>
                  <a:gd name="T35" fmla="*/ 254 h 399"/>
                  <a:gd name="T36" fmla="*/ 191 w 357"/>
                  <a:gd name="T37" fmla="*/ 254 h 399"/>
                  <a:gd name="T38" fmla="*/ 184 w 357"/>
                  <a:gd name="T39" fmla="*/ 262 h 399"/>
                  <a:gd name="T40" fmla="*/ 172 w 357"/>
                  <a:gd name="T41" fmla="*/ 272 h 399"/>
                  <a:gd name="T42" fmla="*/ 165 w 357"/>
                  <a:gd name="T43" fmla="*/ 272 h 399"/>
                  <a:gd name="T44" fmla="*/ 159 w 357"/>
                  <a:gd name="T45" fmla="*/ 277 h 399"/>
                  <a:gd name="T46" fmla="*/ 152 w 357"/>
                  <a:gd name="T47" fmla="*/ 280 h 399"/>
                  <a:gd name="T48" fmla="*/ 145 w 357"/>
                  <a:gd name="T49" fmla="*/ 288 h 399"/>
                  <a:gd name="T50" fmla="*/ 142 w 357"/>
                  <a:gd name="T51" fmla="*/ 294 h 399"/>
                  <a:gd name="T52" fmla="*/ 134 w 357"/>
                  <a:gd name="T53" fmla="*/ 300 h 399"/>
                  <a:gd name="T54" fmla="*/ 130 w 357"/>
                  <a:gd name="T55" fmla="*/ 311 h 399"/>
                  <a:gd name="T56" fmla="*/ 128 w 357"/>
                  <a:gd name="T57" fmla="*/ 318 h 399"/>
                  <a:gd name="T58" fmla="*/ 100 w 357"/>
                  <a:gd name="T59" fmla="*/ 321 h 399"/>
                  <a:gd name="T60" fmla="*/ 86 w 357"/>
                  <a:gd name="T61" fmla="*/ 332 h 399"/>
                  <a:gd name="T62" fmla="*/ 62 w 357"/>
                  <a:gd name="T63" fmla="*/ 349 h 399"/>
                  <a:gd name="T64" fmla="*/ 53 w 357"/>
                  <a:gd name="T65" fmla="*/ 362 h 399"/>
                  <a:gd name="T66" fmla="*/ 33 w 357"/>
                  <a:gd name="T67" fmla="*/ 383 h 399"/>
                  <a:gd name="T68" fmla="*/ 26 w 357"/>
                  <a:gd name="T69" fmla="*/ 386 h 399"/>
                  <a:gd name="T70" fmla="*/ 13 w 357"/>
                  <a:gd name="T71" fmla="*/ 389 h 399"/>
                  <a:gd name="T72" fmla="*/ 4 w 357"/>
                  <a:gd name="T73" fmla="*/ 396 h 399"/>
                  <a:gd name="T74" fmla="*/ 1 w 357"/>
                  <a:gd name="T75" fmla="*/ 313 h 399"/>
                  <a:gd name="T76" fmla="*/ 6 w 357"/>
                  <a:gd name="T77" fmla="*/ 144 h 399"/>
                  <a:gd name="T78" fmla="*/ 3 w 357"/>
                  <a:gd name="T79" fmla="*/ 60 h 399"/>
                  <a:gd name="T80" fmla="*/ 7 w 357"/>
                  <a:gd name="T81" fmla="*/ 1 h 399"/>
                  <a:gd name="T82" fmla="*/ 357 w 357"/>
                  <a:gd name="T8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7" h="399">
                    <a:moveTo>
                      <a:pt x="357" y="0"/>
                    </a:moveTo>
                    <a:lnTo>
                      <a:pt x="335" y="45"/>
                    </a:lnTo>
                    <a:lnTo>
                      <a:pt x="266" y="190"/>
                    </a:lnTo>
                    <a:lnTo>
                      <a:pt x="265" y="190"/>
                    </a:lnTo>
                    <a:lnTo>
                      <a:pt x="263" y="190"/>
                    </a:lnTo>
                    <a:lnTo>
                      <a:pt x="259" y="189"/>
                    </a:lnTo>
                    <a:lnTo>
                      <a:pt x="252" y="188"/>
                    </a:lnTo>
                    <a:lnTo>
                      <a:pt x="250" y="190"/>
                    </a:lnTo>
                    <a:lnTo>
                      <a:pt x="250" y="192"/>
                    </a:lnTo>
                    <a:lnTo>
                      <a:pt x="252" y="195"/>
                    </a:lnTo>
                    <a:lnTo>
                      <a:pt x="251" y="198"/>
                    </a:lnTo>
                    <a:lnTo>
                      <a:pt x="249" y="199"/>
                    </a:lnTo>
                    <a:lnTo>
                      <a:pt x="247" y="199"/>
                    </a:lnTo>
                    <a:lnTo>
                      <a:pt x="248" y="204"/>
                    </a:lnTo>
                    <a:lnTo>
                      <a:pt x="243" y="215"/>
                    </a:lnTo>
                    <a:lnTo>
                      <a:pt x="243" y="219"/>
                    </a:lnTo>
                    <a:lnTo>
                      <a:pt x="241" y="221"/>
                    </a:lnTo>
                    <a:lnTo>
                      <a:pt x="238" y="221"/>
                    </a:lnTo>
                    <a:lnTo>
                      <a:pt x="234" y="222"/>
                    </a:lnTo>
                    <a:lnTo>
                      <a:pt x="230" y="231"/>
                    </a:lnTo>
                    <a:lnTo>
                      <a:pt x="225" y="229"/>
                    </a:lnTo>
                    <a:lnTo>
                      <a:pt x="223" y="230"/>
                    </a:lnTo>
                    <a:lnTo>
                      <a:pt x="221" y="234"/>
                    </a:lnTo>
                    <a:lnTo>
                      <a:pt x="222" y="236"/>
                    </a:lnTo>
                    <a:lnTo>
                      <a:pt x="220" y="238"/>
                    </a:lnTo>
                    <a:lnTo>
                      <a:pt x="219" y="236"/>
                    </a:lnTo>
                    <a:lnTo>
                      <a:pt x="218" y="234"/>
                    </a:lnTo>
                    <a:lnTo>
                      <a:pt x="216" y="233"/>
                    </a:lnTo>
                    <a:lnTo>
                      <a:pt x="214" y="232"/>
                    </a:lnTo>
                    <a:lnTo>
                      <a:pt x="212" y="234"/>
                    </a:lnTo>
                    <a:lnTo>
                      <a:pt x="211" y="238"/>
                    </a:lnTo>
                    <a:lnTo>
                      <a:pt x="209" y="239"/>
                    </a:lnTo>
                    <a:lnTo>
                      <a:pt x="211" y="249"/>
                    </a:lnTo>
                    <a:lnTo>
                      <a:pt x="209" y="251"/>
                    </a:lnTo>
                    <a:lnTo>
                      <a:pt x="202" y="249"/>
                    </a:lnTo>
                    <a:lnTo>
                      <a:pt x="200" y="254"/>
                    </a:lnTo>
                    <a:lnTo>
                      <a:pt x="196" y="257"/>
                    </a:lnTo>
                    <a:lnTo>
                      <a:pt x="191" y="254"/>
                    </a:lnTo>
                    <a:lnTo>
                      <a:pt x="188" y="255"/>
                    </a:lnTo>
                    <a:lnTo>
                      <a:pt x="184" y="262"/>
                    </a:lnTo>
                    <a:lnTo>
                      <a:pt x="174" y="271"/>
                    </a:lnTo>
                    <a:lnTo>
                      <a:pt x="172" y="272"/>
                    </a:lnTo>
                    <a:lnTo>
                      <a:pt x="170" y="273"/>
                    </a:lnTo>
                    <a:lnTo>
                      <a:pt x="165" y="272"/>
                    </a:lnTo>
                    <a:lnTo>
                      <a:pt x="162" y="276"/>
                    </a:lnTo>
                    <a:lnTo>
                      <a:pt x="159" y="277"/>
                    </a:lnTo>
                    <a:lnTo>
                      <a:pt x="156" y="277"/>
                    </a:lnTo>
                    <a:lnTo>
                      <a:pt x="152" y="280"/>
                    </a:lnTo>
                    <a:lnTo>
                      <a:pt x="146" y="284"/>
                    </a:lnTo>
                    <a:lnTo>
                      <a:pt x="145" y="288"/>
                    </a:lnTo>
                    <a:lnTo>
                      <a:pt x="146" y="290"/>
                    </a:lnTo>
                    <a:lnTo>
                      <a:pt x="142" y="294"/>
                    </a:lnTo>
                    <a:lnTo>
                      <a:pt x="142" y="299"/>
                    </a:lnTo>
                    <a:lnTo>
                      <a:pt x="134" y="300"/>
                    </a:lnTo>
                    <a:lnTo>
                      <a:pt x="133" y="301"/>
                    </a:lnTo>
                    <a:lnTo>
                      <a:pt x="130" y="311"/>
                    </a:lnTo>
                    <a:lnTo>
                      <a:pt x="129" y="315"/>
                    </a:lnTo>
                    <a:lnTo>
                      <a:pt x="128" y="318"/>
                    </a:lnTo>
                    <a:lnTo>
                      <a:pt x="125" y="320"/>
                    </a:lnTo>
                    <a:lnTo>
                      <a:pt x="100" y="321"/>
                    </a:lnTo>
                    <a:lnTo>
                      <a:pt x="92" y="323"/>
                    </a:lnTo>
                    <a:lnTo>
                      <a:pt x="86" y="332"/>
                    </a:lnTo>
                    <a:lnTo>
                      <a:pt x="82" y="336"/>
                    </a:lnTo>
                    <a:lnTo>
                      <a:pt x="62" y="349"/>
                    </a:lnTo>
                    <a:lnTo>
                      <a:pt x="60" y="355"/>
                    </a:lnTo>
                    <a:lnTo>
                      <a:pt x="53" y="362"/>
                    </a:lnTo>
                    <a:lnTo>
                      <a:pt x="37" y="377"/>
                    </a:lnTo>
                    <a:lnTo>
                      <a:pt x="33" y="383"/>
                    </a:lnTo>
                    <a:lnTo>
                      <a:pt x="28" y="386"/>
                    </a:lnTo>
                    <a:lnTo>
                      <a:pt x="26" y="386"/>
                    </a:lnTo>
                    <a:lnTo>
                      <a:pt x="22" y="384"/>
                    </a:lnTo>
                    <a:lnTo>
                      <a:pt x="13" y="389"/>
                    </a:lnTo>
                    <a:lnTo>
                      <a:pt x="8" y="393"/>
                    </a:lnTo>
                    <a:lnTo>
                      <a:pt x="4" y="396"/>
                    </a:lnTo>
                    <a:lnTo>
                      <a:pt x="1" y="399"/>
                    </a:lnTo>
                    <a:lnTo>
                      <a:pt x="1" y="313"/>
                    </a:lnTo>
                    <a:lnTo>
                      <a:pt x="0" y="146"/>
                    </a:lnTo>
                    <a:lnTo>
                      <a:pt x="6" y="144"/>
                    </a:lnTo>
                    <a:lnTo>
                      <a:pt x="6" y="141"/>
                    </a:lnTo>
                    <a:lnTo>
                      <a:pt x="3" y="60"/>
                    </a:lnTo>
                    <a:lnTo>
                      <a:pt x="5" y="60"/>
                    </a:lnTo>
                    <a:lnTo>
                      <a:pt x="7" y="1"/>
                    </a:lnTo>
                    <a:lnTo>
                      <a:pt x="61" y="2"/>
                    </a:lnTo>
                    <a:lnTo>
                      <a:pt x="357" y="0"/>
                    </a:lnTo>
                    <a:close/>
                  </a:path>
                </a:pathLst>
              </a:custGeom>
              <a:solidFill>
                <a:schemeClr val="bg1">
                  <a:lumMod val="75000"/>
                </a:schemeClr>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 name="Picture 22">
                <a:extLst>
                  <a:ext uri="{FF2B5EF4-FFF2-40B4-BE49-F238E27FC236}">
                    <a16:creationId xmlns:a16="http://schemas.microsoft.com/office/drawing/2014/main" id="{132BEE4C-0F29-8A45-ACA3-3FEE259CED6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22863" y="3370263"/>
                <a:ext cx="412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a:extLst>
                  <a:ext uri="{FF2B5EF4-FFF2-40B4-BE49-F238E27FC236}">
                    <a16:creationId xmlns:a16="http://schemas.microsoft.com/office/drawing/2014/main" id="{E2FAAD64-D7D1-CE4F-AC64-B8E202D1ED4F}"/>
                  </a:ext>
                </a:extLst>
              </p:cNvPr>
              <p:cNvSpPr>
                <a:spLocks/>
              </p:cNvSpPr>
              <p:nvPr/>
            </p:nvSpPr>
            <p:spPr bwMode="auto">
              <a:xfrm>
                <a:off x="4595813" y="3473450"/>
                <a:ext cx="428625" cy="719138"/>
              </a:xfrm>
              <a:custGeom>
                <a:avLst/>
                <a:gdLst>
                  <a:gd name="T0" fmla="*/ 116 w 270"/>
                  <a:gd name="T1" fmla="*/ 26 h 453"/>
                  <a:gd name="T2" fmla="*/ 137 w 270"/>
                  <a:gd name="T3" fmla="*/ 1 h 453"/>
                  <a:gd name="T4" fmla="*/ 150 w 270"/>
                  <a:gd name="T5" fmla="*/ 18 h 453"/>
                  <a:gd name="T6" fmla="*/ 167 w 270"/>
                  <a:gd name="T7" fmla="*/ 30 h 453"/>
                  <a:gd name="T8" fmla="*/ 161 w 270"/>
                  <a:gd name="T9" fmla="*/ 48 h 453"/>
                  <a:gd name="T10" fmla="*/ 179 w 270"/>
                  <a:gd name="T11" fmla="*/ 48 h 453"/>
                  <a:gd name="T12" fmla="*/ 187 w 270"/>
                  <a:gd name="T13" fmla="*/ 61 h 453"/>
                  <a:gd name="T14" fmla="*/ 205 w 270"/>
                  <a:gd name="T15" fmla="*/ 68 h 453"/>
                  <a:gd name="T16" fmla="*/ 217 w 270"/>
                  <a:gd name="T17" fmla="*/ 72 h 453"/>
                  <a:gd name="T18" fmla="*/ 228 w 270"/>
                  <a:gd name="T19" fmla="*/ 92 h 453"/>
                  <a:gd name="T20" fmla="*/ 249 w 270"/>
                  <a:gd name="T21" fmla="*/ 106 h 453"/>
                  <a:gd name="T22" fmla="*/ 251 w 270"/>
                  <a:gd name="T23" fmla="*/ 115 h 453"/>
                  <a:gd name="T24" fmla="*/ 259 w 270"/>
                  <a:gd name="T25" fmla="*/ 147 h 453"/>
                  <a:gd name="T26" fmla="*/ 263 w 270"/>
                  <a:gd name="T27" fmla="*/ 156 h 453"/>
                  <a:gd name="T28" fmla="*/ 257 w 270"/>
                  <a:gd name="T29" fmla="*/ 156 h 453"/>
                  <a:gd name="T30" fmla="*/ 270 w 270"/>
                  <a:gd name="T31" fmla="*/ 172 h 453"/>
                  <a:gd name="T32" fmla="*/ 265 w 270"/>
                  <a:gd name="T33" fmla="*/ 188 h 453"/>
                  <a:gd name="T34" fmla="*/ 258 w 270"/>
                  <a:gd name="T35" fmla="*/ 210 h 453"/>
                  <a:gd name="T36" fmla="*/ 251 w 270"/>
                  <a:gd name="T37" fmla="*/ 237 h 453"/>
                  <a:gd name="T38" fmla="*/ 246 w 270"/>
                  <a:gd name="T39" fmla="*/ 258 h 453"/>
                  <a:gd name="T40" fmla="*/ 241 w 270"/>
                  <a:gd name="T41" fmla="*/ 268 h 453"/>
                  <a:gd name="T42" fmla="*/ 245 w 270"/>
                  <a:gd name="T43" fmla="*/ 283 h 453"/>
                  <a:gd name="T44" fmla="*/ 254 w 270"/>
                  <a:gd name="T45" fmla="*/ 291 h 453"/>
                  <a:gd name="T46" fmla="*/ 256 w 270"/>
                  <a:gd name="T47" fmla="*/ 299 h 453"/>
                  <a:gd name="T48" fmla="*/ 253 w 270"/>
                  <a:gd name="T49" fmla="*/ 308 h 453"/>
                  <a:gd name="T50" fmla="*/ 251 w 270"/>
                  <a:gd name="T51" fmla="*/ 328 h 453"/>
                  <a:gd name="T52" fmla="*/ 254 w 270"/>
                  <a:gd name="T53" fmla="*/ 342 h 453"/>
                  <a:gd name="T54" fmla="*/ 254 w 270"/>
                  <a:gd name="T55" fmla="*/ 356 h 453"/>
                  <a:gd name="T56" fmla="*/ 256 w 270"/>
                  <a:gd name="T57" fmla="*/ 372 h 453"/>
                  <a:gd name="T58" fmla="*/ 264 w 270"/>
                  <a:gd name="T59" fmla="*/ 392 h 453"/>
                  <a:gd name="T60" fmla="*/ 267 w 270"/>
                  <a:gd name="T61" fmla="*/ 414 h 453"/>
                  <a:gd name="T62" fmla="*/ 265 w 270"/>
                  <a:gd name="T63" fmla="*/ 427 h 453"/>
                  <a:gd name="T64" fmla="*/ 266 w 270"/>
                  <a:gd name="T65" fmla="*/ 453 h 453"/>
                  <a:gd name="T66" fmla="*/ 224 w 270"/>
                  <a:gd name="T67" fmla="*/ 434 h 453"/>
                  <a:gd name="T68" fmla="*/ 216 w 270"/>
                  <a:gd name="T69" fmla="*/ 395 h 453"/>
                  <a:gd name="T70" fmla="*/ 195 w 270"/>
                  <a:gd name="T71" fmla="*/ 378 h 453"/>
                  <a:gd name="T72" fmla="*/ 145 w 270"/>
                  <a:gd name="T73" fmla="*/ 359 h 453"/>
                  <a:gd name="T74" fmla="*/ 116 w 270"/>
                  <a:gd name="T75" fmla="*/ 362 h 453"/>
                  <a:gd name="T76" fmla="*/ 89 w 270"/>
                  <a:gd name="T77" fmla="*/ 359 h 453"/>
                  <a:gd name="T78" fmla="*/ 79 w 270"/>
                  <a:gd name="T79" fmla="*/ 355 h 453"/>
                  <a:gd name="T80" fmla="*/ 69 w 270"/>
                  <a:gd name="T81" fmla="*/ 361 h 453"/>
                  <a:gd name="T82" fmla="*/ 67 w 270"/>
                  <a:gd name="T83" fmla="*/ 362 h 453"/>
                  <a:gd name="T84" fmla="*/ 32 w 270"/>
                  <a:gd name="T85" fmla="*/ 383 h 453"/>
                  <a:gd name="T86" fmla="*/ 25 w 270"/>
                  <a:gd name="T87" fmla="*/ 389 h 453"/>
                  <a:gd name="T88" fmla="*/ 0 w 270"/>
                  <a:gd name="T89" fmla="*/ 331 h 453"/>
                  <a:gd name="T90" fmla="*/ 22 w 270"/>
                  <a:gd name="T91" fmla="*/ 321 h 453"/>
                  <a:gd name="T92" fmla="*/ 36 w 270"/>
                  <a:gd name="T93" fmla="*/ 309 h 453"/>
                  <a:gd name="T94" fmla="*/ 34 w 270"/>
                  <a:gd name="T95" fmla="*/ 275 h 453"/>
                  <a:gd name="T96" fmla="*/ 35 w 270"/>
                  <a:gd name="T97" fmla="*/ 259 h 453"/>
                  <a:gd name="T98" fmla="*/ 115 w 270"/>
                  <a:gd name="T99" fmla="*/ 18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453">
                    <a:moveTo>
                      <a:pt x="53" y="127"/>
                    </a:moveTo>
                    <a:lnTo>
                      <a:pt x="63" y="110"/>
                    </a:lnTo>
                    <a:lnTo>
                      <a:pt x="116" y="26"/>
                    </a:lnTo>
                    <a:lnTo>
                      <a:pt x="119" y="16"/>
                    </a:lnTo>
                    <a:lnTo>
                      <a:pt x="130" y="0"/>
                    </a:lnTo>
                    <a:lnTo>
                      <a:pt x="137" y="1"/>
                    </a:lnTo>
                    <a:lnTo>
                      <a:pt x="141" y="4"/>
                    </a:lnTo>
                    <a:lnTo>
                      <a:pt x="144" y="13"/>
                    </a:lnTo>
                    <a:lnTo>
                      <a:pt x="150" y="18"/>
                    </a:lnTo>
                    <a:lnTo>
                      <a:pt x="162" y="26"/>
                    </a:lnTo>
                    <a:lnTo>
                      <a:pt x="164" y="27"/>
                    </a:lnTo>
                    <a:lnTo>
                      <a:pt x="167" y="30"/>
                    </a:lnTo>
                    <a:lnTo>
                      <a:pt x="165" y="39"/>
                    </a:lnTo>
                    <a:lnTo>
                      <a:pt x="161" y="46"/>
                    </a:lnTo>
                    <a:lnTo>
                      <a:pt x="161" y="48"/>
                    </a:lnTo>
                    <a:lnTo>
                      <a:pt x="164" y="50"/>
                    </a:lnTo>
                    <a:lnTo>
                      <a:pt x="170" y="50"/>
                    </a:lnTo>
                    <a:lnTo>
                      <a:pt x="179" y="48"/>
                    </a:lnTo>
                    <a:lnTo>
                      <a:pt x="184" y="53"/>
                    </a:lnTo>
                    <a:lnTo>
                      <a:pt x="186" y="57"/>
                    </a:lnTo>
                    <a:lnTo>
                      <a:pt x="187" y="61"/>
                    </a:lnTo>
                    <a:lnTo>
                      <a:pt x="191" y="63"/>
                    </a:lnTo>
                    <a:lnTo>
                      <a:pt x="200" y="66"/>
                    </a:lnTo>
                    <a:lnTo>
                      <a:pt x="205" y="68"/>
                    </a:lnTo>
                    <a:lnTo>
                      <a:pt x="207" y="72"/>
                    </a:lnTo>
                    <a:lnTo>
                      <a:pt x="213" y="72"/>
                    </a:lnTo>
                    <a:lnTo>
                      <a:pt x="217" y="72"/>
                    </a:lnTo>
                    <a:lnTo>
                      <a:pt x="221" y="75"/>
                    </a:lnTo>
                    <a:lnTo>
                      <a:pt x="223" y="79"/>
                    </a:lnTo>
                    <a:lnTo>
                      <a:pt x="228" y="92"/>
                    </a:lnTo>
                    <a:lnTo>
                      <a:pt x="230" y="97"/>
                    </a:lnTo>
                    <a:lnTo>
                      <a:pt x="241" y="102"/>
                    </a:lnTo>
                    <a:lnTo>
                      <a:pt x="249" y="106"/>
                    </a:lnTo>
                    <a:lnTo>
                      <a:pt x="250" y="108"/>
                    </a:lnTo>
                    <a:lnTo>
                      <a:pt x="250" y="110"/>
                    </a:lnTo>
                    <a:lnTo>
                      <a:pt x="251" y="115"/>
                    </a:lnTo>
                    <a:lnTo>
                      <a:pt x="252" y="128"/>
                    </a:lnTo>
                    <a:lnTo>
                      <a:pt x="254" y="135"/>
                    </a:lnTo>
                    <a:lnTo>
                      <a:pt x="259" y="147"/>
                    </a:lnTo>
                    <a:lnTo>
                      <a:pt x="262" y="150"/>
                    </a:lnTo>
                    <a:lnTo>
                      <a:pt x="263" y="154"/>
                    </a:lnTo>
                    <a:lnTo>
                      <a:pt x="263" y="156"/>
                    </a:lnTo>
                    <a:lnTo>
                      <a:pt x="257" y="154"/>
                    </a:lnTo>
                    <a:lnTo>
                      <a:pt x="256" y="154"/>
                    </a:lnTo>
                    <a:lnTo>
                      <a:pt x="257" y="156"/>
                    </a:lnTo>
                    <a:lnTo>
                      <a:pt x="257" y="159"/>
                    </a:lnTo>
                    <a:lnTo>
                      <a:pt x="265" y="166"/>
                    </a:lnTo>
                    <a:lnTo>
                      <a:pt x="270" y="172"/>
                    </a:lnTo>
                    <a:lnTo>
                      <a:pt x="266" y="178"/>
                    </a:lnTo>
                    <a:lnTo>
                      <a:pt x="268" y="184"/>
                    </a:lnTo>
                    <a:lnTo>
                      <a:pt x="265" y="188"/>
                    </a:lnTo>
                    <a:lnTo>
                      <a:pt x="267" y="193"/>
                    </a:lnTo>
                    <a:lnTo>
                      <a:pt x="263" y="200"/>
                    </a:lnTo>
                    <a:lnTo>
                      <a:pt x="258" y="210"/>
                    </a:lnTo>
                    <a:lnTo>
                      <a:pt x="256" y="219"/>
                    </a:lnTo>
                    <a:lnTo>
                      <a:pt x="252" y="230"/>
                    </a:lnTo>
                    <a:lnTo>
                      <a:pt x="251" y="237"/>
                    </a:lnTo>
                    <a:lnTo>
                      <a:pt x="248" y="241"/>
                    </a:lnTo>
                    <a:lnTo>
                      <a:pt x="245" y="244"/>
                    </a:lnTo>
                    <a:lnTo>
                      <a:pt x="246" y="258"/>
                    </a:lnTo>
                    <a:lnTo>
                      <a:pt x="245" y="263"/>
                    </a:lnTo>
                    <a:lnTo>
                      <a:pt x="245" y="266"/>
                    </a:lnTo>
                    <a:lnTo>
                      <a:pt x="241" y="268"/>
                    </a:lnTo>
                    <a:lnTo>
                      <a:pt x="241" y="270"/>
                    </a:lnTo>
                    <a:lnTo>
                      <a:pt x="247" y="277"/>
                    </a:lnTo>
                    <a:lnTo>
                      <a:pt x="245" y="283"/>
                    </a:lnTo>
                    <a:lnTo>
                      <a:pt x="246" y="288"/>
                    </a:lnTo>
                    <a:lnTo>
                      <a:pt x="250" y="290"/>
                    </a:lnTo>
                    <a:lnTo>
                      <a:pt x="254" y="291"/>
                    </a:lnTo>
                    <a:lnTo>
                      <a:pt x="257" y="292"/>
                    </a:lnTo>
                    <a:lnTo>
                      <a:pt x="258" y="294"/>
                    </a:lnTo>
                    <a:lnTo>
                      <a:pt x="256" y="299"/>
                    </a:lnTo>
                    <a:lnTo>
                      <a:pt x="253" y="302"/>
                    </a:lnTo>
                    <a:lnTo>
                      <a:pt x="252" y="306"/>
                    </a:lnTo>
                    <a:lnTo>
                      <a:pt x="253" y="308"/>
                    </a:lnTo>
                    <a:lnTo>
                      <a:pt x="251" y="316"/>
                    </a:lnTo>
                    <a:lnTo>
                      <a:pt x="250" y="322"/>
                    </a:lnTo>
                    <a:lnTo>
                      <a:pt x="251" y="328"/>
                    </a:lnTo>
                    <a:lnTo>
                      <a:pt x="253" y="336"/>
                    </a:lnTo>
                    <a:lnTo>
                      <a:pt x="252" y="340"/>
                    </a:lnTo>
                    <a:lnTo>
                      <a:pt x="254" y="342"/>
                    </a:lnTo>
                    <a:lnTo>
                      <a:pt x="255" y="345"/>
                    </a:lnTo>
                    <a:lnTo>
                      <a:pt x="252" y="352"/>
                    </a:lnTo>
                    <a:lnTo>
                      <a:pt x="254" y="356"/>
                    </a:lnTo>
                    <a:lnTo>
                      <a:pt x="257" y="358"/>
                    </a:lnTo>
                    <a:lnTo>
                      <a:pt x="257" y="360"/>
                    </a:lnTo>
                    <a:lnTo>
                      <a:pt x="256" y="372"/>
                    </a:lnTo>
                    <a:lnTo>
                      <a:pt x="256" y="378"/>
                    </a:lnTo>
                    <a:lnTo>
                      <a:pt x="258" y="381"/>
                    </a:lnTo>
                    <a:lnTo>
                      <a:pt x="264" y="392"/>
                    </a:lnTo>
                    <a:lnTo>
                      <a:pt x="265" y="395"/>
                    </a:lnTo>
                    <a:lnTo>
                      <a:pt x="267" y="405"/>
                    </a:lnTo>
                    <a:lnTo>
                      <a:pt x="267" y="414"/>
                    </a:lnTo>
                    <a:lnTo>
                      <a:pt x="265" y="420"/>
                    </a:lnTo>
                    <a:lnTo>
                      <a:pt x="265" y="423"/>
                    </a:lnTo>
                    <a:lnTo>
                      <a:pt x="265" y="427"/>
                    </a:lnTo>
                    <a:lnTo>
                      <a:pt x="267" y="438"/>
                    </a:lnTo>
                    <a:lnTo>
                      <a:pt x="267" y="452"/>
                    </a:lnTo>
                    <a:lnTo>
                      <a:pt x="266" y="453"/>
                    </a:lnTo>
                    <a:lnTo>
                      <a:pt x="238" y="445"/>
                    </a:lnTo>
                    <a:lnTo>
                      <a:pt x="227" y="439"/>
                    </a:lnTo>
                    <a:lnTo>
                      <a:pt x="224" y="434"/>
                    </a:lnTo>
                    <a:lnTo>
                      <a:pt x="221" y="414"/>
                    </a:lnTo>
                    <a:lnTo>
                      <a:pt x="218" y="410"/>
                    </a:lnTo>
                    <a:lnTo>
                      <a:pt x="216" y="395"/>
                    </a:lnTo>
                    <a:lnTo>
                      <a:pt x="215" y="391"/>
                    </a:lnTo>
                    <a:lnTo>
                      <a:pt x="211" y="387"/>
                    </a:lnTo>
                    <a:lnTo>
                      <a:pt x="195" y="378"/>
                    </a:lnTo>
                    <a:lnTo>
                      <a:pt x="177" y="373"/>
                    </a:lnTo>
                    <a:lnTo>
                      <a:pt x="157" y="363"/>
                    </a:lnTo>
                    <a:lnTo>
                      <a:pt x="145" y="359"/>
                    </a:lnTo>
                    <a:lnTo>
                      <a:pt x="138" y="361"/>
                    </a:lnTo>
                    <a:lnTo>
                      <a:pt x="120" y="362"/>
                    </a:lnTo>
                    <a:lnTo>
                      <a:pt x="116" y="362"/>
                    </a:lnTo>
                    <a:lnTo>
                      <a:pt x="101" y="358"/>
                    </a:lnTo>
                    <a:lnTo>
                      <a:pt x="97" y="358"/>
                    </a:lnTo>
                    <a:lnTo>
                      <a:pt x="89" y="359"/>
                    </a:lnTo>
                    <a:lnTo>
                      <a:pt x="86" y="359"/>
                    </a:lnTo>
                    <a:lnTo>
                      <a:pt x="83" y="356"/>
                    </a:lnTo>
                    <a:lnTo>
                      <a:pt x="79" y="355"/>
                    </a:lnTo>
                    <a:lnTo>
                      <a:pt x="77" y="359"/>
                    </a:lnTo>
                    <a:lnTo>
                      <a:pt x="75" y="361"/>
                    </a:lnTo>
                    <a:lnTo>
                      <a:pt x="69" y="361"/>
                    </a:lnTo>
                    <a:lnTo>
                      <a:pt x="60" y="364"/>
                    </a:lnTo>
                    <a:lnTo>
                      <a:pt x="50" y="369"/>
                    </a:lnTo>
                    <a:lnTo>
                      <a:pt x="67" y="362"/>
                    </a:lnTo>
                    <a:lnTo>
                      <a:pt x="51" y="368"/>
                    </a:lnTo>
                    <a:lnTo>
                      <a:pt x="37" y="377"/>
                    </a:lnTo>
                    <a:lnTo>
                      <a:pt x="32" y="383"/>
                    </a:lnTo>
                    <a:lnTo>
                      <a:pt x="31" y="387"/>
                    </a:lnTo>
                    <a:lnTo>
                      <a:pt x="29" y="389"/>
                    </a:lnTo>
                    <a:lnTo>
                      <a:pt x="25" y="389"/>
                    </a:lnTo>
                    <a:lnTo>
                      <a:pt x="19" y="378"/>
                    </a:lnTo>
                    <a:lnTo>
                      <a:pt x="17" y="372"/>
                    </a:lnTo>
                    <a:lnTo>
                      <a:pt x="0" y="331"/>
                    </a:lnTo>
                    <a:lnTo>
                      <a:pt x="0" y="330"/>
                    </a:lnTo>
                    <a:lnTo>
                      <a:pt x="9" y="327"/>
                    </a:lnTo>
                    <a:lnTo>
                      <a:pt x="22" y="321"/>
                    </a:lnTo>
                    <a:lnTo>
                      <a:pt x="29" y="320"/>
                    </a:lnTo>
                    <a:lnTo>
                      <a:pt x="34" y="315"/>
                    </a:lnTo>
                    <a:lnTo>
                      <a:pt x="36" y="309"/>
                    </a:lnTo>
                    <a:lnTo>
                      <a:pt x="37" y="297"/>
                    </a:lnTo>
                    <a:lnTo>
                      <a:pt x="36" y="289"/>
                    </a:lnTo>
                    <a:lnTo>
                      <a:pt x="34" y="275"/>
                    </a:lnTo>
                    <a:lnTo>
                      <a:pt x="34" y="273"/>
                    </a:lnTo>
                    <a:lnTo>
                      <a:pt x="34" y="266"/>
                    </a:lnTo>
                    <a:lnTo>
                      <a:pt x="35" y="259"/>
                    </a:lnTo>
                    <a:lnTo>
                      <a:pt x="36" y="257"/>
                    </a:lnTo>
                    <a:lnTo>
                      <a:pt x="35" y="255"/>
                    </a:lnTo>
                    <a:lnTo>
                      <a:pt x="115" y="185"/>
                    </a:lnTo>
                    <a:lnTo>
                      <a:pt x="53" y="127"/>
                    </a:lnTo>
                    <a:close/>
                  </a:path>
                </a:pathLst>
              </a:custGeom>
              <a:solidFill>
                <a:schemeClr val="tx1"/>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4" name="Picture 23">
                <a:extLst>
                  <a:ext uri="{FF2B5EF4-FFF2-40B4-BE49-F238E27FC236}">
                    <a16:creationId xmlns:a16="http://schemas.microsoft.com/office/drawing/2014/main" id="{E7B906AD-A032-F147-B605-B8D478769E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22863" y="3370263"/>
                <a:ext cx="412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4">
                <a:extLst>
                  <a:ext uri="{FF2B5EF4-FFF2-40B4-BE49-F238E27FC236}">
                    <a16:creationId xmlns:a16="http://schemas.microsoft.com/office/drawing/2014/main" id="{17F45D5E-E481-6E4E-A495-11B95C07B2A4}"/>
                  </a:ext>
                </a:extLst>
              </p:cNvPr>
              <p:cNvSpPr>
                <a:spLocks noChangeArrowheads="1"/>
              </p:cNvSpPr>
              <p:nvPr/>
            </p:nvSpPr>
            <p:spPr bwMode="auto">
              <a:xfrm>
                <a:off x="5122863" y="3370263"/>
                <a:ext cx="412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5">
                <a:extLst>
                  <a:ext uri="{FF2B5EF4-FFF2-40B4-BE49-F238E27FC236}">
                    <a16:creationId xmlns:a16="http://schemas.microsoft.com/office/drawing/2014/main" id="{474FA23E-B0F5-474D-876E-F065B911288E}"/>
                  </a:ext>
                </a:extLst>
              </p:cNvPr>
              <p:cNvSpPr>
                <a:spLocks noChangeArrowheads="1"/>
              </p:cNvSpPr>
              <p:nvPr/>
            </p:nvSpPr>
            <p:spPr bwMode="auto">
              <a:xfrm>
                <a:off x="5122863" y="3371850"/>
                <a:ext cx="41275" cy="15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6">
                <a:extLst>
                  <a:ext uri="{FF2B5EF4-FFF2-40B4-BE49-F238E27FC236}">
                    <a16:creationId xmlns:a16="http://schemas.microsoft.com/office/drawing/2014/main" id="{A5526FE0-126C-784C-B366-421ECCE2AD0A}"/>
                  </a:ext>
                </a:extLst>
              </p:cNvPr>
              <p:cNvSpPr>
                <a:spLocks noChangeArrowheads="1"/>
              </p:cNvSpPr>
              <p:nvPr/>
            </p:nvSpPr>
            <p:spPr bwMode="auto">
              <a:xfrm>
                <a:off x="5122863" y="3373438"/>
                <a:ext cx="41275" cy="158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7">
                <a:extLst>
                  <a:ext uri="{FF2B5EF4-FFF2-40B4-BE49-F238E27FC236}">
                    <a16:creationId xmlns:a16="http://schemas.microsoft.com/office/drawing/2014/main" id="{9DEE1861-0BB2-3F4A-8054-F747C235FB34}"/>
                  </a:ext>
                </a:extLst>
              </p:cNvPr>
              <p:cNvSpPr>
                <a:spLocks noChangeArrowheads="1"/>
              </p:cNvSpPr>
              <p:nvPr/>
            </p:nvSpPr>
            <p:spPr bwMode="auto">
              <a:xfrm>
                <a:off x="5122863" y="3375025"/>
                <a:ext cx="41275" cy="15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8">
                <a:extLst>
                  <a:ext uri="{FF2B5EF4-FFF2-40B4-BE49-F238E27FC236}">
                    <a16:creationId xmlns:a16="http://schemas.microsoft.com/office/drawing/2014/main" id="{37A7F00D-9672-DF45-88CF-0CA83C83370C}"/>
                  </a:ext>
                </a:extLst>
              </p:cNvPr>
              <p:cNvSpPr>
                <a:spLocks noChangeArrowheads="1"/>
              </p:cNvSpPr>
              <p:nvPr/>
            </p:nvSpPr>
            <p:spPr bwMode="auto">
              <a:xfrm>
                <a:off x="5122863" y="3376613"/>
                <a:ext cx="41275" cy="15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9">
                <a:extLst>
                  <a:ext uri="{FF2B5EF4-FFF2-40B4-BE49-F238E27FC236}">
                    <a16:creationId xmlns:a16="http://schemas.microsoft.com/office/drawing/2014/main" id="{CB1C06CC-3EFD-C348-AD72-A3E8D4117206}"/>
                  </a:ext>
                </a:extLst>
              </p:cNvPr>
              <p:cNvSpPr>
                <a:spLocks noChangeArrowheads="1"/>
              </p:cNvSpPr>
              <p:nvPr/>
            </p:nvSpPr>
            <p:spPr bwMode="auto">
              <a:xfrm>
                <a:off x="5122863" y="3378200"/>
                <a:ext cx="41275" cy="158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30">
                <a:extLst>
                  <a:ext uri="{FF2B5EF4-FFF2-40B4-BE49-F238E27FC236}">
                    <a16:creationId xmlns:a16="http://schemas.microsoft.com/office/drawing/2014/main" id="{25DC172B-4F0C-594F-96B3-36AFAD0C9E44}"/>
                  </a:ext>
                </a:extLst>
              </p:cNvPr>
              <p:cNvSpPr>
                <a:spLocks noChangeArrowheads="1"/>
              </p:cNvSpPr>
              <p:nvPr/>
            </p:nvSpPr>
            <p:spPr bwMode="auto">
              <a:xfrm>
                <a:off x="5122863" y="3379788"/>
                <a:ext cx="41275" cy="158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31">
                <a:extLst>
                  <a:ext uri="{FF2B5EF4-FFF2-40B4-BE49-F238E27FC236}">
                    <a16:creationId xmlns:a16="http://schemas.microsoft.com/office/drawing/2014/main" id="{B1411A6D-4B4D-CF4E-9A3E-8256B64FF6E8}"/>
                  </a:ext>
                </a:extLst>
              </p:cNvPr>
              <p:cNvSpPr>
                <a:spLocks noChangeArrowheads="1"/>
              </p:cNvSpPr>
              <p:nvPr/>
            </p:nvSpPr>
            <p:spPr bwMode="auto">
              <a:xfrm>
                <a:off x="5122863" y="3381375"/>
                <a:ext cx="41275" cy="158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32">
                <a:extLst>
                  <a:ext uri="{FF2B5EF4-FFF2-40B4-BE49-F238E27FC236}">
                    <a16:creationId xmlns:a16="http://schemas.microsoft.com/office/drawing/2014/main" id="{4B1148E1-5D9D-3C43-9D0E-4435D4FBDD04}"/>
                  </a:ext>
                </a:extLst>
              </p:cNvPr>
              <p:cNvSpPr>
                <a:spLocks noChangeArrowheads="1"/>
              </p:cNvSpPr>
              <p:nvPr/>
            </p:nvSpPr>
            <p:spPr bwMode="auto">
              <a:xfrm>
                <a:off x="5122863" y="3382963"/>
                <a:ext cx="41275" cy="158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3">
                <a:extLst>
                  <a:ext uri="{FF2B5EF4-FFF2-40B4-BE49-F238E27FC236}">
                    <a16:creationId xmlns:a16="http://schemas.microsoft.com/office/drawing/2014/main" id="{25C6302A-125F-C04A-A7A4-AFE217E20F09}"/>
                  </a:ext>
                </a:extLst>
              </p:cNvPr>
              <p:cNvSpPr>
                <a:spLocks noChangeArrowheads="1"/>
              </p:cNvSpPr>
              <p:nvPr/>
            </p:nvSpPr>
            <p:spPr bwMode="auto">
              <a:xfrm>
                <a:off x="5122863" y="3384550"/>
                <a:ext cx="41275" cy="15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34">
                <a:extLst>
                  <a:ext uri="{FF2B5EF4-FFF2-40B4-BE49-F238E27FC236}">
                    <a16:creationId xmlns:a16="http://schemas.microsoft.com/office/drawing/2014/main" id="{A8C0AA20-B892-3D4F-8C00-633B2FD7B38D}"/>
                  </a:ext>
                </a:extLst>
              </p:cNvPr>
              <p:cNvSpPr>
                <a:spLocks noChangeArrowheads="1"/>
              </p:cNvSpPr>
              <p:nvPr/>
            </p:nvSpPr>
            <p:spPr bwMode="auto">
              <a:xfrm>
                <a:off x="5122863" y="3386138"/>
                <a:ext cx="41275" cy="15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35">
                <a:extLst>
                  <a:ext uri="{FF2B5EF4-FFF2-40B4-BE49-F238E27FC236}">
                    <a16:creationId xmlns:a16="http://schemas.microsoft.com/office/drawing/2014/main" id="{9592A718-4BE6-FA46-86DF-EC7A6BC56B87}"/>
                  </a:ext>
                </a:extLst>
              </p:cNvPr>
              <p:cNvSpPr>
                <a:spLocks noChangeArrowheads="1"/>
              </p:cNvSpPr>
              <p:nvPr/>
            </p:nvSpPr>
            <p:spPr bwMode="auto">
              <a:xfrm>
                <a:off x="5122863" y="3386138"/>
                <a:ext cx="41275" cy="15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36">
                <a:extLst>
                  <a:ext uri="{FF2B5EF4-FFF2-40B4-BE49-F238E27FC236}">
                    <a16:creationId xmlns:a16="http://schemas.microsoft.com/office/drawing/2014/main" id="{04C99DDA-2982-DA4D-AFD3-F023E49EA584}"/>
                  </a:ext>
                </a:extLst>
              </p:cNvPr>
              <p:cNvSpPr>
                <a:spLocks noChangeArrowheads="1"/>
              </p:cNvSpPr>
              <p:nvPr/>
            </p:nvSpPr>
            <p:spPr bwMode="auto">
              <a:xfrm>
                <a:off x="5122863" y="3387725"/>
                <a:ext cx="41275" cy="1588"/>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37">
                <a:extLst>
                  <a:ext uri="{FF2B5EF4-FFF2-40B4-BE49-F238E27FC236}">
                    <a16:creationId xmlns:a16="http://schemas.microsoft.com/office/drawing/2014/main" id="{92321E48-5F89-4A41-899C-79AE288CAC02}"/>
                  </a:ext>
                </a:extLst>
              </p:cNvPr>
              <p:cNvSpPr>
                <a:spLocks noChangeArrowheads="1"/>
              </p:cNvSpPr>
              <p:nvPr/>
            </p:nvSpPr>
            <p:spPr bwMode="auto">
              <a:xfrm>
                <a:off x="5122863" y="3389313"/>
                <a:ext cx="41275" cy="158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38">
                <a:extLst>
                  <a:ext uri="{FF2B5EF4-FFF2-40B4-BE49-F238E27FC236}">
                    <a16:creationId xmlns:a16="http://schemas.microsoft.com/office/drawing/2014/main" id="{AA9D5B1B-E06E-8B48-8E90-FF1EBA7DEB38}"/>
                  </a:ext>
                </a:extLst>
              </p:cNvPr>
              <p:cNvSpPr>
                <a:spLocks noChangeArrowheads="1"/>
              </p:cNvSpPr>
              <p:nvPr/>
            </p:nvSpPr>
            <p:spPr bwMode="auto">
              <a:xfrm>
                <a:off x="5122863" y="3390900"/>
                <a:ext cx="41275" cy="1588"/>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39">
                <a:extLst>
                  <a:ext uri="{FF2B5EF4-FFF2-40B4-BE49-F238E27FC236}">
                    <a16:creationId xmlns:a16="http://schemas.microsoft.com/office/drawing/2014/main" id="{DF60DBCD-6082-3C42-91E3-27DA00EC343B}"/>
                  </a:ext>
                </a:extLst>
              </p:cNvPr>
              <p:cNvSpPr>
                <a:spLocks noChangeArrowheads="1"/>
              </p:cNvSpPr>
              <p:nvPr/>
            </p:nvSpPr>
            <p:spPr bwMode="auto">
              <a:xfrm>
                <a:off x="5122863" y="3392488"/>
                <a:ext cx="41275"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40">
                <a:extLst>
                  <a:ext uri="{FF2B5EF4-FFF2-40B4-BE49-F238E27FC236}">
                    <a16:creationId xmlns:a16="http://schemas.microsoft.com/office/drawing/2014/main" id="{C6E92A8C-866B-8044-B791-9746591E591F}"/>
                  </a:ext>
                </a:extLst>
              </p:cNvPr>
              <p:cNvSpPr>
                <a:spLocks noChangeArrowheads="1"/>
              </p:cNvSpPr>
              <p:nvPr/>
            </p:nvSpPr>
            <p:spPr bwMode="auto">
              <a:xfrm>
                <a:off x="5122863" y="3394075"/>
                <a:ext cx="41275" cy="1588"/>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41">
                <a:extLst>
                  <a:ext uri="{FF2B5EF4-FFF2-40B4-BE49-F238E27FC236}">
                    <a16:creationId xmlns:a16="http://schemas.microsoft.com/office/drawing/2014/main" id="{AD7171C7-CD1C-8848-9762-ED400E78F9B7}"/>
                  </a:ext>
                </a:extLst>
              </p:cNvPr>
              <p:cNvSpPr>
                <a:spLocks noChangeArrowheads="1"/>
              </p:cNvSpPr>
              <p:nvPr/>
            </p:nvSpPr>
            <p:spPr bwMode="auto">
              <a:xfrm>
                <a:off x="5122863" y="3395663"/>
                <a:ext cx="41275" cy="1588"/>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42">
                <a:extLst>
                  <a:ext uri="{FF2B5EF4-FFF2-40B4-BE49-F238E27FC236}">
                    <a16:creationId xmlns:a16="http://schemas.microsoft.com/office/drawing/2014/main" id="{DED2DD53-0075-3949-A071-EB082823ECCA}"/>
                  </a:ext>
                </a:extLst>
              </p:cNvPr>
              <p:cNvSpPr>
                <a:spLocks noChangeArrowheads="1"/>
              </p:cNvSpPr>
              <p:nvPr/>
            </p:nvSpPr>
            <p:spPr bwMode="auto">
              <a:xfrm>
                <a:off x="5122863" y="3397250"/>
                <a:ext cx="41275" cy="158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43">
                <a:extLst>
                  <a:ext uri="{FF2B5EF4-FFF2-40B4-BE49-F238E27FC236}">
                    <a16:creationId xmlns:a16="http://schemas.microsoft.com/office/drawing/2014/main" id="{F7F68F3B-8763-EA4A-93C8-2B5A4D1D516F}"/>
                  </a:ext>
                </a:extLst>
              </p:cNvPr>
              <p:cNvSpPr>
                <a:spLocks noChangeArrowheads="1"/>
              </p:cNvSpPr>
              <p:nvPr/>
            </p:nvSpPr>
            <p:spPr bwMode="auto">
              <a:xfrm>
                <a:off x="5122863" y="3398838"/>
                <a:ext cx="41275" cy="158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C55E8AD1-3213-4641-8DC1-1DB7769ED4BA}"/>
                  </a:ext>
                </a:extLst>
              </p:cNvPr>
              <p:cNvSpPr>
                <a:spLocks/>
              </p:cNvSpPr>
              <p:nvPr/>
            </p:nvSpPr>
            <p:spPr bwMode="auto">
              <a:xfrm>
                <a:off x="4975226" y="3189288"/>
                <a:ext cx="192088" cy="204788"/>
              </a:xfrm>
              <a:custGeom>
                <a:avLst/>
                <a:gdLst>
                  <a:gd name="T0" fmla="*/ 67 w 121"/>
                  <a:gd name="T1" fmla="*/ 109 h 129"/>
                  <a:gd name="T2" fmla="*/ 85 w 121"/>
                  <a:gd name="T3" fmla="*/ 129 h 129"/>
                  <a:gd name="T4" fmla="*/ 89 w 121"/>
                  <a:gd name="T5" fmla="*/ 128 h 129"/>
                  <a:gd name="T6" fmla="*/ 88 w 121"/>
                  <a:gd name="T7" fmla="*/ 124 h 129"/>
                  <a:gd name="T8" fmla="*/ 84 w 121"/>
                  <a:gd name="T9" fmla="*/ 117 h 129"/>
                  <a:gd name="T10" fmla="*/ 90 w 121"/>
                  <a:gd name="T11" fmla="*/ 111 h 129"/>
                  <a:gd name="T12" fmla="*/ 89 w 121"/>
                  <a:gd name="T13" fmla="*/ 107 h 129"/>
                  <a:gd name="T14" fmla="*/ 96 w 121"/>
                  <a:gd name="T15" fmla="*/ 105 h 129"/>
                  <a:gd name="T16" fmla="*/ 90 w 121"/>
                  <a:gd name="T17" fmla="*/ 96 h 129"/>
                  <a:gd name="T18" fmla="*/ 82 w 121"/>
                  <a:gd name="T19" fmla="*/ 92 h 129"/>
                  <a:gd name="T20" fmla="*/ 69 w 121"/>
                  <a:gd name="T21" fmla="*/ 92 h 129"/>
                  <a:gd name="T22" fmla="*/ 63 w 121"/>
                  <a:gd name="T23" fmla="*/ 92 h 129"/>
                  <a:gd name="T24" fmla="*/ 57 w 121"/>
                  <a:gd name="T25" fmla="*/ 89 h 129"/>
                  <a:gd name="T26" fmla="*/ 59 w 121"/>
                  <a:gd name="T27" fmla="*/ 83 h 129"/>
                  <a:gd name="T28" fmla="*/ 57 w 121"/>
                  <a:gd name="T29" fmla="*/ 78 h 129"/>
                  <a:gd name="T30" fmla="*/ 59 w 121"/>
                  <a:gd name="T31" fmla="*/ 72 h 129"/>
                  <a:gd name="T32" fmla="*/ 61 w 121"/>
                  <a:gd name="T33" fmla="*/ 84 h 129"/>
                  <a:gd name="T34" fmla="*/ 66 w 121"/>
                  <a:gd name="T35" fmla="*/ 82 h 129"/>
                  <a:gd name="T36" fmla="*/ 81 w 121"/>
                  <a:gd name="T37" fmla="*/ 77 h 129"/>
                  <a:gd name="T38" fmla="*/ 77 w 121"/>
                  <a:gd name="T39" fmla="*/ 71 h 129"/>
                  <a:gd name="T40" fmla="*/ 67 w 121"/>
                  <a:gd name="T41" fmla="*/ 68 h 129"/>
                  <a:gd name="T42" fmla="*/ 73 w 121"/>
                  <a:gd name="T43" fmla="*/ 61 h 129"/>
                  <a:gd name="T44" fmla="*/ 85 w 121"/>
                  <a:gd name="T45" fmla="*/ 67 h 129"/>
                  <a:gd name="T46" fmla="*/ 92 w 121"/>
                  <a:gd name="T47" fmla="*/ 72 h 129"/>
                  <a:gd name="T48" fmla="*/ 95 w 121"/>
                  <a:gd name="T49" fmla="*/ 81 h 129"/>
                  <a:gd name="T50" fmla="*/ 102 w 121"/>
                  <a:gd name="T51" fmla="*/ 79 h 129"/>
                  <a:gd name="T52" fmla="*/ 111 w 121"/>
                  <a:gd name="T53" fmla="*/ 84 h 129"/>
                  <a:gd name="T54" fmla="*/ 112 w 121"/>
                  <a:gd name="T55" fmla="*/ 89 h 129"/>
                  <a:gd name="T56" fmla="*/ 118 w 121"/>
                  <a:gd name="T57" fmla="*/ 96 h 129"/>
                  <a:gd name="T58" fmla="*/ 119 w 121"/>
                  <a:gd name="T59" fmla="*/ 63 h 129"/>
                  <a:gd name="T60" fmla="*/ 121 w 121"/>
                  <a:gd name="T61" fmla="*/ 1 h 129"/>
                  <a:gd name="T62" fmla="*/ 0 w 121"/>
                  <a:gd name="T63" fmla="*/ 0 h 129"/>
                  <a:gd name="T64" fmla="*/ 61 w 121"/>
                  <a:gd name="T65" fmla="*/ 10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9">
                    <a:moveTo>
                      <a:pt x="64" y="105"/>
                    </a:moveTo>
                    <a:lnTo>
                      <a:pt x="67" y="109"/>
                    </a:lnTo>
                    <a:lnTo>
                      <a:pt x="82" y="127"/>
                    </a:lnTo>
                    <a:lnTo>
                      <a:pt x="85" y="129"/>
                    </a:lnTo>
                    <a:lnTo>
                      <a:pt x="88" y="129"/>
                    </a:lnTo>
                    <a:lnTo>
                      <a:pt x="89" y="128"/>
                    </a:lnTo>
                    <a:lnTo>
                      <a:pt x="89" y="127"/>
                    </a:lnTo>
                    <a:lnTo>
                      <a:pt x="88" y="124"/>
                    </a:lnTo>
                    <a:lnTo>
                      <a:pt x="84" y="120"/>
                    </a:lnTo>
                    <a:lnTo>
                      <a:pt x="84" y="117"/>
                    </a:lnTo>
                    <a:lnTo>
                      <a:pt x="88" y="113"/>
                    </a:lnTo>
                    <a:lnTo>
                      <a:pt x="90" y="111"/>
                    </a:lnTo>
                    <a:lnTo>
                      <a:pt x="88" y="108"/>
                    </a:lnTo>
                    <a:lnTo>
                      <a:pt x="89" y="107"/>
                    </a:lnTo>
                    <a:lnTo>
                      <a:pt x="96" y="107"/>
                    </a:lnTo>
                    <a:lnTo>
                      <a:pt x="96" y="105"/>
                    </a:lnTo>
                    <a:lnTo>
                      <a:pt x="94" y="101"/>
                    </a:lnTo>
                    <a:lnTo>
                      <a:pt x="90" y="96"/>
                    </a:lnTo>
                    <a:lnTo>
                      <a:pt x="87" y="94"/>
                    </a:lnTo>
                    <a:lnTo>
                      <a:pt x="82" y="92"/>
                    </a:lnTo>
                    <a:lnTo>
                      <a:pt x="72" y="90"/>
                    </a:lnTo>
                    <a:lnTo>
                      <a:pt x="69" y="92"/>
                    </a:lnTo>
                    <a:lnTo>
                      <a:pt x="64" y="96"/>
                    </a:lnTo>
                    <a:lnTo>
                      <a:pt x="63" y="92"/>
                    </a:lnTo>
                    <a:lnTo>
                      <a:pt x="61" y="90"/>
                    </a:lnTo>
                    <a:lnTo>
                      <a:pt x="57" y="89"/>
                    </a:lnTo>
                    <a:lnTo>
                      <a:pt x="57" y="86"/>
                    </a:lnTo>
                    <a:lnTo>
                      <a:pt x="59" y="83"/>
                    </a:lnTo>
                    <a:lnTo>
                      <a:pt x="58" y="80"/>
                    </a:lnTo>
                    <a:lnTo>
                      <a:pt x="57" y="78"/>
                    </a:lnTo>
                    <a:lnTo>
                      <a:pt x="58" y="74"/>
                    </a:lnTo>
                    <a:lnTo>
                      <a:pt x="59" y="72"/>
                    </a:lnTo>
                    <a:lnTo>
                      <a:pt x="60" y="73"/>
                    </a:lnTo>
                    <a:lnTo>
                      <a:pt x="61" y="84"/>
                    </a:lnTo>
                    <a:lnTo>
                      <a:pt x="63" y="85"/>
                    </a:lnTo>
                    <a:lnTo>
                      <a:pt x="66" y="82"/>
                    </a:lnTo>
                    <a:lnTo>
                      <a:pt x="74" y="80"/>
                    </a:lnTo>
                    <a:lnTo>
                      <a:pt x="81" y="77"/>
                    </a:lnTo>
                    <a:lnTo>
                      <a:pt x="80" y="73"/>
                    </a:lnTo>
                    <a:lnTo>
                      <a:pt x="77" y="71"/>
                    </a:lnTo>
                    <a:lnTo>
                      <a:pt x="69" y="70"/>
                    </a:lnTo>
                    <a:lnTo>
                      <a:pt x="67" y="68"/>
                    </a:lnTo>
                    <a:lnTo>
                      <a:pt x="70" y="62"/>
                    </a:lnTo>
                    <a:lnTo>
                      <a:pt x="73" y="61"/>
                    </a:lnTo>
                    <a:lnTo>
                      <a:pt x="80" y="67"/>
                    </a:lnTo>
                    <a:lnTo>
                      <a:pt x="85" y="67"/>
                    </a:lnTo>
                    <a:lnTo>
                      <a:pt x="91" y="68"/>
                    </a:lnTo>
                    <a:lnTo>
                      <a:pt x="92" y="72"/>
                    </a:lnTo>
                    <a:lnTo>
                      <a:pt x="93" y="78"/>
                    </a:lnTo>
                    <a:lnTo>
                      <a:pt x="95" y="81"/>
                    </a:lnTo>
                    <a:lnTo>
                      <a:pt x="97" y="79"/>
                    </a:lnTo>
                    <a:lnTo>
                      <a:pt x="102" y="79"/>
                    </a:lnTo>
                    <a:lnTo>
                      <a:pt x="105" y="82"/>
                    </a:lnTo>
                    <a:lnTo>
                      <a:pt x="111" y="84"/>
                    </a:lnTo>
                    <a:lnTo>
                      <a:pt x="112" y="86"/>
                    </a:lnTo>
                    <a:lnTo>
                      <a:pt x="112" y="89"/>
                    </a:lnTo>
                    <a:lnTo>
                      <a:pt x="115" y="96"/>
                    </a:lnTo>
                    <a:lnTo>
                      <a:pt x="118" y="96"/>
                    </a:lnTo>
                    <a:lnTo>
                      <a:pt x="118" y="95"/>
                    </a:lnTo>
                    <a:lnTo>
                      <a:pt x="119" y="63"/>
                    </a:lnTo>
                    <a:lnTo>
                      <a:pt x="119" y="18"/>
                    </a:lnTo>
                    <a:lnTo>
                      <a:pt x="121" y="1"/>
                    </a:lnTo>
                    <a:lnTo>
                      <a:pt x="63" y="1"/>
                    </a:lnTo>
                    <a:lnTo>
                      <a:pt x="0" y="0"/>
                    </a:lnTo>
                    <a:lnTo>
                      <a:pt x="1" y="68"/>
                    </a:lnTo>
                    <a:lnTo>
                      <a:pt x="61" y="101"/>
                    </a:lnTo>
                    <a:lnTo>
                      <a:pt x="64" y="105"/>
                    </a:lnTo>
                    <a:close/>
                  </a:path>
                </a:pathLst>
              </a:custGeom>
              <a:solidFill>
                <a:schemeClr val="tx1"/>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0502B998-7C2C-924E-BB31-0294981339B7}"/>
                  </a:ext>
                </a:extLst>
              </p:cNvPr>
              <p:cNvSpPr>
                <a:spLocks/>
              </p:cNvSpPr>
              <p:nvPr/>
            </p:nvSpPr>
            <p:spPr bwMode="auto">
              <a:xfrm>
                <a:off x="4002088" y="2763838"/>
                <a:ext cx="573088" cy="604838"/>
              </a:xfrm>
              <a:custGeom>
                <a:avLst/>
                <a:gdLst>
                  <a:gd name="T0" fmla="*/ 141 w 361"/>
                  <a:gd name="T1" fmla="*/ 380 h 381"/>
                  <a:gd name="T2" fmla="*/ 141 w 361"/>
                  <a:gd name="T3" fmla="*/ 372 h 381"/>
                  <a:gd name="T4" fmla="*/ 123 w 361"/>
                  <a:gd name="T5" fmla="*/ 359 h 381"/>
                  <a:gd name="T6" fmla="*/ 108 w 361"/>
                  <a:gd name="T7" fmla="*/ 353 h 381"/>
                  <a:gd name="T8" fmla="*/ 98 w 361"/>
                  <a:gd name="T9" fmla="*/ 351 h 381"/>
                  <a:gd name="T10" fmla="*/ 86 w 361"/>
                  <a:gd name="T11" fmla="*/ 339 h 381"/>
                  <a:gd name="T12" fmla="*/ 72 w 361"/>
                  <a:gd name="T13" fmla="*/ 317 h 381"/>
                  <a:gd name="T14" fmla="*/ 44 w 361"/>
                  <a:gd name="T15" fmla="*/ 320 h 381"/>
                  <a:gd name="T16" fmla="*/ 7 w 361"/>
                  <a:gd name="T17" fmla="*/ 305 h 381"/>
                  <a:gd name="T18" fmla="*/ 2 w 361"/>
                  <a:gd name="T19" fmla="*/ 295 h 381"/>
                  <a:gd name="T20" fmla="*/ 21 w 361"/>
                  <a:gd name="T21" fmla="*/ 245 h 381"/>
                  <a:gd name="T22" fmla="*/ 29 w 361"/>
                  <a:gd name="T23" fmla="*/ 220 h 381"/>
                  <a:gd name="T24" fmla="*/ 36 w 361"/>
                  <a:gd name="T25" fmla="*/ 207 h 381"/>
                  <a:gd name="T26" fmla="*/ 41 w 361"/>
                  <a:gd name="T27" fmla="*/ 173 h 381"/>
                  <a:gd name="T28" fmla="*/ 42 w 361"/>
                  <a:gd name="T29" fmla="*/ 146 h 381"/>
                  <a:gd name="T30" fmla="*/ 55 w 361"/>
                  <a:gd name="T31" fmla="*/ 125 h 381"/>
                  <a:gd name="T32" fmla="*/ 65 w 361"/>
                  <a:gd name="T33" fmla="*/ 91 h 381"/>
                  <a:gd name="T34" fmla="*/ 80 w 361"/>
                  <a:gd name="T35" fmla="*/ 72 h 381"/>
                  <a:gd name="T36" fmla="*/ 93 w 361"/>
                  <a:gd name="T37" fmla="*/ 64 h 381"/>
                  <a:gd name="T38" fmla="*/ 108 w 361"/>
                  <a:gd name="T39" fmla="*/ 50 h 381"/>
                  <a:gd name="T40" fmla="*/ 120 w 361"/>
                  <a:gd name="T41" fmla="*/ 34 h 381"/>
                  <a:gd name="T42" fmla="*/ 112 w 361"/>
                  <a:gd name="T43" fmla="*/ 28 h 381"/>
                  <a:gd name="T44" fmla="*/ 122 w 361"/>
                  <a:gd name="T45" fmla="*/ 14 h 381"/>
                  <a:gd name="T46" fmla="*/ 286 w 361"/>
                  <a:gd name="T47" fmla="*/ 0 h 381"/>
                  <a:gd name="T48" fmla="*/ 291 w 361"/>
                  <a:gd name="T49" fmla="*/ 8 h 381"/>
                  <a:gd name="T50" fmla="*/ 294 w 361"/>
                  <a:gd name="T51" fmla="*/ 16 h 381"/>
                  <a:gd name="T52" fmla="*/ 282 w 361"/>
                  <a:gd name="T53" fmla="*/ 29 h 381"/>
                  <a:gd name="T54" fmla="*/ 265 w 361"/>
                  <a:gd name="T55" fmla="*/ 44 h 381"/>
                  <a:gd name="T56" fmla="*/ 259 w 361"/>
                  <a:gd name="T57" fmla="*/ 59 h 381"/>
                  <a:gd name="T58" fmla="*/ 250 w 361"/>
                  <a:gd name="T59" fmla="*/ 66 h 381"/>
                  <a:gd name="T60" fmla="*/ 234 w 361"/>
                  <a:gd name="T61" fmla="*/ 61 h 381"/>
                  <a:gd name="T62" fmla="*/ 247 w 361"/>
                  <a:gd name="T63" fmla="*/ 77 h 381"/>
                  <a:gd name="T64" fmla="*/ 245 w 361"/>
                  <a:gd name="T65" fmla="*/ 88 h 381"/>
                  <a:gd name="T66" fmla="*/ 256 w 361"/>
                  <a:gd name="T67" fmla="*/ 87 h 381"/>
                  <a:gd name="T68" fmla="*/ 275 w 361"/>
                  <a:gd name="T69" fmla="*/ 92 h 381"/>
                  <a:gd name="T70" fmla="*/ 286 w 361"/>
                  <a:gd name="T71" fmla="*/ 101 h 381"/>
                  <a:gd name="T72" fmla="*/ 291 w 361"/>
                  <a:gd name="T73" fmla="*/ 106 h 381"/>
                  <a:gd name="T74" fmla="*/ 309 w 361"/>
                  <a:gd name="T75" fmla="*/ 111 h 381"/>
                  <a:gd name="T76" fmla="*/ 323 w 361"/>
                  <a:gd name="T77" fmla="*/ 118 h 381"/>
                  <a:gd name="T78" fmla="*/ 326 w 361"/>
                  <a:gd name="T79" fmla="*/ 143 h 381"/>
                  <a:gd name="T80" fmla="*/ 337 w 361"/>
                  <a:gd name="T81" fmla="*/ 142 h 381"/>
                  <a:gd name="T82" fmla="*/ 347 w 361"/>
                  <a:gd name="T83" fmla="*/ 149 h 381"/>
                  <a:gd name="T84" fmla="*/ 358 w 361"/>
                  <a:gd name="T85" fmla="*/ 171 h 381"/>
                  <a:gd name="T86" fmla="*/ 357 w 361"/>
                  <a:gd name="T87" fmla="*/ 185 h 381"/>
                  <a:gd name="T88" fmla="*/ 355 w 361"/>
                  <a:gd name="T89" fmla="*/ 202 h 381"/>
                  <a:gd name="T90" fmla="*/ 343 w 361"/>
                  <a:gd name="T91" fmla="*/ 226 h 381"/>
                  <a:gd name="T92" fmla="*/ 334 w 361"/>
                  <a:gd name="T93" fmla="*/ 243 h 381"/>
                  <a:gd name="T94" fmla="*/ 333 w 361"/>
                  <a:gd name="T95" fmla="*/ 255 h 381"/>
                  <a:gd name="T96" fmla="*/ 322 w 361"/>
                  <a:gd name="T97" fmla="*/ 2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381">
                    <a:moveTo>
                      <a:pt x="321" y="285"/>
                    </a:moveTo>
                    <a:lnTo>
                      <a:pt x="141" y="381"/>
                    </a:lnTo>
                    <a:lnTo>
                      <a:pt x="141" y="380"/>
                    </a:lnTo>
                    <a:lnTo>
                      <a:pt x="142" y="378"/>
                    </a:lnTo>
                    <a:lnTo>
                      <a:pt x="141" y="376"/>
                    </a:lnTo>
                    <a:lnTo>
                      <a:pt x="141" y="372"/>
                    </a:lnTo>
                    <a:lnTo>
                      <a:pt x="134" y="371"/>
                    </a:lnTo>
                    <a:lnTo>
                      <a:pt x="129" y="369"/>
                    </a:lnTo>
                    <a:lnTo>
                      <a:pt x="123" y="359"/>
                    </a:lnTo>
                    <a:lnTo>
                      <a:pt x="117" y="357"/>
                    </a:lnTo>
                    <a:lnTo>
                      <a:pt x="109" y="355"/>
                    </a:lnTo>
                    <a:lnTo>
                      <a:pt x="108" y="353"/>
                    </a:lnTo>
                    <a:lnTo>
                      <a:pt x="106" y="353"/>
                    </a:lnTo>
                    <a:lnTo>
                      <a:pt x="103" y="353"/>
                    </a:lnTo>
                    <a:lnTo>
                      <a:pt x="98" y="351"/>
                    </a:lnTo>
                    <a:lnTo>
                      <a:pt x="92" y="346"/>
                    </a:lnTo>
                    <a:lnTo>
                      <a:pt x="90" y="342"/>
                    </a:lnTo>
                    <a:lnTo>
                      <a:pt x="86" y="339"/>
                    </a:lnTo>
                    <a:lnTo>
                      <a:pt x="77" y="323"/>
                    </a:lnTo>
                    <a:lnTo>
                      <a:pt x="74" y="320"/>
                    </a:lnTo>
                    <a:lnTo>
                      <a:pt x="72" y="317"/>
                    </a:lnTo>
                    <a:lnTo>
                      <a:pt x="67" y="317"/>
                    </a:lnTo>
                    <a:lnTo>
                      <a:pt x="49" y="321"/>
                    </a:lnTo>
                    <a:lnTo>
                      <a:pt x="44" y="320"/>
                    </a:lnTo>
                    <a:lnTo>
                      <a:pt x="36" y="316"/>
                    </a:lnTo>
                    <a:lnTo>
                      <a:pt x="14" y="306"/>
                    </a:lnTo>
                    <a:lnTo>
                      <a:pt x="7" y="305"/>
                    </a:lnTo>
                    <a:lnTo>
                      <a:pt x="0" y="305"/>
                    </a:lnTo>
                    <a:lnTo>
                      <a:pt x="1" y="299"/>
                    </a:lnTo>
                    <a:lnTo>
                      <a:pt x="2" y="295"/>
                    </a:lnTo>
                    <a:lnTo>
                      <a:pt x="7" y="282"/>
                    </a:lnTo>
                    <a:lnTo>
                      <a:pt x="19" y="256"/>
                    </a:lnTo>
                    <a:lnTo>
                      <a:pt x="21" y="245"/>
                    </a:lnTo>
                    <a:lnTo>
                      <a:pt x="26" y="231"/>
                    </a:lnTo>
                    <a:lnTo>
                      <a:pt x="27" y="227"/>
                    </a:lnTo>
                    <a:lnTo>
                      <a:pt x="29" y="220"/>
                    </a:lnTo>
                    <a:lnTo>
                      <a:pt x="30" y="214"/>
                    </a:lnTo>
                    <a:lnTo>
                      <a:pt x="33" y="209"/>
                    </a:lnTo>
                    <a:lnTo>
                      <a:pt x="36" y="207"/>
                    </a:lnTo>
                    <a:lnTo>
                      <a:pt x="38" y="181"/>
                    </a:lnTo>
                    <a:lnTo>
                      <a:pt x="41" y="176"/>
                    </a:lnTo>
                    <a:lnTo>
                      <a:pt x="41" y="173"/>
                    </a:lnTo>
                    <a:lnTo>
                      <a:pt x="38" y="163"/>
                    </a:lnTo>
                    <a:lnTo>
                      <a:pt x="38" y="157"/>
                    </a:lnTo>
                    <a:lnTo>
                      <a:pt x="42" y="146"/>
                    </a:lnTo>
                    <a:lnTo>
                      <a:pt x="48" y="138"/>
                    </a:lnTo>
                    <a:lnTo>
                      <a:pt x="55" y="132"/>
                    </a:lnTo>
                    <a:lnTo>
                      <a:pt x="55" y="125"/>
                    </a:lnTo>
                    <a:lnTo>
                      <a:pt x="57" y="114"/>
                    </a:lnTo>
                    <a:lnTo>
                      <a:pt x="65" y="98"/>
                    </a:lnTo>
                    <a:lnTo>
                      <a:pt x="65" y="91"/>
                    </a:lnTo>
                    <a:lnTo>
                      <a:pt x="66" y="85"/>
                    </a:lnTo>
                    <a:lnTo>
                      <a:pt x="68" y="82"/>
                    </a:lnTo>
                    <a:lnTo>
                      <a:pt x="80" y="72"/>
                    </a:lnTo>
                    <a:lnTo>
                      <a:pt x="83" y="68"/>
                    </a:lnTo>
                    <a:lnTo>
                      <a:pt x="87" y="65"/>
                    </a:lnTo>
                    <a:lnTo>
                      <a:pt x="93" y="64"/>
                    </a:lnTo>
                    <a:lnTo>
                      <a:pt x="100" y="64"/>
                    </a:lnTo>
                    <a:lnTo>
                      <a:pt x="103" y="61"/>
                    </a:lnTo>
                    <a:lnTo>
                      <a:pt x="108" y="50"/>
                    </a:lnTo>
                    <a:lnTo>
                      <a:pt x="114" y="47"/>
                    </a:lnTo>
                    <a:lnTo>
                      <a:pt x="120" y="41"/>
                    </a:lnTo>
                    <a:lnTo>
                      <a:pt x="120" y="34"/>
                    </a:lnTo>
                    <a:lnTo>
                      <a:pt x="119" y="29"/>
                    </a:lnTo>
                    <a:lnTo>
                      <a:pt x="115" y="29"/>
                    </a:lnTo>
                    <a:lnTo>
                      <a:pt x="112" y="28"/>
                    </a:lnTo>
                    <a:lnTo>
                      <a:pt x="111" y="26"/>
                    </a:lnTo>
                    <a:lnTo>
                      <a:pt x="114" y="23"/>
                    </a:lnTo>
                    <a:lnTo>
                      <a:pt x="122" y="14"/>
                    </a:lnTo>
                    <a:lnTo>
                      <a:pt x="129" y="1"/>
                    </a:lnTo>
                    <a:lnTo>
                      <a:pt x="137" y="1"/>
                    </a:lnTo>
                    <a:lnTo>
                      <a:pt x="286" y="0"/>
                    </a:lnTo>
                    <a:lnTo>
                      <a:pt x="287" y="1"/>
                    </a:lnTo>
                    <a:lnTo>
                      <a:pt x="290" y="4"/>
                    </a:lnTo>
                    <a:lnTo>
                      <a:pt x="291" y="8"/>
                    </a:lnTo>
                    <a:lnTo>
                      <a:pt x="296" y="11"/>
                    </a:lnTo>
                    <a:lnTo>
                      <a:pt x="297" y="12"/>
                    </a:lnTo>
                    <a:lnTo>
                      <a:pt x="294" y="16"/>
                    </a:lnTo>
                    <a:lnTo>
                      <a:pt x="281" y="19"/>
                    </a:lnTo>
                    <a:lnTo>
                      <a:pt x="282" y="24"/>
                    </a:lnTo>
                    <a:lnTo>
                      <a:pt x="282" y="29"/>
                    </a:lnTo>
                    <a:lnTo>
                      <a:pt x="279" y="33"/>
                    </a:lnTo>
                    <a:lnTo>
                      <a:pt x="275" y="37"/>
                    </a:lnTo>
                    <a:lnTo>
                      <a:pt x="265" y="44"/>
                    </a:lnTo>
                    <a:lnTo>
                      <a:pt x="263" y="49"/>
                    </a:lnTo>
                    <a:lnTo>
                      <a:pt x="259" y="55"/>
                    </a:lnTo>
                    <a:lnTo>
                      <a:pt x="259" y="59"/>
                    </a:lnTo>
                    <a:lnTo>
                      <a:pt x="257" y="64"/>
                    </a:lnTo>
                    <a:lnTo>
                      <a:pt x="254" y="65"/>
                    </a:lnTo>
                    <a:lnTo>
                      <a:pt x="250" y="66"/>
                    </a:lnTo>
                    <a:lnTo>
                      <a:pt x="246" y="66"/>
                    </a:lnTo>
                    <a:lnTo>
                      <a:pt x="236" y="59"/>
                    </a:lnTo>
                    <a:lnTo>
                      <a:pt x="234" y="61"/>
                    </a:lnTo>
                    <a:lnTo>
                      <a:pt x="237" y="66"/>
                    </a:lnTo>
                    <a:lnTo>
                      <a:pt x="244" y="74"/>
                    </a:lnTo>
                    <a:lnTo>
                      <a:pt x="247" y="77"/>
                    </a:lnTo>
                    <a:lnTo>
                      <a:pt x="247" y="81"/>
                    </a:lnTo>
                    <a:lnTo>
                      <a:pt x="245" y="83"/>
                    </a:lnTo>
                    <a:lnTo>
                      <a:pt x="245" y="88"/>
                    </a:lnTo>
                    <a:lnTo>
                      <a:pt x="248" y="88"/>
                    </a:lnTo>
                    <a:lnTo>
                      <a:pt x="252" y="88"/>
                    </a:lnTo>
                    <a:lnTo>
                      <a:pt x="256" y="87"/>
                    </a:lnTo>
                    <a:lnTo>
                      <a:pt x="265" y="91"/>
                    </a:lnTo>
                    <a:lnTo>
                      <a:pt x="269" y="94"/>
                    </a:lnTo>
                    <a:lnTo>
                      <a:pt x="275" y="92"/>
                    </a:lnTo>
                    <a:lnTo>
                      <a:pt x="280" y="98"/>
                    </a:lnTo>
                    <a:lnTo>
                      <a:pt x="280" y="100"/>
                    </a:lnTo>
                    <a:lnTo>
                      <a:pt x="286" y="101"/>
                    </a:lnTo>
                    <a:lnTo>
                      <a:pt x="288" y="102"/>
                    </a:lnTo>
                    <a:lnTo>
                      <a:pt x="289" y="105"/>
                    </a:lnTo>
                    <a:lnTo>
                      <a:pt x="291" y="106"/>
                    </a:lnTo>
                    <a:lnTo>
                      <a:pt x="295" y="105"/>
                    </a:lnTo>
                    <a:lnTo>
                      <a:pt x="306" y="108"/>
                    </a:lnTo>
                    <a:lnTo>
                      <a:pt x="309" y="111"/>
                    </a:lnTo>
                    <a:lnTo>
                      <a:pt x="312" y="114"/>
                    </a:lnTo>
                    <a:lnTo>
                      <a:pt x="319" y="116"/>
                    </a:lnTo>
                    <a:lnTo>
                      <a:pt x="323" y="118"/>
                    </a:lnTo>
                    <a:lnTo>
                      <a:pt x="326" y="122"/>
                    </a:lnTo>
                    <a:lnTo>
                      <a:pt x="326" y="140"/>
                    </a:lnTo>
                    <a:lnTo>
                      <a:pt x="326" y="143"/>
                    </a:lnTo>
                    <a:lnTo>
                      <a:pt x="328" y="144"/>
                    </a:lnTo>
                    <a:lnTo>
                      <a:pt x="334" y="139"/>
                    </a:lnTo>
                    <a:lnTo>
                      <a:pt x="337" y="142"/>
                    </a:lnTo>
                    <a:lnTo>
                      <a:pt x="337" y="147"/>
                    </a:lnTo>
                    <a:lnTo>
                      <a:pt x="338" y="148"/>
                    </a:lnTo>
                    <a:lnTo>
                      <a:pt x="347" y="149"/>
                    </a:lnTo>
                    <a:lnTo>
                      <a:pt x="349" y="150"/>
                    </a:lnTo>
                    <a:lnTo>
                      <a:pt x="350" y="153"/>
                    </a:lnTo>
                    <a:lnTo>
                      <a:pt x="358" y="171"/>
                    </a:lnTo>
                    <a:lnTo>
                      <a:pt x="361" y="179"/>
                    </a:lnTo>
                    <a:lnTo>
                      <a:pt x="360" y="181"/>
                    </a:lnTo>
                    <a:lnTo>
                      <a:pt x="357" y="185"/>
                    </a:lnTo>
                    <a:lnTo>
                      <a:pt x="355" y="190"/>
                    </a:lnTo>
                    <a:lnTo>
                      <a:pt x="355" y="199"/>
                    </a:lnTo>
                    <a:lnTo>
                      <a:pt x="355" y="202"/>
                    </a:lnTo>
                    <a:lnTo>
                      <a:pt x="351" y="212"/>
                    </a:lnTo>
                    <a:lnTo>
                      <a:pt x="347" y="219"/>
                    </a:lnTo>
                    <a:lnTo>
                      <a:pt x="343" y="226"/>
                    </a:lnTo>
                    <a:lnTo>
                      <a:pt x="339" y="229"/>
                    </a:lnTo>
                    <a:lnTo>
                      <a:pt x="337" y="235"/>
                    </a:lnTo>
                    <a:lnTo>
                      <a:pt x="334" y="243"/>
                    </a:lnTo>
                    <a:lnTo>
                      <a:pt x="334" y="248"/>
                    </a:lnTo>
                    <a:lnTo>
                      <a:pt x="334" y="250"/>
                    </a:lnTo>
                    <a:lnTo>
                      <a:pt x="333" y="255"/>
                    </a:lnTo>
                    <a:lnTo>
                      <a:pt x="328" y="264"/>
                    </a:lnTo>
                    <a:lnTo>
                      <a:pt x="325" y="274"/>
                    </a:lnTo>
                    <a:lnTo>
                      <a:pt x="322" y="280"/>
                    </a:lnTo>
                    <a:lnTo>
                      <a:pt x="320" y="282"/>
                    </a:lnTo>
                    <a:lnTo>
                      <a:pt x="321" y="285"/>
                    </a:lnTo>
                    <a:close/>
                  </a:path>
                </a:pathLst>
              </a:custGeom>
              <a:solidFill>
                <a:schemeClr val="bg1">
                  <a:lumMod val="75000"/>
                </a:schemeClr>
              </a:solidFill>
              <a:ln w="6"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9">
                <a:extLst>
                  <a:ext uri="{FF2B5EF4-FFF2-40B4-BE49-F238E27FC236}">
                    <a16:creationId xmlns:a16="http://schemas.microsoft.com/office/drawing/2014/main" id="{9C756F12-A993-D647-8ABB-0D45ADC46A5E}"/>
                  </a:ext>
                </a:extLst>
              </p:cNvPr>
              <p:cNvSpPr>
                <a:spLocks/>
              </p:cNvSpPr>
              <p:nvPr/>
            </p:nvSpPr>
            <p:spPr bwMode="auto">
              <a:xfrm>
                <a:off x="2590801" y="2760663"/>
                <a:ext cx="769938" cy="341313"/>
              </a:xfrm>
              <a:custGeom>
                <a:avLst/>
                <a:gdLst>
                  <a:gd name="T0" fmla="*/ 1 w 485"/>
                  <a:gd name="T1" fmla="*/ 192 h 215"/>
                  <a:gd name="T2" fmla="*/ 6 w 485"/>
                  <a:gd name="T3" fmla="*/ 191 h 215"/>
                  <a:gd name="T4" fmla="*/ 23 w 485"/>
                  <a:gd name="T5" fmla="*/ 184 h 215"/>
                  <a:gd name="T6" fmla="*/ 27 w 485"/>
                  <a:gd name="T7" fmla="*/ 192 h 215"/>
                  <a:gd name="T8" fmla="*/ 36 w 485"/>
                  <a:gd name="T9" fmla="*/ 198 h 215"/>
                  <a:gd name="T10" fmla="*/ 43 w 485"/>
                  <a:gd name="T11" fmla="*/ 200 h 215"/>
                  <a:gd name="T12" fmla="*/ 68 w 485"/>
                  <a:gd name="T13" fmla="*/ 215 h 215"/>
                  <a:gd name="T14" fmla="*/ 76 w 485"/>
                  <a:gd name="T15" fmla="*/ 208 h 215"/>
                  <a:gd name="T16" fmla="*/ 86 w 485"/>
                  <a:gd name="T17" fmla="*/ 189 h 215"/>
                  <a:gd name="T18" fmla="*/ 112 w 485"/>
                  <a:gd name="T19" fmla="*/ 164 h 215"/>
                  <a:gd name="T20" fmla="*/ 121 w 485"/>
                  <a:gd name="T21" fmla="*/ 152 h 215"/>
                  <a:gd name="T22" fmla="*/ 132 w 485"/>
                  <a:gd name="T23" fmla="*/ 141 h 215"/>
                  <a:gd name="T24" fmla="*/ 144 w 485"/>
                  <a:gd name="T25" fmla="*/ 125 h 215"/>
                  <a:gd name="T26" fmla="*/ 166 w 485"/>
                  <a:gd name="T27" fmla="*/ 120 h 215"/>
                  <a:gd name="T28" fmla="*/ 168 w 485"/>
                  <a:gd name="T29" fmla="*/ 112 h 215"/>
                  <a:gd name="T30" fmla="*/ 168 w 485"/>
                  <a:gd name="T31" fmla="*/ 94 h 215"/>
                  <a:gd name="T32" fmla="*/ 172 w 485"/>
                  <a:gd name="T33" fmla="*/ 87 h 215"/>
                  <a:gd name="T34" fmla="*/ 178 w 485"/>
                  <a:gd name="T35" fmla="*/ 73 h 215"/>
                  <a:gd name="T36" fmla="*/ 184 w 485"/>
                  <a:gd name="T37" fmla="*/ 63 h 215"/>
                  <a:gd name="T38" fmla="*/ 191 w 485"/>
                  <a:gd name="T39" fmla="*/ 66 h 215"/>
                  <a:gd name="T40" fmla="*/ 202 w 485"/>
                  <a:gd name="T41" fmla="*/ 75 h 215"/>
                  <a:gd name="T42" fmla="*/ 217 w 485"/>
                  <a:gd name="T43" fmla="*/ 72 h 215"/>
                  <a:gd name="T44" fmla="*/ 216 w 485"/>
                  <a:gd name="T45" fmla="*/ 85 h 215"/>
                  <a:gd name="T46" fmla="*/ 206 w 485"/>
                  <a:gd name="T47" fmla="*/ 87 h 215"/>
                  <a:gd name="T48" fmla="*/ 194 w 485"/>
                  <a:gd name="T49" fmla="*/ 90 h 215"/>
                  <a:gd name="T50" fmla="*/ 199 w 485"/>
                  <a:gd name="T51" fmla="*/ 103 h 215"/>
                  <a:gd name="T52" fmla="*/ 217 w 485"/>
                  <a:gd name="T53" fmla="*/ 108 h 215"/>
                  <a:gd name="T54" fmla="*/ 227 w 485"/>
                  <a:gd name="T55" fmla="*/ 119 h 215"/>
                  <a:gd name="T56" fmla="*/ 240 w 485"/>
                  <a:gd name="T57" fmla="*/ 124 h 215"/>
                  <a:gd name="T58" fmla="*/ 266 w 485"/>
                  <a:gd name="T59" fmla="*/ 143 h 215"/>
                  <a:gd name="T60" fmla="*/ 277 w 485"/>
                  <a:gd name="T61" fmla="*/ 142 h 215"/>
                  <a:gd name="T62" fmla="*/ 293 w 485"/>
                  <a:gd name="T63" fmla="*/ 140 h 215"/>
                  <a:gd name="T64" fmla="*/ 305 w 485"/>
                  <a:gd name="T65" fmla="*/ 141 h 215"/>
                  <a:gd name="T66" fmla="*/ 318 w 485"/>
                  <a:gd name="T67" fmla="*/ 151 h 215"/>
                  <a:gd name="T68" fmla="*/ 344 w 485"/>
                  <a:gd name="T69" fmla="*/ 151 h 215"/>
                  <a:gd name="T70" fmla="*/ 370 w 485"/>
                  <a:gd name="T71" fmla="*/ 152 h 215"/>
                  <a:gd name="T72" fmla="*/ 385 w 485"/>
                  <a:gd name="T73" fmla="*/ 152 h 215"/>
                  <a:gd name="T74" fmla="*/ 399 w 485"/>
                  <a:gd name="T75" fmla="*/ 139 h 215"/>
                  <a:gd name="T76" fmla="*/ 396 w 485"/>
                  <a:gd name="T77" fmla="*/ 127 h 215"/>
                  <a:gd name="T78" fmla="*/ 409 w 485"/>
                  <a:gd name="T79" fmla="*/ 136 h 215"/>
                  <a:gd name="T80" fmla="*/ 409 w 485"/>
                  <a:gd name="T81" fmla="*/ 127 h 215"/>
                  <a:gd name="T82" fmla="*/ 421 w 485"/>
                  <a:gd name="T83" fmla="*/ 131 h 215"/>
                  <a:gd name="T84" fmla="*/ 399 w 485"/>
                  <a:gd name="T85" fmla="*/ 116 h 215"/>
                  <a:gd name="T86" fmla="*/ 394 w 485"/>
                  <a:gd name="T87" fmla="*/ 104 h 215"/>
                  <a:gd name="T88" fmla="*/ 404 w 485"/>
                  <a:gd name="T89" fmla="*/ 100 h 215"/>
                  <a:gd name="T90" fmla="*/ 426 w 485"/>
                  <a:gd name="T91" fmla="*/ 103 h 215"/>
                  <a:gd name="T92" fmla="*/ 420 w 485"/>
                  <a:gd name="T93" fmla="*/ 90 h 215"/>
                  <a:gd name="T94" fmla="*/ 408 w 485"/>
                  <a:gd name="T95" fmla="*/ 77 h 215"/>
                  <a:gd name="T96" fmla="*/ 440 w 485"/>
                  <a:gd name="T97" fmla="*/ 82 h 215"/>
                  <a:gd name="T98" fmla="*/ 443 w 485"/>
                  <a:gd name="T99" fmla="*/ 73 h 215"/>
                  <a:gd name="T100" fmla="*/ 448 w 485"/>
                  <a:gd name="T101" fmla="*/ 66 h 215"/>
                  <a:gd name="T102" fmla="*/ 462 w 485"/>
                  <a:gd name="T103" fmla="*/ 64 h 215"/>
                  <a:gd name="T104" fmla="*/ 463 w 485"/>
                  <a:gd name="T105" fmla="*/ 52 h 215"/>
                  <a:gd name="T106" fmla="*/ 457 w 485"/>
                  <a:gd name="T107" fmla="*/ 47 h 215"/>
                  <a:gd name="T108" fmla="*/ 464 w 485"/>
                  <a:gd name="T109" fmla="*/ 41 h 215"/>
                  <a:gd name="T110" fmla="*/ 472 w 485"/>
                  <a:gd name="T111" fmla="*/ 40 h 215"/>
                  <a:gd name="T112" fmla="*/ 471 w 485"/>
                  <a:gd name="T113" fmla="*/ 31 h 215"/>
                  <a:gd name="T114" fmla="*/ 482 w 485"/>
                  <a:gd name="T115" fmla="*/ 29 h 215"/>
                  <a:gd name="T116" fmla="*/ 484 w 485"/>
                  <a:gd name="T117" fmla="*/ 13 h 215"/>
                  <a:gd name="T118" fmla="*/ 477 w 485"/>
                  <a:gd name="T119" fmla="*/ 4 h 215"/>
                  <a:gd name="T120" fmla="*/ 440 w 485"/>
                  <a:gd name="T1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5" h="215">
                    <a:moveTo>
                      <a:pt x="92" y="2"/>
                    </a:moveTo>
                    <a:lnTo>
                      <a:pt x="70" y="47"/>
                    </a:lnTo>
                    <a:lnTo>
                      <a:pt x="1" y="192"/>
                    </a:lnTo>
                    <a:lnTo>
                      <a:pt x="0" y="192"/>
                    </a:lnTo>
                    <a:lnTo>
                      <a:pt x="4" y="192"/>
                    </a:lnTo>
                    <a:lnTo>
                      <a:pt x="6" y="191"/>
                    </a:lnTo>
                    <a:lnTo>
                      <a:pt x="10" y="183"/>
                    </a:lnTo>
                    <a:lnTo>
                      <a:pt x="20" y="183"/>
                    </a:lnTo>
                    <a:lnTo>
                      <a:pt x="23" y="184"/>
                    </a:lnTo>
                    <a:lnTo>
                      <a:pt x="25" y="185"/>
                    </a:lnTo>
                    <a:lnTo>
                      <a:pt x="26" y="188"/>
                    </a:lnTo>
                    <a:lnTo>
                      <a:pt x="27" y="192"/>
                    </a:lnTo>
                    <a:lnTo>
                      <a:pt x="32" y="195"/>
                    </a:lnTo>
                    <a:lnTo>
                      <a:pt x="34" y="197"/>
                    </a:lnTo>
                    <a:lnTo>
                      <a:pt x="36" y="198"/>
                    </a:lnTo>
                    <a:lnTo>
                      <a:pt x="37" y="197"/>
                    </a:lnTo>
                    <a:lnTo>
                      <a:pt x="41" y="198"/>
                    </a:lnTo>
                    <a:lnTo>
                      <a:pt x="43" y="200"/>
                    </a:lnTo>
                    <a:lnTo>
                      <a:pt x="48" y="205"/>
                    </a:lnTo>
                    <a:lnTo>
                      <a:pt x="60" y="209"/>
                    </a:lnTo>
                    <a:lnTo>
                      <a:pt x="68" y="215"/>
                    </a:lnTo>
                    <a:lnTo>
                      <a:pt x="74" y="215"/>
                    </a:lnTo>
                    <a:lnTo>
                      <a:pt x="75" y="208"/>
                    </a:lnTo>
                    <a:lnTo>
                      <a:pt x="76" y="208"/>
                    </a:lnTo>
                    <a:lnTo>
                      <a:pt x="76" y="201"/>
                    </a:lnTo>
                    <a:lnTo>
                      <a:pt x="88" y="192"/>
                    </a:lnTo>
                    <a:lnTo>
                      <a:pt x="86" y="189"/>
                    </a:lnTo>
                    <a:lnTo>
                      <a:pt x="87" y="186"/>
                    </a:lnTo>
                    <a:lnTo>
                      <a:pt x="100" y="181"/>
                    </a:lnTo>
                    <a:lnTo>
                      <a:pt x="112" y="164"/>
                    </a:lnTo>
                    <a:lnTo>
                      <a:pt x="116" y="160"/>
                    </a:lnTo>
                    <a:lnTo>
                      <a:pt x="119" y="159"/>
                    </a:lnTo>
                    <a:lnTo>
                      <a:pt x="121" y="152"/>
                    </a:lnTo>
                    <a:lnTo>
                      <a:pt x="124" y="153"/>
                    </a:lnTo>
                    <a:lnTo>
                      <a:pt x="131" y="147"/>
                    </a:lnTo>
                    <a:lnTo>
                      <a:pt x="132" y="141"/>
                    </a:lnTo>
                    <a:lnTo>
                      <a:pt x="133" y="138"/>
                    </a:lnTo>
                    <a:lnTo>
                      <a:pt x="135" y="135"/>
                    </a:lnTo>
                    <a:lnTo>
                      <a:pt x="144" y="125"/>
                    </a:lnTo>
                    <a:lnTo>
                      <a:pt x="151" y="118"/>
                    </a:lnTo>
                    <a:lnTo>
                      <a:pt x="157" y="118"/>
                    </a:lnTo>
                    <a:lnTo>
                      <a:pt x="166" y="120"/>
                    </a:lnTo>
                    <a:lnTo>
                      <a:pt x="170" y="118"/>
                    </a:lnTo>
                    <a:lnTo>
                      <a:pt x="170" y="116"/>
                    </a:lnTo>
                    <a:lnTo>
                      <a:pt x="168" y="112"/>
                    </a:lnTo>
                    <a:lnTo>
                      <a:pt x="162" y="100"/>
                    </a:lnTo>
                    <a:lnTo>
                      <a:pt x="163" y="99"/>
                    </a:lnTo>
                    <a:lnTo>
                      <a:pt x="168" y="94"/>
                    </a:lnTo>
                    <a:lnTo>
                      <a:pt x="168" y="91"/>
                    </a:lnTo>
                    <a:lnTo>
                      <a:pt x="170" y="86"/>
                    </a:lnTo>
                    <a:lnTo>
                      <a:pt x="172" y="87"/>
                    </a:lnTo>
                    <a:lnTo>
                      <a:pt x="174" y="86"/>
                    </a:lnTo>
                    <a:lnTo>
                      <a:pt x="177" y="81"/>
                    </a:lnTo>
                    <a:lnTo>
                      <a:pt x="178" y="73"/>
                    </a:lnTo>
                    <a:lnTo>
                      <a:pt x="180" y="67"/>
                    </a:lnTo>
                    <a:lnTo>
                      <a:pt x="181" y="66"/>
                    </a:lnTo>
                    <a:lnTo>
                      <a:pt x="184" y="63"/>
                    </a:lnTo>
                    <a:lnTo>
                      <a:pt x="190" y="59"/>
                    </a:lnTo>
                    <a:lnTo>
                      <a:pt x="195" y="59"/>
                    </a:lnTo>
                    <a:lnTo>
                      <a:pt x="191" y="66"/>
                    </a:lnTo>
                    <a:lnTo>
                      <a:pt x="193" y="70"/>
                    </a:lnTo>
                    <a:lnTo>
                      <a:pt x="196" y="74"/>
                    </a:lnTo>
                    <a:lnTo>
                      <a:pt x="202" y="75"/>
                    </a:lnTo>
                    <a:lnTo>
                      <a:pt x="209" y="74"/>
                    </a:lnTo>
                    <a:lnTo>
                      <a:pt x="214" y="72"/>
                    </a:lnTo>
                    <a:lnTo>
                      <a:pt x="217" y="72"/>
                    </a:lnTo>
                    <a:lnTo>
                      <a:pt x="217" y="75"/>
                    </a:lnTo>
                    <a:lnTo>
                      <a:pt x="217" y="81"/>
                    </a:lnTo>
                    <a:lnTo>
                      <a:pt x="216" y="85"/>
                    </a:lnTo>
                    <a:lnTo>
                      <a:pt x="213" y="87"/>
                    </a:lnTo>
                    <a:lnTo>
                      <a:pt x="209" y="87"/>
                    </a:lnTo>
                    <a:lnTo>
                      <a:pt x="206" y="87"/>
                    </a:lnTo>
                    <a:lnTo>
                      <a:pt x="205" y="90"/>
                    </a:lnTo>
                    <a:lnTo>
                      <a:pt x="198" y="88"/>
                    </a:lnTo>
                    <a:lnTo>
                      <a:pt x="194" y="90"/>
                    </a:lnTo>
                    <a:lnTo>
                      <a:pt x="194" y="93"/>
                    </a:lnTo>
                    <a:lnTo>
                      <a:pt x="199" y="96"/>
                    </a:lnTo>
                    <a:lnTo>
                      <a:pt x="199" y="103"/>
                    </a:lnTo>
                    <a:lnTo>
                      <a:pt x="203" y="111"/>
                    </a:lnTo>
                    <a:lnTo>
                      <a:pt x="209" y="111"/>
                    </a:lnTo>
                    <a:lnTo>
                      <a:pt x="217" y="108"/>
                    </a:lnTo>
                    <a:lnTo>
                      <a:pt x="220" y="111"/>
                    </a:lnTo>
                    <a:lnTo>
                      <a:pt x="221" y="118"/>
                    </a:lnTo>
                    <a:lnTo>
                      <a:pt x="227" y="119"/>
                    </a:lnTo>
                    <a:lnTo>
                      <a:pt x="231" y="121"/>
                    </a:lnTo>
                    <a:lnTo>
                      <a:pt x="234" y="123"/>
                    </a:lnTo>
                    <a:lnTo>
                      <a:pt x="240" y="124"/>
                    </a:lnTo>
                    <a:lnTo>
                      <a:pt x="242" y="130"/>
                    </a:lnTo>
                    <a:lnTo>
                      <a:pt x="250" y="135"/>
                    </a:lnTo>
                    <a:lnTo>
                      <a:pt x="266" y="143"/>
                    </a:lnTo>
                    <a:lnTo>
                      <a:pt x="269" y="140"/>
                    </a:lnTo>
                    <a:lnTo>
                      <a:pt x="273" y="140"/>
                    </a:lnTo>
                    <a:lnTo>
                      <a:pt x="277" y="142"/>
                    </a:lnTo>
                    <a:lnTo>
                      <a:pt x="285" y="142"/>
                    </a:lnTo>
                    <a:lnTo>
                      <a:pt x="286" y="139"/>
                    </a:lnTo>
                    <a:lnTo>
                      <a:pt x="293" y="140"/>
                    </a:lnTo>
                    <a:lnTo>
                      <a:pt x="299" y="143"/>
                    </a:lnTo>
                    <a:lnTo>
                      <a:pt x="302" y="141"/>
                    </a:lnTo>
                    <a:lnTo>
                      <a:pt x="305" y="141"/>
                    </a:lnTo>
                    <a:lnTo>
                      <a:pt x="308" y="142"/>
                    </a:lnTo>
                    <a:lnTo>
                      <a:pt x="311" y="146"/>
                    </a:lnTo>
                    <a:lnTo>
                      <a:pt x="318" y="151"/>
                    </a:lnTo>
                    <a:lnTo>
                      <a:pt x="323" y="152"/>
                    </a:lnTo>
                    <a:lnTo>
                      <a:pt x="330" y="152"/>
                    </a:lnTo>
                    <a:lnTo>
                      <a:pt x="344" y="151"/>
                    </a:lnTo>
                    <a:lnTo>
                      <a:pt x="358" y="151"/>
                    </a:lnTo>
                    <a:lnTo>
                      <a:pt x="366" y="152"/>
                    </a:lnTo>
                    <a:lnTo>
                      <a:pt x="370" y="152"/>
                    </a:lnTo>
                    <a:lnTo>
                      <a:pt x="375" y="152"/>
                    </a:lnTo>
                    <a:lnTo>
                      <a:pt x="381" y="153"/>
                    </a:lnTo>
                    <a:lnTo>
                      <a:pt x="385" y="152"/>
                    </a:lnTo>
                    <a:lnTo>
                      <a:pt x="389" y="152"/>
                    </a:lnTo>
                    <a:lnTo>
                      <a:pt x="395" y="147"/>
                    </a:lnTo>
                    <a:lnTo>
                      <a:pt x="399" y="139"/>
                    </a:lnTo>
                    <a:lnTo>
                      <a:pt x="398" y="137"/>
                    </a:lnTo>
                    <a:lnTo>
                      <a:pt x="394" y="131"/>
                    </a:lnTo>
                    <a:lnTo>
                      <a:pt x="396" y="127"/>
                    </a:lnTo>
                    <a:lnTo>
                      <a:pt x="399" y="130"/>
                    </a:lnTo>
                    <a:lnTo>
                      <a:pt x="406" y="135"/>
                    </a:lnTo>
                    <a:lnTo>
                      <a:pt x="409" y="136"/>
                    </a:lnTo>
                    <a:lnTo>
                      <a:pt x="410" y="134"/>
                    </a:lnTo>
                    <a:lnTo>
                      <a:pt x="408" y="128"/>
                    </a:lnTo>
                    <a:lnTo>
                      <a:pt x="409" y="127"/>
                    </a:lnTo>
                    <a:lnTo>
                      <a:pt x="413" y="128"/>
                    </a:lnTo>
                    <a:lnTo>
                      <a:pt x="416" y="130"/>
                    </a:lnTo>
                    <a:lnTo>
                      <a:pt x="421" y="131"/>
                    </a:lnTo>
                    <a:lnTo>
                      <a:pt x="422" y="128"/>
                    </a:lnTo>
                    <a:lnTo>
                      <a:pt x="419" y="125"/>
                    </a:lnTo>
                    <a:lnTo>
                      <a:pt x="399" y="116"/>
                    </a:lnTo>
                    <a:lnTo>
                      <a:pt x="396" y="113"/>
                    </a:lnTo>
                    <a:lnTo>
                      <a:pt x="393" y="110"/>
                    </a:lnTo>
                    <a:lnTo>
                      <a:pt x="394" y="104"/>
                    </a:lnTo>
                    <a:lnTo>
                      <a:pt x="397" y="100"/>
                    </a:lnTo>
                    <a:lnTo>
                      <a:pt x="400" y="100"/>
                    </a:lnTo>
                    <a:lnTo>
                      <a:pt x="404" y="100"/>
                    </a:lnTo>
                    <a:lnTo>
                      <a:pt x="416" y="104"/>
                    </a:lnTo>
                    <a:lnTo>
                      <a:pt x="421" y="104"/>
                    </a:lnTo>
                    <a:lnTo>
                      <a:pt x="426" y="103"/>
                    </a:lnTo>
                    <a:lnTo>
                      <a:pt x="429" y="101"/>
                    </a:lnTo>
                    <a:lnTo>
                      <a:pt x="428" y="97"/>
                    </a:lnTo>
                    <a:lnTo>
                      <a:pt x="420" y="90"/>
                    </a:lnTo>
                    <a:lnTo>
                      <a:pt x="414" y="85"/>
                    </a:lnTo>
                    <a:lnTo>
                      <a:pt x="411" y="82"/>
                    </a:lnTo>
                    <a:lnTo>
                      <a:pt x="408" y="77"/>
                    </a:lnTo>
                    <a:lnTo>
                      <a:pt x="412" y="73"/>
                    </a:lnTo>
                    <a:lnTo>
                      <a:pt x="424" y="76"/>
                    </a:lnTo>
                    <a:lnTo>
                      <a:pt x="440" y="82"/>
                    </a:lnTo>
                    <a:lnTo>
                      <a:pt x="444" y="81"/>
                    </a:lnTo>
                    <a:lnTo>
                      <a:pt x="445" y="77"/>
                    </a:lnTo>
                    <a:lnTo>
                      <a:pt x="443" y="73"/>
                    </a:lnTo>
                    <a:lnTo>
                      <a:pt x="443" y="69"/>
                    </a:lnTo>
                    <a:lnTo>
                      <a:pt x="444" y="67"/>
                    </a:lnTo>
                    <a:lnTo>
                      <a:pt x="448" y="66"/>
                    </a:lnTo>
                    <a:lnTo>
                      <a:pt x="456" y="68"/>
                    </a:lnTo>
                    <a:lnTo>
                      <a:pt x="460" y="67"/>
                    </a:lnTo>
                    <a:lnTo>
                      <a:pt x="462" y="64"/>
                    </a:lnTo>
                    <a:lnTo>
                      <a:pt x="466" y="62"/>
                    </a:lnTo>
                    <a:lnTo>
                      <a:pt x="466" y="53"/>
                    </a:lnTo>
                    <a:lnTo>
                      <a:pt x="463" y="52"/>
                    </a:lnTo>
                    <a:lnTo>
                      <a:pt x="457" y="52"/>
                    </a:lnTo>
                    <a:lnTo>
                      <a:pt x="456" y="49"/>
                    </a:lnTo>
                    <a:lnTo>
                      <a:pt x="457" y="47"/>
                    </a:lnTo>
                    <a:lnTo>
                      <a:pt x="458" y="43"/>
                    </a:lnTo>
                    <a:lnTo>
                      <a:pt x="461" y="41"/>
                    </a:lnTo>
                    <a:lnTo>
                      <a:pt x="464" y="41"/>
                    </a:lnTo>
                    <a:lnTo>
                      <a:pt x="467" y="46"/>
                    </a:lnTo>
                    <a:lnTo>
                      <a:pt x="473" y="43"/>
                    </a:lnTo>
                    <a:lnTo>
                      <a:pt x="472" y="40"/>
                    </a:lnTo>
                    <a:lnTo>
                      <a:pt x="469" y="34"/>
                    </a:lnTo>
                    <a:lnTo>
                      <a:pt x="469" y="32"/>
                    </a:lnTo>
                    <a:lnTo>
                      <a:pt x="471" y="31"/>
                    </a:lnTo>
                    <a:lnTo>
                      <a:pt x="477" y="33"/>
                    </a:lnTo>
                    <a:lnTo>
                      <a:pt x="480" y="32"/>
                    </a:lnTo>
                    <a:lnTo>
                      <a:pt x="482" y="29"/>
                    </a:lnTo>
                    <a:lnTo>
                      <a:pt x="484" y="24"/>
                    </a:lnTo>
                    <a:lnTo>
                      <a:pt x="485" y="14"/>
                    </a:lnTo>
                    <a:lnTo>
                      <a:pt x="484" y="13"/>
                    </a:lnTo>
                    <a:lnTo>
                      <a:pt x="481" y="11"/>
                    </a:lnTo>
                    <a:lnTo>
                      <a:pt x="479" y="8"/>
                    </a:lnTo>
                    <a:lnTo>
                      <a:pt x="477" y="4"/>
                    </a:lnTo>
                    <a:lnTo>
                      <a:pt x="470" y="0"/>
                    </a:lnTo>
                    <a:lnTo>
                      <a:pt x="471" y="0"/>
                    </a:lnTo>
                    <a:lnTo>
                      <a:pt x="440" y="0"/>
                    </a:lnTo>
                    <a:lnTo>
                      <a:pt x="164" y="1"/>
                    </a:lnTo>
                    <a:lnTo>
                      <a:pt x="92" y="2"/>
                    </a:lnTo>
                    <a:close/>
                  </a:path>
                </a:pathLst>
              </a:custGeom>
              <a:solidFill>
                <a:schemeClr val="bg1">
                  <a:lumMod val="75000"/>
                </a:schemeClr>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 name="Freeform 55">
                <a:extLst>
                  <a:ext uri="{FF2B5EF4-FFF2-40B4-BE49-F238E27FC236}">
                    <a16:creationId xmlns:a16="http://schemas.microsoft.com/office/drawing/2014/main" id="{6ADF21EF-B8E2-7A48-8264-21A60EB7E188}"/>
                  </a:ext>
                </a:extLst>
              </p:cNvPr>
              <p:cNvSpPr>
                <a:spLocks/>
              </p:cNvSpPr>
              <p:nvPr/>
            </p:nvSpPr>
            <p:spPr bwMode="auto">
              <a:xfrm>
                <a:off x="4792663" y="2763838"/>
                <a:ext cx="585788" cy="628650"/>
              </a:xfrm>
              <a:custGeom>
                <a:avLst/>
                <a:gdLst>
                  <a:gd name="T0" fmla="*/ 26 w 369"/>
                  <a:gd name="T1" fmla="*/ 301 h 396"/>
                  <a:gd name="T2" fmla="*/ 49 w 369"/>
                  <a:gd name="T3" fmla="*/ 306 h 396"/>
                  <a:gd name="T4" fmla="*/ 75 w 369"/>
                  <a:gd name="T5" fmla="*/ 328 h 396"/>
                  <a:gd name="T6" fmla="*/ 83 w 369"/>
                  <a:gd name="T7" fmla="*/ 357 h 396"/>
                  <a:gd name="T8" fmla="*/ 104 w 369"/>
                  <a:gd name="T9" fmla="*/ 375 h 396"/>
                  <a:gd name="T10" fmla="*/ 133 w 369"/>
                  <a:gd name="T11" fmla="*/ 381 h 396"/>
                  <a:gd name="T12" fmla="*/ 166 w 369"/>
                  <a:gd name="T13" fmla="*/ 375 h 396"/>
                  <a:gd name="T14" fmla="*/ 116 w 369"/>
                  <a:gd name="T15" fmla="*/ 336 h 396"/>
                  <a:gd name="T16" fmla="*/ 233 w 369"/>
                  <a:gd name="T17" fmla="*/ 363 h 396"/>
                  <a:gd name="T18" fmla="*/ 245 w 369"/>
                  <a:gd name="T19" fmla="*/ 366 h 396"/>
                  <a:gd name="T20" fmla="*/ 256 w 369"/>
                  <a:gd name="T21" fmla="*/ 368 h 396"/>
                  <a:gd name="T22" fmla="*/ 271 w 369"/>
                  <a:gd name="T23" fmla="*/ 354 h 396"/>
                  <a:gd name="T24" fmla="*/ 269 w 369"/>
                  <a:gd name="T25" fmla="*/ 368 h 396"/>
                  <a:gd name="T26" fmla="*/ 256 w 369"/>
                  <a:gd name="T27" fmla="*/ 388 h 396"/>
                  <a:gd name="T28" fmla="*/ 287 w 369"/>
                  <a:gd name="T29" fmla="*/ 381 h 396"/>
                  <a:gd name="T30" fmla="*/ 290 w 369"/>
                  <a:gd name="T31" fmla="*/ 396 h 396"/>
                  <a:gd name="T32" fmla="*/ 310 w 369"/>
                  <a:gd name="T33" fmla="*/ 380 h 396"/>
                  <a:gd name="T34" fmla="*/ 318 w 369"/>
                  <a:gd name="T35" fmla="*/ 365 h 396"/>
                  <a:gd name="T36" fmla="*/ 292 w 369"/>
                  <a:gd name="T37" fmla="*/ 365 h 396"/>
                  <a:gd name="T38" fmla="*/ 280 w 369"/>
                  <a:gd name="T39" fmla="*/ 336 h 396"/>
                  <a:gd name="T40" fmla="*/ 264 w 369"/>
                  <a:gd name="T41" fmla="*/ 329 h 396"/>
                  <a:gd name="T42" fmla="*/ 280 w 369"/>
                  <a:gd name="T43" fmla="*/ 319 h 396"/>
                  <a:gd name="T44" fmla="*/ 296 w 369"/>
                  <a:gd name="T45" fmla="*/ 331 h 396"/>
                  <a:gd name="T46" fmla="*/ 301 w 369"/>
                  <a:gd name="T47" fmla="*/ 356 h 396"/>
                  <a:gd name="T48" fmla="*/ 316 w 369"/>
                  <a:gd name="T49" fmla="*/ 348 h 396"/>
                  <a:gd name="T50" fmla="*/ 322 w 369"/>
                  <a:gd name="T51" fmla="*/ 339 h 396"/>
                  <a:gd name="T52" fmla="*/ 312 w 369"/>
                  <a:gd name="T53" fmla="*/ 333 h 396"/>
                  <a:gd name="T54" fmla="*/ 308 w 369"/>
                  <a:gd name="T55" fmla="*/ 321 h 396"/>
                  <a:gd name="T56" fmla="*/ 291 w 369"/>
                  <a:gd name="T57" fmla="*/ 311 h 396"/>
                  <a:gd name="T58" fmla="*/ 301 w 369"/>
                  <a:gd name="T59" fmla="*/ 303 h 396"/>
                  <a:gd name="T60" fmla="*/ 318 w 369"/>
                  <a:gd name="T61" fmla="*/ 309 h 396"/>
                  <a:gd name="T62" fmla="*/ 328 w 369"/>
                  <a:gd name="T63" fmla="*/ 319 h 396"/>
                  <a:gd name="T64" fmla="*/ 331 w 369"/>
                  <a:gd name="T65" fmla="*/ 307 h 396"/>
                  <a:gd name="T66" fmla="*/ 333 w 369"/>
                  <a:gd name="T67" fmla="*/ 303 h 396"/>
                  <a:gd name="T68" fmla="*/ 348 w 369"/>
                  <a:gd name="T69" fmla="*/ 310 h 396"/>
                  <a:gd name="T70" fmla="*/ 358 w 369"/>
                  <a:gd name="T71" fmla="*/ 316 h 396"/>
                  <a:gd name="T72" fmla="*/ 363 w 369"/>
                  <a:gd name="T73" fmla="*/ 306 h 396"/>
                  <a:gd name="T74" fmla="*/ 351 w 369"/>
                  <a:gd name="T75" fmla="*/ 295 h 396"/>
                  <a:gd name="T76" fmla="*/ 333 w 369"/>
                  <a:gd name="T77" fmla="*/ 289 h 396"/>
                  <a:gd name="T78" fmla="*/ 345 w 369"/>
                  <a:gd name="T79" fmla="*/ 282 h 396"/>
                  <a:gd name="T80" fmla="*/ 361 w 369"/>
                  <a:gd name="T81" fmla="*/ 293 h 396"/>
                  <a:gd name="T82" fmla="*/ 351 w 369"/>
                  <a:gd name="T83" fmla="*/ 261 h 396"/>
                  <a:gd name="T84" fmla="*/ 335 w 369"/>
                  <a:gd name="T85" fmla="*/ 262 h 396"/>
                  <a:gd name="T86" fmla="*/ 316 w 369"/>
                  <a:gd name="T87" fmla="*/ 258 h 396"/>
                  <a:gd name="T88" fmla="*/ 336 w 369"/>
                  <a:gd name="T89" fmla="*/ 254 h 396"/>
                  <a:gd name="T90" fmla="*/ 335 w 369"/>
                  <a:gd name="T91" fmla="*/ 230 h 396"/>
                  <a:gd name="T92" fmla="*/ 313 w 369"/>
                  <a:gd name="T93" fmla="*/ 185 h 396"/>
                  <a:gd name="T94" fmla="*/ 289 w 369"/>
                  <a:gd name="T95" fmla="*/ 164 h 396"/>
                  <a:gd name="T96" fmla="*/ 252 w 369"/>
                  <a:gd name="T97" fmla="*/ 142 h 396"/>
                  <a:gd name="T98" fmla="*/ 229 w 369"/>
                  <a:gd name="T99" fmla="*/ 113 h 396"/>
                  <a:gd name="T100" fmla="*/ 210 w 369"/>
                  <a:gd name="T101" fmla="*/ 87 h 396"/>
                  <a:gd name="T102" fmla="*/ 197 w 369"/>
                  <a:gd name="T103" fmla="*/ 1 h 396"/>
                  <a:gd name="T104" fmla="*/ 9 w 369"/>
                  <a:gd name="T105" fmla="*/ 188 h 396"/>
                  <a:gd name="T106" fmla="*/ 0 w 369"/>
                  <a:gd name="T107" fmla="*/ 218 h 396"/>
                  <a:gd name="T108" fmla="*/ 2 w 369"/>
                  <a:gd name="T109" fmla="*/ 26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9" h="396">
                    <a:moveTo>
                      <a:pt x="12" y="287"/>
                    </a:moveTo>
                    <a:lnTo>
                      <a:pt x="13" y="293"/>
                    </a:lnTo>
                    <a:lnTo>
                      <a:pt x="17" y="294"/>
                    </a:lnTo>
                    <a:lnTo>
                      <a:pt x="20" y="293"/>
                    </a:lnTo>
                    <a:lnTo>
                      <a:pt x="24" y="295"/>
                    </a:lnTo>
                    <a:lnTo>
                      <a:pt x="26" y="301"/>
                    </a:lnTo>
                    <a:lnTo>
                      <a:pt x="30" y="304"/>
                    </a:lnTo>
                    <a:lnTo>
                      <a:pt x="33" y="306"/>
                    </a:lnTo>
                    <a:lnTo>
                      <a:pt x="42" y="306"/>
                    </a:lnTo>
                    <a:lnTo>
                      <a:pt x="45" y="305"/>
                    </a:lnTo>
                    <a:lnTo>
                      <a:pt x="47" y="305"/>
                    </a:lnTo>
                    <a:lnTo>
                      <a:pt x="49" y="306"/>
                    </a:lnTo>
                    <a:lnTo>
                      <a:pt x="51" y="307"/>
                    </a:lnTo>
                    <a:lnTo>
                      <a:pt x="61" y="306"/>
                    </a:lnTo>
                    <a:lnTo>
                      <a:pt x="65" y="307"/>
                    </a:lnTo>
                    <a:lnTo>
                      <a:pt x="69" y="313"/>
                    </a:lnTo>
                    <a:lnTo>
                      <a:pt x="73" y="323"/>
                    </a:lnTo>
                    <a:lnTo>
                      <a:pt x="75" y="328"/>
                    </a:lnTo>
                    <a:lnTo>
                      <a:pt x="74" y="335"/>
                    </a:lnTo>
                    <a:lnTo>
                      <a:pt x="71" y="341"/>
                    </a:lnTo>
                    <a:lnTo>
                      <a:pt x="70" y="349"/>
                    </a:lnTo>
                    <a:lnTo>
                      <a:pt x="72" y="356"/>
                    </a:lnTo>
                    <a:lnTo>
                      <a:pt x="75" y="357"/>
                    </a:lnTo>
                    <a:lnTo>
                      <a:pt x="83" y="357"/>
                    </a:lnTo>
                    <a:lnTo>
                      <a:pt x="85" y="358"/>
                    </a:lnTo>
                    <a:lnTo>
                      <a:pt x="86" y="361"/>
                    </a:lnTo>
                    <a:lnTo>
                      <a:pt x="98" y="365"/>
                    </a:lnTo>
                    <a:lnTo>
                      <a:pt x="101" y="367"/>
                    </a:lnTo>
                    <a:lnTo>
                      <a:pt x="103" y="370"/>
                    </a:lnTo>
                    <a:lnTo>
                      <a:pt x="104" y="375"/>
                    </a:lnTo>
                    <a:lnTo>
                      <a:pt x="105" y="375"/>
                    </a:lnTo>
                    <a:lnTo>
                      <a:pt x="113" y="376"/>
                    </a:lnTo>
                    <a:lnTo>
                      <a:pt x="123" y="382"/>
                    </a:lnTo>
                    <a:lnTo>
                      <a:pt x="126" y="384"/>
                    </a:lnTo>
                    <a:lnTo>
                      <a:pt x="129" y="384"/>
                    </a:lnTo>
                    <a:lnTo>
                      <a:pt x="133" y="381"/>
                    </a:lnTo>
                    <a:lnTo>
                      <a:pt x="134" y="380"/>
                    </a:lnTo>
                    <a:lnTo>
                      <a:pt x="136" y="378"/>
                    </a:lnTo>
                    <a:lnTo>
                      <a:pt x="140" y="378"/>
                    </a:lnTo>
                    <a:lnTo>
                      <a:pt x="149" y="373"/>
                    </a:lnTo>
                    <a:lnTo>
                      <a:pt x="154" y="373"/>
                    </a:lnTo>
                    <a:lnTo>
                      <a:pt x="166" y="375"/>
                    </a:lnTo>
                    <a:lnTo>
                      <a:pt x="170" y="375"/>
                    </a:lnTo>
                    <a:lnTo>
                      <a:pt x="177" y="375"/>
                    </a:lnTo>
                    <a:lnTo>
                      <a:pt x="178" y="374"/>
                    </a:lnTo>
                    <a:lnTo>
                      <a:pt x="179" y="373"/>
                    </a:lnTo>
                    <a:lnTo>
                      <a:pt x="176" y="369"/>
                    </a:lnTo>
                    <a:lnTo>
                      <a:pt x="116" y="336"/>
                    </a:lnTo>
                    <a:lnTo>
                      <a:pt x="115" y="268"/>
                    </a:lnTo>
                    <a:lnTo>
                      <a:pt x="178" y="269"/>
                    </a:lnTo>
                    <a:lnTo>
                      <a:pt x="236" y="269"/>
                    </a:lnTo>
                    <a:lnTo>
                      <a:pt x="234" y="286"/>
                    </a:lnTo>
                    <a:lnTo>
                      <a:pt x="234" y="331"/>
                    </a:lnTo>
                    <a:lnTo>
                      <a:pt x="233" y="363"/>
                    </a:lnTo>
                    <a:lnTo>
                      <a:pt x="233" y="364"/>
                    </a:lnTo>
                    <a:lnTo>
                      <a:pt x="237" y="364"/>
                    </a:lnTo>
                    <a:lnTo>
                      <a:pt x="241" y="364"/>
                    </a:lnTo>
                    <a:lnTo>
                      <a:pt x="242" y="362"/>
                    </a:lnTo>
                    <a:lnTo>
                      <a:pt x="245" y="363"/>
                    </a:lnTo>
                    <a:lnTo>
                      <a:pt x="245" y="366"/>
                    </a:lnTo>
                    <a:lnTo>
                      <a:pt x="244" y="370"/>
                    </a:lnTo>
                    <a:lnTo>
                      <a:pt x="243" y="373"/>
                    </a:lnTo>
                    <a:lnTo>
                      <a:pt x="244" y="375"/>
                    </a:lnTo>
                    <a:lnTo>
                      <a:pt x="248" y="373"/>
                    </a:lnTo>
                    <a:lnTo>
                      <a:pt x="255" y="374"/>
                    </a:lnTo>
                    <a:lnTo>
                      <a:pt x="256" y="368"/>
                    </a:lnTo>
                    <a:lnTo>
                      <a:pt x="261" y="367"/>
                    </a:lnTo>
                    <a:lnTo>
                      <a:pt x="262" y="366"/>
                    </a:lnTo>
                    <a:lnTo>
                      <a:pt x="263" y="361"/>
                    </a:lnTo>
                    <a:lnTo>
                      <a:pt x="263" y="358"/>
                    </a:lnTo>
                    <a:lnTo>
                      <a:pt x="267" y="356"/>
                    </a:lnTo>
                    <a:lnTo>
                      <a:pt x="271" y="354"/>
                    </a:lnTo>
                    <a:lnTo>
                      <a:pt x="272" y="355"/>
                    </a:lnTo>
                    <a:lnTo>
                      <a:pt x="273" y="357"/>
                    </a:lnTo>
                    <a:lnTo>
                      <a:pt x="271" y="359"/>
                    </a:lnTo>
                    <a:lnTo>
                      <a:pt x="271" y="362"/>
                    </a:lnTo>
                    <a:lnTo>
                      <a:pt x="272" y="365"/>
                    </a:lnTo>
                    <a:lnTo>
                      <a:pt x="269" y="368"/>
                    </a:lnTo>
                    <a:lnTo>
                      <a:pt x="266" y="369"/>
                    </a:lnTo>
                    <a:lnTo>
                      <a:pt x="263" y="372"/>
                    </a:lnTo>
                    <a:lnTo>
                      <a:pt x="262" y="376"/>
                    </a:lnTo>
                    <a:lnTo>
                      <a:pt x="258" y="378"/>
                    </a:lnTo>
                    <a:lnTo>
                      <a:pt x="255" y="382"/>
                    </a:lnTo>
                    <a:lnTo>
                      <a:pt x="256" y="388"/>
                    </a:lnTo>
                    <a:lnTo>
                      <a:pt x="261" y="390"/>
                    </a:lnTo>
                    <a:lnTo>
                      <a:pt x="273" y="387"/>
                    </a:lnTo>
                    <a:lnTo>
                      <a:pt x="273" y="381"/>
                    </a:lnTo>
                    <a:lnTo>
                      <a:pt x="274" y="380"/>
                    </a:lnTo>
                    <a:lnTo>
                      <a:pt x="280" y="381"/>
                    </a:lnTo>
                    <a:lnTo>
                      <a:pt x="287" y="381"/>
                    </a:lnTo>
                    <a:lnTo>
                      <a:pt x="288" y="384"/>
                    </a:lnTo>
                    <a:lnTo>
                      <a:pt x="285" y="389"/>
                    </a:lnTo>
                    <a:lnTo>
                      <a:pt x="285" y="392"/>
                    </a:lnTo>
                    <a:lnTo>
                      <a:pt x="287" y="394"/>
                    </a:lnTo>
                    <a:lnTo>
                      <a:pt x="289" y="396"/>
                    </a:lnTo>
                    <a:lnTo>
                      <a:pt x="290" y="396"/>
                    </a:lnTo>
                    <a:lnTo>
                      <a:pt x="293" y="395"/>
                    </a:lnTo>
                    <a:lnTo>
                      <a:pt x="294" y="387"/>
                    </a:lnTo>
                    <a:lnTo>
                      <a:pt x="298" y="388"/>
                    </a:lnTo>
                    <a:lnTo>
                      <a:pt x="301" y="389"/>
                    </a:lnTo>
                    <a:lnTo>
                      <a:pt x="302" y="387"/>
                    </a:lnTo>
                    <a:lnTo>
                      <a:pt x="310" y="380"/>
                    </a:lnTo>
                    <a:lnTo>
                      <a:pt x="314" y="378"/>
                    </a:lnTo>
                    <a:lnTo>
                      <a:pt x="316" y="377"/>
                    </a:lnTo>
                    <a:lnTo>
                      <a:pt x="318" y="375"/>
                    </a:lnTo>
                    <a:lnTo>
                      <a:pt x="316" y="372"/>
                    </a:lnTo>
                    <a:lnTo>
                      <a:pt x="316" y="369"/>
                    </a:lnTo>
                    <a:lnTo>
                      <a:pt x="318" y="365"/>
                    </a:lnTo>
                    <a:lnTo>
                      <a:pt x="316" y="364"/>
                    </a:lnTo>
                    <a:lnTo>
                      <a:pt x="311" y="373"/>
                    </a:lnTo>
                    <a:lnTo>
                      <a:pt x="301" y="372"/>
                    </a:lnTo>
                    <a:lnTo>
                      <a:pt x="299" y="370"/>
                    </a:lnTo>
                    <a:lnTo>
                      <a:pt x="298" y="368"/>
                    </a:lnTo>
                    <a:lnTo>
                      <a:pt x="292" y="365"/>
                    </a:lnTo>
                    <a:lnTo>
                      <a:pt x="290" y="363"/>
                    </a:lnTo>
                    <a:lnTo>
                      <a:pt x="289" y="359"/>
                    </a:lnTo>
                    <a:lnTo>
                      <a:pt x="284" y="355"/>
                    </a:lnTo>
                    <a:lnTo>
                      <a:pt x="281" y="354"/>
                    </a:lnTo>
                    <a:lnTo>
                      <a:pt x="282" y="341"/>
                    </a:lnTo>
                    <a:lnTo>
                      <a:pt x="280" y="336"/>
                    </a:lnTo>
                    <a:lnTo>
                      <a:pt x="277" y="333"/>
                    </a:lnTo>
                    <a:lnTo>
                      <a:pt x="272" y="333"/>
                    </a:lnTo>
                    <a:lnTo>
                      <a:pt x="269" y="332"/>
                    </a:lnTo>
                    <a:lnTo>
                      <a:pt x="268" y="330"/>
                    </a:lnTo>
                    <a:lnTo>
                      <a:pt x="266" y="328"/>
                    </a:lnTo>
                    <a:lnTo>
                      <a:pt x="264" y="329"/>
                    </a:lnTo>
                    <a:lnTo>
                      <a:pt x="263" y="329"/>
                    </a:lnTo>
                    <a:lnTo>
                      <a:pt x="259" y="323"/>
                    </a:lnTo>
                    <a:lnTo>
                      <a:pt x="257" y="317"/>
                    </a:lnTo>
                    <a:lnTo>
                      <a:pt x="265" y="318"/>
                    </a:lnTo>
                    <a:lnTo>
                      <a:pt x="271" y="320"/>
                    </a:lnTo>
                    <a:lnTo>
                      <a:pt x="280" y="319"/>
                    </a:lnTo>
                    <a:lnTo>
                      <a:pt x="280" y="321"/>
                    </a:lnTo>
                    <a:lnTo>
                      <a:pt x="278" y="327"/>
                    </a:lnTo>
                    <a:lnTo>
                      <a:pt x="281" y="330"/>
                    </a:lnTo>
                    <a:lnTo>
                      <a:pt x="288" y="332"/>
                    </a:lnTo>
                    <a:lnTo>
                      <a:pt x="294" y="330"/>
                    </a:lnTo>
                    <a:lnTo>
                      <a:pt x="296" y="331"/>
                    </a:lnTo>
                    <a:lnTo>
                      <a:pt x="295" y="335"/>
                    </a:lnTo>
                    <a:lnTo>
                      <a:pt x="292" y="340"/>
                    </a:lnTo>
                    <a:lnTo>
                      <a:pt x="295" y="347"/>
                    </a:lnTo>
                    <a:lnTo>
                      <a:pt x="294" y="352"/>
                    </a:lnTo>
                    <a:lnTo>
                      <a:pt x="295" y="355"/>
                    </a:lnTo>
                    <a:lnTo>
                      <a:pt x="301" y="356"/>
                    </a:lnTo>
                    <a:lnTo>
                      <a:pt x="305" y="359"/>
                    </a:lnTo>
                    <a:lnTo>
                      <a:pt x="307" y="360"/>
                    </a:lnTo>
                    <a:lnTo>
                      <a:pt x="309" y="359"/>
                    </a:lnTo>
                    <a:lnTo>
                      <a:pt x="314" y="361"/>
                    </a:lnTo>
                    <a:lnTo>
                      <a:pt x="313" y="352"/>
                    </a:lnTo>
                    <a:lnTo>
                      <a:pt x="316" y="348"/>
                    </a:lnTo>
                    <a:lnTo>
                      <a:pt x="318" y="345"/>
                    </a:lnTo>
                    <a:lnTo>
                      <a:pt x="319" y="341"/>
                    </a:lnTo>
                    <a:lnTo>
                      <a:pt x="317" y="340"/>
                    </a:lnTo>
                    <a:lnTo>
                      <a:pt x="316" y="338"/>
                    </a:lnTo>
                    <a:lnTo>
                      <a:pt x="318" y="338"/>
                    </a:lnTo>
                    <a:lnTo>
                      <a:pt x="322" y="339"/>
                    </a:lnTo>
                    <a:lnTo>
                      <a:pt x="328" y="331"/>
                    </a:lnTo>
                    <a:lnTo>
                      <a:pt x="329" y="327"/>
                    </a:lnTo>
                    <a:lnTo>
                      <a:pt x="328" y="326"/>
                    </a:lnTo>
                    <a:lnTo>
                      <a:pt x="323" y="329"/>
                    </a:lnTo>
                    <a:lnTo>
                      <a:pt x="314" y="332"/>
                    </a:lnTo>
                    <a:lnTo>
                      <a:pt x="312" y="333"/>
                    </a:lnTo>
                    <a:lnTo>
                      <a:pt x="309" y="333"/>
                    </a:lnTo>
                    <a:lnTo>
                      <a:pt x="307" y="332"/>
                    </a:lnTo>
                    <a:lnTo>
                      <a:pt x="316" y="324"/>
                    </a:lnTo>
                    <a:lnTo>
                      <a:pt x="314" y="320"/>
                    </a:lnTo>
                    <a:lnTo>
                      <a:pt x="311" y="322"/>
                    </a:lnTo>
                    <a:lnTo>
                      <a:pt x="308" y="321"/>
                    </a:lnTo>
                    <a:lnTo>
                      <a:pt x="304" y="316"/>
                    </a:lnTo>
                    <a:lnTo>
                      <a:pt x="298" y="319"/>
                    </a:lnTo>
                    <a:lnTo>
                      <a:pt x="297" y="316"/>
                    </a:lnTo>
                    <a:lnTo>
                      <a:pt x="298" y="313"/>
                    </a:lnTo>
                    <a:lnTo>
                      <a:pt x="297" y="310"/>
                    </a:lnTo>
                    <a:lnTo>
                      <a:pt x="291" y="311"/>
                    </a:lnTo>
                    <a:lnTo>
                      <a:pt x="291" y="309"/>
                    </a:lnTo>
                    <a:lnTo>
                      <a:pt x="292" y="306"/>
                    </a:lnTo>
                    <a:lnTo>
                      <a:pt x="298" y="307"/>
                    </a:lnTo>
                    <a:lnTo>
                      <a:pt x="298" y="306"/>
                    </a:lnTo>
                    <a:lnTo>
                      <a:pt x="298" y="304"/>
                    </a:lnTo>
                    <a:lnTo>
                      <a:pt x="301" y="303"/>
                    </a:lnTo>
                    <a:lnTo>
                      <a:pt x="309" y="309"/>
                    </a:lnTo>
                    <a:lnTo>
                      <a:pt x="312" y="309"/>
                    </a:lnTo>
                    <a:lnTo>
                      <a:pt x="314" y="307"/>
                    </a:lnTo>
                    <a:lnTo>
                      <a:pt x="317" y="306"/>
                    </a:lnTo>
                    <a:lnTo>
                      <a:pt x="318" y="306"/>
                    </a:lnTo>
                    <a:lnTo>
                      <a:pt x="318" y="309"/>
                    </a:lnTo>
                    <a:lnTo>
                      <a:pt x="316" y="312"/>
                    </a:lnTo>
                    <a:lnTo>
                      <a:pt x="320" y="316"/>
                    </a:lnTo>
                    <a:lnTo>
                      <a:pt x="325" y="312"/>
                    </a:lnTo>
                    <a:lnTo>
                      <a:pt x="329" y="313"/>
                    </a:lnTo>
                    <a:lnTo>
                      <a:pt x="330" y="314"/>
                    </a:lnTo>
                    <a:lnTo>
                      <a:pt x="328" y="319"/>
                    </a:lnTo>
                    <a:lnTo>
                      <a:pt x="331" y="321"/>
                    </a:lnTo>
                    <a:lnTo>
                      <a:pt x="333" y="320"/>
                    </a:lnTo>
                    <a:lnTo>
                      <a:pt x="336" y="317"/>
                    </a:lnTo>
                    <a:lnTo>
                      <a:pt x="338" y="314"/>
                    </a:lnTo>
                    <a:lnTo>
                      <a:pt x="337" y="310"/>
                    </a:lnTo>
                    <a:lnTo>
                      <a:pt x="331" y="307"/>
                    </a:lnTo>
                    <a:lnTo>
                      <a:pt x="326" y="307"/>
                    </a:lnTo>
                    <a:lnTo>
                      <a:pt x="324" y="306"/>
                    </a:lnTo>
                    <a:lnTo>
                      <a:pt x="323" y="304"/>
                    </a:lnTo>
                    <a:lnTo>
                      <a:pt x="325" y="301"/>
                    </a:lnTo>
                    <a:lnTo>
                      <a:pt x="329" y="301"/>
                    </a:lnTo>
                    <a:lnTo>
                      <a:pt x="333" y="303"/>
                    </a:lnTo>
                    <a:lnTo>
                      <a:pt x="337" y="304"/>
                    </a:lnTo>
                    <a:lnTo>
                      <a:pt x="340" y="303"/>
                    </a:lnTo>
                    <a:lnTo>
                      <a:pt x="341" y="301"/>
                    </a:lnTo>
                    <a:lnTo>
                      <a:pt x="345" y="302"/>
                    </a:lnTo>
                    <a:lnTo>
                      <a:pt x="347" y="305"/>
                    </a:lnTo>
                    <a:lnTo>
                      <a:pt x="348" y="310"/>
                    </a:lnTo>
                    <a:lnTo>
                      <a:pt x="350" y="311"/>
                    </a:lnTo>
                    <a:lnTo>
                      <a:pt x="352" y="309"/>
                    </a:lnTo>
                    <a:lnTo>
                      <a:pt x="354" y="310"/>
                    </a:lnTo>
                    <a:lnTo>
                      <a:pt x="354" y="313"/>
                    </a:lnTo>
                    <a:lnTo>
                      <a:pt x="356" y="317"/>
                    </a:lnTo>
                    <a:lnTo>
                      <a:pt x="358" y="316"/>
                    </a:lnTo>
                    <a:lnTo>
                      <a:pt x="359" y="312"/>
                    </a:lnTo>
                    <a:lnTo>
                      <a:pt x="365" y="311"/>
                    </a:lnTo>
                    <a:lnTo>
                      <a:pt x="367" y="312"/>
                    </a:lnTo>
                    <a:lnTo>
                      <a:pt x="369" y="311"/>
                    </a:lnTo>
                    <a:lnTo>
                      <a:pt x="369" y="309"/>
                    </a:lnTo>
                    <a:lnTo>
                      <a:pt x="363" y="306"/>
                    </a:lnTo>
                    <a:lnTo>
                      <a:pt x="362" y="304"/>
                    </a:lnTo>
                    <a:lnTo>
                      <a:pt x="359" y="302"/>
                    </a:lnTo>
                    <a:lnTo>
                      <a:pt x="353" y="302"/>
                    </a:lnTo>
                    <a:lnTo>
                      <a:pt x="351" y="301"/>
                    </a:lnTo>
                    <a:lnTo>
                      <a:pt x="351" y="299"/>
                    </a:lnTo>
                    <a:lnTo>
                      <a:pt x="351" y="295"/>
                    </a:lnTo>
                    <a:lnTo>
                      <a:pt x="347" y="297"/>
                    </a:lnTo>
                    <a:lnTo>
                      <a:pt x="345" y="297"/>
                    </a:lnTo>
                    <a:lnTo>
                      <a:pt x="342" y="296"/>
                    </a:lnTo>
                    <a:lnTo>
                      <a:pt x="336" y="296"/>
                    </a:lnTo>
                    <a:lnTo>
                      <a:pt x="333" y="291"/>
                    </a:lnTo>
                    <a:lnTo>
                      <a:pt x="333" y="289"/>
                    </a:lnTo>
                    <a:lnTo>
                      <a:pt x="335" y="289"/>
                    </a:lnTo>
                    <a:lnTo>
                      <a:pt x="339" y="290"/>
                    </a:lnTo>
                    <a:lnTo>
                      <a:pt x="342" y="290"/>
                    </a:lnTo>
                    <a:lnTo>
                      <a:pt x="340" y="286"/>
                    </a:lnTo>
                    <a:lnTo>
                      <a:pt x="342" y="283"/>
                    </a:lnTo>
                    <a:lnTo>
                      <a:pt x="345" y="282"/>
                    </a:lnTo>
                    <a:lnTo>
                      <a:pt x="349" y="285"/>
                    </a:lnTo>
                    <a:lnTo>
                      <a:pt x="349" y="289"/>
                    </a:lnTo>
                    <a:lnTo>
                      <a:pt x="353" y="290"/>
                    </a:lnTo>
                    <a:lnTo>
                      <a:pt x="357" y="294"/>
                    </a:lnTo>
                    <a:lnTo>
                      <a:pt x="360" y="294"/>
                    </a:lnTo>
                    <a:lnTo>
                      <a:pt x="361" y="293"/>
                    </a:lnTo>
                    <a:lnTo>
                      <a:pt x="360" y="290"/>
                    </a:lnTo>
                    <a:lnTo>
                      <a:pt x="354" y="280"/>
                    </a:lnTo>
                    <a:lnTo>
                      <a:pt x="352" y="272"/>
                    </a:lnTo>
                    <a:lnTo>
                      <a:pt x="354" y="265"/>
                    </a:lnTo>
                    <a:lnTo>
                      <a:pt x="354" y="260"/>
                    </a:lnTo>
                    <a:lnTo>
                      <a:pt x="351" y="261"/>
                    </a:lnTo>
                    <a:lnTo>
                      <a:pt x="347" y="263"/>
                    </a:lnTo>
                    <a:lnTo>
                      <a:pt x="345" y="262"/>
                    </a:lnTo>
                    <a:lnTo>
                      <a:pt x="344" y="259"/>
                    </a:lnTo>
                    <a:lnTo>
                      <a:pt x="341" y="259"/>
                    </a:lnTo>
                    <a:lnTo>
                      <a:pt x="337" y="260"/>
                    </a:lnTo>
                    <a:lnTo>
                      <a:pt x="335" y="262"/>
                    </a:lnTo>
                    <a:lnTo>
                      <a:pt x="333" y="266"/>
                    </a:lnTo>
                    <a:lnTo>
                      <a:pt x="331" y="267"/>
                    </a:lnTo>
                    <a:lnTo>
                      <a:pt x="328" y="261"/>
                    </a:lnTo>
                    <a:lnTo>
                      <a:pt x="326" y="259"/>
                    </a:lnTo>
                    <a:lnTo>
                      <a:pt x="319" y="259"/>
                    </a:lnTo>
                    <a:lnTo>
                      <a:pt x="316" y="258"/>
                    </a:lnTo>
                    <a:lnTo>
                      <a:pt x="310" y="257"/>
                    </a:lnTo>
                    <a:lnTo>
                      <a:pt x="312" y="252"/>
                    </a:lnTo>
                    <a:lnTo>
                      <a:pt x="316" y="253"/>
                    </a:lnTo>
                    <a:lnTo>
                      <a:pt x="323" y="255"/>
                    </a:lnTo>
                    <a:lnTo>
                      <a:pt x="333" y="255"/>
                    </a:lnTo>
                    <a:lnTo>
                      <a:pt x="336" y="254"/>
                    </a:lnTo>
                    <a:lnTo>
                      <a:pt x="339" y="250"/>
                    </a:lnTo>
                    <a:lnTo>
                      <a:pt x="340" y="247"/>
                    </a:lnTo>
                    <a:lnTo>
                      <a:pt x="342" y="244"/>
                    </a:lnTo>
                    <a:lnTo>
                      <a:pt x="338" y="238"/>
                    </a:lnTo>
                    <a:lnTo>
                      <a:pt x="336" y="236"/>
                    </a:lnTo>
                    <a:lnTo>
                      <a:pt x="335" y="230"/>
                    </a:lnTo>
                    <a:lnTo>
                      <a:pt x="334" y="225"/>
                    </a:lnTo>
                    <a:lnTo>
                      <a:pt x="331" y="221"/>
                    </a:lnTo>
                    <a:lnTo>
                      <a:pt x="322" y="198"/>
                    </a:lnTo>
                    <a:lnTo>
                      <a:pt x="321" y="195"/>
                    </a:lnTo>
                    <a:lnTo>
                      <a:pt x="317" y="188"/>
                    </a:lnTo>
                    <a:lnTo>
                      <a:pt x="313" y="185"/>
                    </a:lnTo>
                    <a:lnTo>
                      <a:pt x="309" y="185"/>
                    </a:lnTo>
                    <a:lnTo>
                      <a:pt x="298" y="182"/>
                    </a:lnTo>
                    <a:lnTo>
                      <a:pt x="293" y="179"/>
                    </a:lnTo>
                    <a:lnTo>
                      <a:pt x="291" y="174"/>
                    </a:lnTo>
                    <a:lnTo>
                      <a:pt x="292" y="165"/>
                    </a:lnTo>
                    <a:lnTo>
                      <a:pt x="289" y="164"/>
                    </a:lnTo>
                    <a:lnTo>
                      <a:pt x="282" y="160"/>
                    </a:lnTo>
                    <a:lnTo>
                      <a:pt x="277" y="162"/>
                    </a:lnTo>
                    <a:lnTo>
                      <a:pt x="273" y="159"/>
                    </a:lnTo>
                    <a:lnTo>
                      <a:pt x="262" y="149"/>
                    </a:lnTo>
                    <a:lnTo>
                      <a:pt x="255" y="142"/>
                    </a:lnTo>
                    <a:lnTo>
                      <a:pt x="252" y="142"/>
                    </a:lnTo>
                    <a:lnTo>
                      <a:pt x="249" y="144"/>
                    </a:lnTo>
                    <a:lnTo>
                      <a:pt x="244" y="144"/>
                    </a:lnTo>
                    <a:lnTo>
                      <a:pt x="234" y="133"/>
                    </a:lnTo>
                    <a:lnTo>
                      <a:pt x="232" y="127"/>
                    </a:lnTo>
                    <a:lnTo>
                      <a:pt x="232" y="115"/>
                    </a:lnTo>
                    <a:lnTo>
                      <a:pt x="229" y="113"/>
                    </a:lnTo>
                    <a:lnTo>
                      <a:pt x="227" y="113"/>
                    </a:lnTo>
                    <a:lnTo>
                      <a:pt x="226" y="110"/>
                    </a:lnTo>
                    <a:lnTo>
                      <a:pt x="222" y="99"/>
                    </a:lnTo>
                    <a:lnTo>
                      <a:pt x="220" y="93"/>
                    </a:lnTo>
                    <a:lnTo>
                      <a:pt x="217" y="91"/>
                    </a:lnTo>
                    <a:lnTo>
                      <a:pt x="210" y="87"/>
                    </a:lnTo>
                    <a:lnTo>
                      <a:pt x="208" y="79"/>
                    </a:lnTo>
                    <a:lnTo>
                      <a:pt x="209" y="68"/>
                    </a:lnTo>
                    <a:lnTo>
                      <a:pt x="207" y="39"/>
                    </a:lnTo>
                    <a:lnTo>
                      <a:pt x="209" y="1"/>
                    </a:lnTo>
                    <a:lnTo>
                      <a:pt x="209" y="0"/>
                    </a:lnTo>
                    <a:lnTo>
                      <a:pt x="197" y="1"/>
                    </a:lnTo>
                    <a:lnTo>
                      <a:pt x="68" y="0"/>
                    </a:lnTo>
                    <a:lnTo>
                      <a:pt x="33" y="109"/>
                    </a:lnTo>
                    <a:lnTo>
                      <a:pt x="12" y="180"/>
                    </a:lnTo>
                    <a:lnTo>
                      <a:pt x="12" y="177"/>
                    </a:lnTo>
                    <a:lnTo>
                      <a:pt x="11" y="182"/>
                    </a:lnTo>
                    <a:lnTo>
                      <a:pt x="9" y="188"/>
                    </a:lnTo>
                    <a:lnTo>
                      <a:pt x="7" y="196"/>
                    </a:lnTo>
                    <a:lnTo>
                      <a:pt x="7" y="202"/>
                    </a:lnTo>
                    <a:lnTo>
                      <a:pt x="6" y="206"/>
                    </a:lnTo>
                    <a:lnTo>
                      <a:pt x="4" y="211"/>
                    </a:lnTo>
                    <a:lnTo>
                      <a:pt x="1" y="214"/>
                    </a:lnTo>
                    <a:lnTo>
                      <a:pt x="0" y="218"/>
                    </a:lnTo>
                    <a:lnTo>
                      <a:pt x="3" y="222"/>
                    </a:lnTo>
                    <a:lnTo>
                      <a:pt x="7" y="226"/>
                    </a:lnTo>
                    <a:lnTo>
                      <a:pt x="7" y="230"/>
                    </a:lnTo>
                    <a:lnTo>
                      <a:pt x="6" y="238"/>
                    </a:lnTo>
                    <a:lnTo>
                      <a:pt x="3" y="249"/>
                    </a:lnTo>
                    <a:lnTo>
                      <a:pt x="2" y="263"/>
                    </a:lnTo>
                    <a:lnTo>
                      <a:pt x="2" y="265"/>
                    </a:lnTo>
                    <a:lnTo>
                      <a:pt x="4" y="269"/>
                    </a:lnTo>
                    <a:lnTo>
                      <a:pt x="12" y="278"/>
                    </a:lnTo>
                    <a:lnTo>
                      <a:pt x="13" y="282"/>
                    </a:lnTo>
                    <a:lnTo>
                      <a:pt x="12" y="287"/>
                    </a:lnTo>
                    <a:close/>
                  </a:path>
                </a:pathLst>
              </a:custGeom>
              <a:solidFill>
                <a:schemeClr val="tx1"/>
              </a:solidFill>
              <a:ln w="6"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7">
                <a:extLst>
                  <a:ext uri="{FF2B5EF4-FFF2-40B4-BE49-F238E27FC236}">
                    <a16:creationId xmlns:a16="http://schemas.microsoft.com/office/drawing/2014/main" id="{11656D14-0E84-8A43-8D1A-E3D10011433F}"/>
                  </a:ext>
                </a:extLst>
              </p:cNvPr>
              <p:cNvSpPr>
                <a:spLocks/>
              </p:cNvSpPr>
              <p:nvPr/>
            </p:nvSpPr>
            <p:spPr bwMode="auto">
              <a:xfrm>
                <a:off x="4503738" y="3189288"/>
                <a:ext cx="484188" cy="325438"/>
              </a:xfrm>
              <a:custGeom>
                <a:avLst/>
                <a:gdLst>
                  <a:gd name="T0" fmla="*/ 305 w 305"/>
                  <a:gd name="T1" fmla="*/ 124 h 205"/>
                  <a:gd name="T2" fmla="*/ 284 w 305"/>
                  <a:gd name="T3" fmla="*/ 141 h 205"/>
                  <a:gd name="T4" fmla="*/ 269 w 305"/>
                  <a:gd name="T5" fmla="*/ 150 h 205"/>
                  <a:gd name="T6" fmla="*/ 254 w 305"/>
                  <a:gd name="T7" fmla="*/ 176 h 205"/>
                  <a:gd name="T8" fmla="*/ 243 w 305"/>
                  <a:gd name="T9" fmla="*/ 189 h 205"/>
                  <a:gd name="T10" fmla="*/ 220 w 305"/>
                  <a:gd name="T11" fmla="*/ 205 h 205"/>
                  <a:gd name="T12" fmla="*/ 199 w 305"/>
                  <a:gd name="T13" fmla="*/ 183 h 205"/>
                  <a:gd name="T14" fmla="*/ 183 w 305"/>
                  <a:gd name="T15" fmla="*/ 180 h 205"/>
                  <a:gd name="T16" fmla="*/ 162 w 305"/>
                  <a:gd name="T17" fmla="*/ 175 h 205"/>
                  <a:gd name="T18" fmla="*/ 147 w 305"/>
                  <a:gd name="T19" fmla="*/ 173 h 205"/>
                  <a:gd name="T20" fmla="*/ 145 w 305"/>
                  <a:gd name="T21" fmla="*/ 166 h 205"/>
                  <a:gd name="T22" fmla="*/ 133 w 305"/>
                  <a:gd name="T23" fmla="*/ 162 h 205"/>
                  <a:gd name="T24" fmla="*/ 136 w 305"/>
                  <a:gd name="T25" fmla="*/ 156 h 205"/>
                  <a:gd name="T26" fmla="*/ 117 w 305"/>
                  <a:gd name="T27" fmla="*/ 150 h 205"/>
                  <a:gd name="T28" fmla="*/ 114 w 305"/>
                  <a:gd name="T29" fmla="*/ 146 h 205"/>
                  <a:gd name="T30" fmla="*/ 112 w 305"/>
                  <a:gd name="T31" fmla="*/ 136 h 205"/>
                  <a:gd name="T32" fmla="*/ 100 w 305"/>
                  <a:gd name="T33" fmla="*/ 112 h 205"/>
                  <a:gd name="T34" fmla="*/ 92 w 305"/>
                  <a:gd name="T35" fmla="*/ 99 h 205"/>
                  <a:gd name="T36" fmla="*/ 79 w 305"/>
                  <a:gd name="T37" fmla="*/ 94 h 205"/>
                  <a:gd name="T38" fmla="*/ 58 w 305"/>
                  <a:gd name="T39" fmla="*/ 78 h 205"/>
                  <a:gd name="T40" fmla="*/ 49 w 305"/>
                  <a:gd name="T41" fmla="*/ 79 h 205"/>
                  <a:gd name="T42" fmla="*/ 33 w 305"/>
                  <a:gd name="T43" fmla="*/ 76 h 205"/>
                  <a:gd name="T44" fmla="*/ 24 w 305"/>
                  <a:gd name="T45" fmla="*/ 59 h 205"/>
                  <a:gd name="T46" fmla="*/ 13 w 305"/>
                  <a:gd name="T47" fmla="*/ 48 h 205"/>
                  <a:gd name="T48" fmla="*/ 0 w 305"/>
                  <a:gd name="T49" fmla="*/ 25 h 205"/>
                  <a:gd name="T50" fmla="*/ 10 w 305"/>
                  <a:gd name="T51" fmla="*/ 18 h 205"/>
                  <a:gd name="T52" fmla="*/ 27 w 305"/>
                  <a:gd name="T53" fmla="*/ 13 h 205"/>
                  <a:gd name="T54" fmla="*/ 45 w 305"/>
                  <a:gd name="T55" fmla="*/ 2 h 205"/>
                  <a:gd name="T56" fmla="*/ 62 w 305"/>
                  <a:gd name="T57" fmla="*/ 0 h 205"/>
                  <a:gd name="T58" fmla="*/ 77 w 305"/>
                  <a:gd name="T59" fmla="*/ 10 h 205"/>
                  <a:gd name="T60" fmla="*/ 96 w 305"/>
                  <a:gd name="T61" fmla="*/ 14 h 205"/>
                  <a:gd name="T62" fmla="*/ 124 w 305"/>
                  <a:gd name="T63" fmla="*/ 11 h 205"/>
                  <a:gd name="T64" fmla="*/ 138 w 305"/>
                  <a:gd name="T65" fmla="*/ 11 h 205"/>
                  <a:gd name="T66" fmla="*/ 150 w 305"/>
                  <a:gd name="T67" fmla="*/ 14 h 205"/>
                  <a:gd name="T68" fmla="*/ 176 w 305"/>
                  <a:gd name="T69" fmla="*/ 17 h 205"/>
                  <a:gd name="T70" fmla="*/ 195 w 305"/>
                  <a:gd name="T71" fmla="*/ 25 h 205"/>
                  <a:gd name="T72" fmla="*/ 206 w 305"/>
                  <a:gd name="T73" fmla="*/ 27 h 205"/>
                  <a:gd name="T74" fmla="*/ 215 w 305"/>
                  <a:gd name="T75" fmla="*/ 38 h 205"/>
                  <a:gd name="T76" fmla="*/ 229 w 305"/>
                  <a:gd name="T77" fmla="*/ 37 h 205"/>
                  <a:gd name="T78" fmla="*/ 243 w 305"/>
                  <a:gd name="T79" fmla="*/ 38 h 205"/>
                  <a:gd name="T80" fmla="*/ 255 w 305"/>
                  <a:gd name="T81" fmla="*/ 55 h 205"/>
                  <a:gd name="T82" fmla="*/ 253 w 305"/>
                  <a:gd name="T83" fmla="*/ 73 h 205"/>
                  <a:gd name="T84" fmla="*/ 257 w 305"/>
                  <a:gd name="T85" fmla="*/ 89 h 205"/>
                  <a:gd name="T86" fmla="*/ 268 w 305"/>
                  <a:gd name="T87" fmla="*/ 93 h 205"/>
                  <a:gd name="T88" fmla="*/ 285 w 305"/>
                  <a:gd name="T89" fmla="*/ 102 h 205"/>
                  <a:gd name="T90" fmla="*/ 295 w 305"/>
                  <a:gd name="T91" fmla="*/ 10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205">
                    <a:moveTo>
                      <a:pt x="305" y="114"/>
                    </a:moveTo>
                    <a:lnTo>
                      <a:pt x="305" y="116"/>
                    </a:lnTo>
                    <a:lnTo>
                      <a:pt x="305" y="124"/>
                    </a:lnTo>
                    <a:lnTo>
                      <a:pt x="300" y="133"/>
                    </a:lnTo>
                    <a:lnTo>
                      <a:pt x="288" y="139"/>
                    </a:lnTo>
                    <a:lnTo>
                      <a:pt x="284" y="141"/>
                    </a:lnTo>
                    <a:lnTo>
                      <a:pt x="282" y="142"/>
                    </a:lnTo>
                    <a:lnTo>
                      <a:pt x="274" y="146"/>
                    </a:lnTo>
                    <a:lnTo>
                      <a:pt x="269" y="150"/>
                    </a:lnTo>
                    <a:lnTo>
                      <a:pt x="263" y="158"/>
                    </a:lnTo>
                    <a:lnTo>
                      <a:pt x="258" y="167"/>
                    </a:lnTo>
                    <a:lnTo>
                      <a:pt x="254" y="176"/>
                    </a:lnTo>
                    <a:lnTo>
                      <a:pt x="250" y="179"/>
                    </a:lnTo>
                    <a:lnTo>
                      <a:pt x="249" y="183"/>
                    </a:lnTo>
                    <a:lnTo>
                      <a:pt x="243" y="189"/>
                    </a:lnTo>
                    <a:lnTo>
                      <a:pt x="240" y="192"/>
                    </a:lnTo>
                    <a:lnTo>
                      <a:pt x="224" y="204"/>
                    </a:lnTo>
                    <a:lnTo>
                      <a:pt x="220" y="205"/>
                    </a:lnTo>
                    <a:lnTo>
                      <a:pt x="208" y="197"/>
                    </a:lnTo>
                    <a:lnTo>
                      <a:pt x="202" y="192"/>
                    </a:lnTo>
                    <a:lnTo>
                      <a:pt x="199" y="183"/>
                    </a:lnTo>
                    <a:lnTo>
                      <a:pt x="195" y="180"/>
                    </a:lnTo>
                    <a:lnTo>
                      <a:pt x="188" y="179"/>
                    </a:lnTo>
                    <a:lnTo>
                      <a:pt x="183" y="180"/>
                    </a:lnTo>
                    <a:lnTo>
                      <a:pt x="171" y="181"/>
                    </a:lnTo>
                    <a:lnTo>
                      <a:pt x="168" y="178"/>
                    </a:lnTo>
                    <a:lnTo>
                      <a:pt x="162" y="175"/>
                    </a:lnTo>
                    <a:lnTo>
                      <a:pt x="154" y="178"/>
                    </a:lnTo>
                    <a:lnTo>
                      <a:pt x="148" y="176"/>
                    </a:lnTo>
                    <a:lnTo>
                      <a:pt x="147" y="173"/>
                    </a:lnTo>
                    <a:lnTo>
                      <a:pt x="150" y="169"/>
                    </a:lnTo>
                    <a:lnTo>
                      <a:pt x="149" y="167"/>
                    </a:lnTo>
                    <a:lnTo>
                      <a:pt x="145" y="166"/>
                    </a:lnTo>
                    <a:lnTo>
                      <a:pt x="135" y="165"/>
                    </a:lnTo>
                    <a:lnTo>
                      <a:pt x="133" y="163"/>
                    </a:lnTo>
                    <a:lnTo>
                      <a:pt x="133" y="162"/>
                    </a:lnTo>
                    <a:lnTo>
                      <a:pt x="137" y="160"/>
                    </a:lnTo>
                    <a:lnTo>
                      <a:pt x="137" y="158"/>
                    </a:lnTo>
                    <a:lnTo>
                      <a:pt x="136" y="156"/>
                    </a:lnTo>
                    <a:lnTo>
                      <a:pt x="127" y="150"/>
                    </a:lnTo>
                    <a:lnTo>
                      <a:pt x="121" y="149"/>
                    </a:lnTo>
                    <a:lnTo>
                      <a:pt x="117" y="150"/>
                    </a:lnTo>
                    <a:lnTo>
                      <a:pt x="113" y="150"/>
                    </a:lnTo>
                    <a:lnTo>
                      <a:pt x="112" y="148"/>
                    </a:lnTo>
                    <a:lnTo>
                      <a:pt x="114" y="146"/>
                    </a:lnTo>
                    <a:lnTo>
                      <a:pt x="115" y="145"/>
                    </a:lnTo>
                    <a:lnTo>
                      <a:pt x="112" y="143"/>
                    </a:lnTo>
                    <a:lnTo>
                      <a:pt x="112" y="136"/>
                    </a:lnTo>
                    <a:lnTo>
                      <a:pt x="109" y="122"/>
                    </a:lnTo>
                    <a:lnTo>
                      <a:pt x="105" y="118"/>
                    </a:lnTo>
                    <a:lnTo>
                      <a:pt x="100" y="112"/>
                    </a:lnTo>
                    <a:lnTo>
                      <a:pt x="97" y="110"/>
                    </a:lnTo>
                    <a:lnTo>
                      <a:pt x="95" y="107"/>
                    </a:lnTo>
                    <a:lnTo>
                      <a:pt x="92" y="99"/>
                    </a:lnTo>
                    <a:lnTo>
                      <a:pt x="89" y="96"/>
                    </a:lnTo>
                    <a:lnTo>
                      <a:pt x="85" y="95"/>
                    </a:lnTo>
                    <a:lnTo>
                      <a:pt x="79" y="94"/>
                    </a:lnTo>
                    <a:lnTo>
                      <a:pt x="74" y="88"/>
                    </a:lnTo>
                    <a:lnTo>
                      <a:pt x="62" y="82"/>
                    </a:lnTo>
                    <a:lnTo>
                      <a:pt x="58" y="78"/>
                    </a:lnTo>
                    <a:lnTo>
                      <a:pt x="52" y="76"/>
                    </a:lnTo>
                    <a:lnTo>
                      <a:pt x="51" y="78"/>
                    </a:lnTo>
                    <a:lnTo>
                      <a:pt x="49" y="79"/>
                    </a:lnTo>
                    <a:lnTo>
                      <a:pt x="45" y="79"/>
                    </a:lnTo>
                    <a:lnTo>
                      <a:pt x="41" y="77"/>
                    </a:lnTo>
                    <a:lnTo>
                      <a:pt x="33" y="76"/>
                    </a:lnTo>
                    <a:lnTo>
                      <a:pt x="28" y="74"/>
                    </a:lnTo>
                    <a:lnTo>
                      <a:pt x="25" y="71"/>
                    </a:lnTo>
                    <a:lnTo>
                      <a:pt x="24" y="59"/>
                    </a:lnTo>
                    <a:lnTo>
                      <a:pt x="22" y="55"/>
                    </a:lnTo>
                    <a:lnTo>
                      <a:pt x="17" y="50"/>
                    </a:lnTo>
                    <a:lnTo>
                      <a:pt x="13" y="48"/>
                    </a:lnTo>
                    <a:lnTo>
                      <a:pt x="6" y="41"/>
                    </a:lnTo>
                    <a:lnTo>
                      <a:pt x="0" y="30"/>
                    </a:lnTo>
                    <a:lnTo>
                      <a:pt x="0" y="25"/>
                    </a:lnTo>
                    <a:lnTo>
                      <a:pt x="2" y="22"/>
                    </a:lnTo>
                    <a:lnTo>
                      <a:pt x="5" y="17"/>
                    </a:lnTo>
                    <a:lnTo>
                      <a:pt x="10" y="18"/>
                    </a:lnTo>
                    <a:lnTo>
                      <a:pt x="14" y="18"/>
                    </a:lnTo>
                    <a:lnTo>
                      <a:pt x="16" y="17"/>
                    </a:lnTo>
                    <a:lnTo>
                      <a:pt x="27" y="13"/>
                    </a:lnTo>
                    <a:lnTo>
                      <a:pt x="39" y="5"/>
                    </a:lnTo>
                    <a:lnTo>
                      <a:pt x="39" y="4"/>
                    </a:lnTo>
                    <a:lnTo>
                      <a:pt x="45" y="2"/>
                    </a:lnTo>
                    <a:lnTo>
                      <a:pt x="50" y="2"/>
                    </a:lnTo>
                    <a:lnTo>
                      <a:pt x="57" y="2"/>
                    </a:lnTo>
                    <a:lnTo>
                      <a:pt x="62" y="0"/>
                    </a:lnTo>
                    <a:lnTo>
                      <a:pt x="65" y="2"/>
                    </a:lnTo>
                    <a:lnTo>
                      <a:pt x="74" y="9"/>
                    </a:lnTo>
                    <a:lnTo>
                      <a:pt x="77" y="10"/>
                    </a:lnTo>
                    <a:lnTo>
                      <a:pt x="85" y="10"/>
                    </a:lnTo>
                    <a:lnTo>
                      <a:pt x="92" y="12"/>
                    </a:lnTo>
                    <a:lnTo>
                      <a:pt x="96" y="14"/>
                    </a:lnTo>
                    <a:lnTo>
                      <a:pt x="99" y="15"/>
                    </a:lnTo>
                    <a:lnTo>
                      <a:pt x="118" y="14"/>
                    </a:lnTo>
                    <a:lnTo>
                      <a:pt x="124" y="11"/>
                    </a:lnTo>
                    <a:lnTo>
                      <a:pt x="129" y="8"/>
                    </a:lnTo>
                    <a:lnTo>
                      <a:pt x="133" y="6"/>
                    </a:lnTo>
                    <a:lnTo>
                      <a:pt x="138" y="11"/>
                    </a:lnTo>
                    <a:lnTo>
                      <a:pt x="145" y="13"/>
                    </a:lnTo>
                    <a:lnTo>
                      <a:pt x="147" y="14"/>
                    </a:lnTo>
                    <a:lnTo>
                      <a:pt x="150" y="14"/>
                    </a:lnTo>
                    <a:lnTo>
                      <a:pt x="156" y="11"/>
                    </a:lnTo>
                    <a:lnTo>
                      <a:pt x="170" y="18"/>
                    </a:lnTo>
                    <a:lnTo>
                      <a:pt x="176" y="17"/>
                    </a:lnTo>
                    <a:lnTo>
                      <a:pt x="182" y="13"/>
                    </a:lnTo>
                    <a:lnTo>
                      <a:pt x="194" y="19"/>
                    </a:lnTo>
                    <a:lnTo>
                      <a:pt x="195" y="25"/>
                    </a:lnTo>
                    <a:lnTo>
                      <a:pt x="199" y="26"/>
                    </a:lnTo>
                    <a:lnTo>
                      <a:pt x="202" y="25"/>
                    </a:lnTo>
                    <a:lnTo>
                      <a:pt x="206" y="27"/>
                    </a:lnTo>
                    <a:lnTo>
                      <a:pt x="208" y="33"/>
                    </a:lnTo>
                    <a:lnTo>
                      <a:pt x="212" y="36"/>
                    </a:lnTo>
                    <a:lnTo>
                      <a:pt x="215" y="38"/>
                    </a:lnTo>
                    <a:lnTo>
                      <a:pt x="224" y="38"/>
                    </a:lnTo>
                    <a:lnTo>
                      <a:pt x="227" y="37"/>
                    </a:lnTo>
                    <a:lnTo>
                      <a:pt x="229" y="37"/>
                    </a:lnTo>
                    <a:lnTo>
                      <a:pt x="231" y="38"/>
                    </a:lnTo>
                    <a:lnTo>
                      <a:pt x="233" y="39"/>
                    </a:lnTo>
                    <a:lnTo>
                      <a:pt x="243" y="38"/>
                    </a:lnTo>
                    <a:lnTo>
                      <a:pt x="247" y="39"/>
                    </a:lnTo>
                    <a:lnTo>
                      <a:pt x="251" y="45"/>
                    </a:lnTo>
                    <a:lnTo>
                      <a:pt x="255" y="55"/>
                    </a:lnTo>
                    <a:lnTo>
                      <a:pt x="257" y="60"/>
                    </a:lnTo>
                    <a:lnTo>
                      <a:pt x="256" y="67"/>
                    </a:lnTo>
                    <a:lnTo>
                      <a:pt x="253" y="73"/>
                    </a:lnTo>
                    <a:lnTo>
                      <a:pt x="252" y="81"/>
                    </a:lnTo>
                    <a:lnTo>
                      <a:pt x="254" y="88"/>
                    </a:lnTo>
                    <a:lnTo>
                      <a:pt x="257" y="89"/>
                    </a:lnTo>
                    <a:lnTo>
                      <a:pt x="265" y="89"/>
                    </a:lnTo>
                    <a:lnTo>
                      <a:pt x="267" y="90"/>
                    </a:lnTo>
                    <a:lnTo>
                      <a:pt x="268" y="93"/>
                    </a:lnTo>
                    <a:lnTo>
                      <a:pt x="280" y="97"/>
                    </a:lnTo>
                    <a:lnTo>
                      <a:pt x="283" y="99"/>
                    </a:lnTo>
                    <a:lnTo>
                      <a:pt x="285" y="102"/>
                    </a:lnTo>
                    <a:lnTo>
                      <a:pt x="286" y="107"/>
                    </a:lnTo>
                    <a:lnTo>
                      <a:pt x="287" y="107"/>
                    </a:lnTo>
                    <a:lnTo>
                      <a:pt x="295" y="108"/>
                    </a:lnTo>
                    <a:lnTo>
                      <a:pt x="305" y="114"/>
                    </a:lnTo>
                    <a:close/>
                  </a:path>
                </a:pathLst>
              </a:custGeom>
              <a:solidFill>
                <a:schemeClr val="tx1"/>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1">
                <a:extLst>
                  <a:ext uri="{FF2B5EF4-FFF2-40B4-BE49-F238E27FC236}">
                    <a16:creationId xmlns:a16="http://schemas.microsoft.com/office/drawing/2014/main" id="{AD45C5BC-419A-374B-90D8-4CE6F498E360}"/>
                  </a:ext>
                </a:extLst>
              </p:cNvPr>
              <p:cNvSpPr>
                <a:spLocks/>
              </p:cNvSpPr>
              <p:nvPr/>
            </p:nvSpPr>
            <p:spPr bwMode="auto">
              <a:xfrm>
                <a:off x="4851401" y="3355975"/>
                <a:ext cx="454025" cy="630238"/>
              </a:xfrm>
              <a:custGeom>
                <a:avLst/>
                <a:gdLst>
                  <a:gd name="T0" fmla="*/ 129 w 286"/>
                  <a:gd name="T1" fmla="*/ 353 h 397"/>
                  <a:gd name="T2" fmla="*/ 158 w 286"/>
                  <a:gd name="T3" fmla="*/ 390 h 397"/>
                  <a:gd name="T4" fmla="*/ 198 w 286"/>
                  <a:gd name="T5" fmla="*/ 381 h 397"/>
                  <a:gd name="T6" fmla="*/ 177 w 286"/>
                  <a:gd name="T7" fmla="*/ 340 h 397"/>
                  <a:gd name="T8" fmla="*/ 199 w 286"/>
                  <a:gd name="T9" fmla="*/ 334 h 397"/>
                  <a:gd name="T10" fmla="*/ 219 w 286"/>
                  <a:gd name="T11" fmla="*/ 294 h 397"/>
                  <a:gd name="T12" fmla="*/ 206 w 286"/>
                  <a:gd name="T13" fmla="*/ 286 h 397"/>
                  <a:gd name="T14" fmla="*/ 187 w 286"/>
                  <a:gd name="T15" fmla="*/ 308 h 397"/>
                  <a:gd name="T16" fmla="*/ 202 w 286"/>
                  <a:gd name="T17" fmla="*/ 279 h 397"/>
                  <a:gd name="T18" fmla="*/ 187 w 286"/>
                  <a:gd name="T19" fmla="*/ 268 h 397"/>
                  <a:gd name="T20" fmla="*/ 201 w 286"/>
                  <a:gd name="T21" fmla="*/ 257 h 397"/>
                  <a:gd name="T22" fmla="*/ 220 w 286"/>
                  <a:gd name="T23" fmla="*/ 263 h 397"/>
                  <a:gd name="T24" fmla="*/ 213 w 286"/>
                  <a:gd name="T25" fmla="*/ 237 h 397"/>
                  <a:gd name="T26" fmla="*/ 196 w 286"/>
                  <a:gd name="T27" fmla="*/ 227 h 397"/>
                  <a:gd name="T28" fmla="*/ 190 w 286"/>
                  <a:gd name="T29" fmla="*/ 219 h 397"/>
                  <a:gd name="T30" fmla="*/ 176 w 286"/>
                  <a:gd name="T31" fmla="*/ 213 h 397"/>
                  <a:gd name="T32" fmla="*/ 154 w 286"/>
                  <a:gd name="T33" fmla="*/ 203 h 397"/>
                  <a:gd name="T34" fmla="*/ 180 w 286"/>
                  <a:gd name="T35" fmla="*/ 207 h 397"/>
                  <a:gd name="T36" fmla="*/ 200 w 286"/>
                  <a:gd name="T37" fmla="*/ 204 h 397"/>
                  <a:gd name="T38" fmla="*/ 207 w 286"/>
                  <a:gd name="T39" fmla="*/ 221 h 397"/>
                  <a:gd name="T40" fmla="*/ 231 w 286"/>
                  <a:gd name="T41" fmla="*/ 235 h 397"/>
                  <a:gd name="T42" fmla="*/ 243 w 286"/>
                  <a:gd name="T43" fmla="*/ 235 h 397"/>
                  <a:gd name="T44" fmla="*/ 238 w 286"/>
                  <a:gd name="T45" fmla="*/ 215 h 397"/>
                  <a:gd name="T46" fmla="*/ 221 w 286"/>
                  <a:gd name="T47" fmla="*/ 193 h 397"/>
                  <a:gd name="T48" fmla="*/ 169 w 286"/>
                  <a:gd name="T49" fmla="*/ 151 h 397"/>
                  <a:gd name="T50" fmla="*/ 176 w 286"/>
                  <a:gd name="T51" fmla="*/ 131 h 397"/>
                  <a:gd name="T52" fmla="*/ 156 w 286"/>
                  <a:gd name="T53" fmla="*/ 112 h 397"/>
                  <a:gd name="T54" fmla="*/ 178 w 286"/>
                  <a:gd name="T55" fmla="*/ 118 h 397"/>
                  <a:gd name="T56" fmla="*/ 192 w 286"/>
                  <a:gd name="T57" fmla="*/ 139 h 397"/>
                  <a:gd name="T58" fmla="*/ 219 w 286"/>
                  <a:gd name="T59" fmla="*/ 171 h 397"/>
                  <a:gd name="T60" fmla="*/ 246 w 286"/>
                  <a:gd name="T61" fmla="*/ 176 h 397"/>
                  <a:gd name="T62" fmla="*/ 258 w 286"/>
                  <a:gd name="T63" fmla="*/ 169 h 397"/>
                  <a:gd name="T64" fmla="*/ 266 w 286"/>
                  <a:gd name="T65" fmla="*/ 174 h 397"/>
                  <a:gd name="T66" fmla="*/ 266 w 286"/>
                  <a:gd name="T67" fmla="*/ 142 h 397"/>
                  <a:gd name="T68" fmla="*/ 241 w 286"/>
                  <a:gd name="T69" fmla="*/ 129 h 397"/>
                  <a:gd name="T70" fmla="*/ 213 w 286"/>
                  <a:gd name="T71" fmla="*/ 125 h 397"/>
                  <a:gd name="T72" fmla="*/ 198 w 286"/>
                  <a:gd name="T73" fmla="*/ 105 h 397"/>
                  <a:gd name="T74" fmla="*/ 218 w 286"/>
                  <a:gd name="T75" fmla="*/ 116 h 397"/>
                  <a:gd name="T76" fmla="*/ 236 w 286"/>
                  <a:gd name="T77" fmla="*/ 107 h 397"/>
                  <a:gd name="T78" fmla="*/ 255 w 286"/>
                  <a:gd name="T79" fmla="*/ 120 h 397"/>
                  <a:gd name="T80" fmla="*/ 259 w 286"/>
                  <a:gd name="T81" fmla="*/ 91 h 397"/>
                  <a:gd name="T82" fmla="*/ 250 w 286"/>
                  <a:gd name="T83" fmla="*/ 91 h 397"/>
                  <a:gd name="T84" fmla="*/ 229 w 286"/>
                  <a:gd name="T85" fmla="*/ 77 h 397"/>
                  <a:gd name="T86" fmla="*/ 250 w 286"/>
                  <a:gd name="T87" fmla="*/ 64 h 397"/>
                  <a:gd name="T88" fmla="*/ 217 w 286"/>
                  <a:gd name="T89" fmla="*/ 56 h 397"/>
                  <a:gd name="T90" fmla="*/ 212 w 286"/>
                  <a:gd name="T91" fmla="*/ 45 h 397"/>
                  <a:gd name="T92" fmla="*/ 206 w 286"/>
                  <a:gd name="T93" fmla="*/ 39 h 397"/>
                  <a:gd name="T94" fmla="*/ 169 w 286"/>
                  <a:gd name="T95" fmla="*/ 38 h 397"/>
                  <a:gd name="T96" fmla="*/ 159 w 286"/>
                  <a:gd name="T97" fmla="*/ 36 h 397"/>
                  <a:gd name="T98" fmla="*/ 166 w 286"/>
                  <a:gd name="T99" fmla="*/ 30 h 397"/>
                  <a:gd name="T100" fmla="*/ 129 w 286"/>
                  <a:gd name="T101" fmla="*/ 2 h 397"/>
                  <a:gd name="T102" fmla="*/ 86 w 286"/>
                  <a:gd name="T103" fmla="*/ 11 h 397"/>
                  <a:gd name="T104" fmla="*/ 35 w 286"/>
                  <a:gd name="T105" fmla="*/ 71 h 397"/>
                  <a:gd name="T106" fmla="*/ 0 w 286"/>
                  <a:gd name="T107" fmla="*/ 120 h 397"/>
                  <a:gd name="T108" fmla="*/ 44 w 286"/>
                  <a:gd name="T109" fmla="*/ 142 h 397"/>
                  <a:gd name="T110" fmla="*/ 89 w 286"/>
                  <a:gd name="T111" fmla="*/ 182 h 397"/>
                  <a:gd name="T112" fmla="*/ 95 w 286"/>
                  <a:gd name="T113" fmla="*/ 228 h 397"/>
                  <a:gd name="T114" fmla="*/ 97 w 286"/>
                  <a:gd name="T115" fmla="*/ 284 h 397"/>
                  <a:gd name="T116" fmla="*/ 80 w 286"/>
                  <a:gd name="T117" fmla="*/ 34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 h="397">
                    <a:moveTo>
                      <a:pt x="93" y="365"/>
                    </a:moveTo>
                    <a:lnTo>
                      <a:pt x="92" y="365"/>
                    </a:lnTo>
                    <a:lnTo>
                      <a:pt x="96" y="360"/>
                    </a:lnTo>
                    <a:lnTo>
                      <a:pt x="100" y="360"/>
                    </a:lnTo>
                    <a:lnTo>
                      <a:pt x="105" y="361"/>
                    </a:lnTo>
                    <a:lnTo>
                      <a:pt x="110" y="359"/>
                    </a:lnTo>
                    <a:lnTo>
                      <a:pt x="112" y="356"/>
                    </a:lnTo>
                    <a:lnTo>
                      <a:pt x="117" y="353"/>
                    </a:lnTo>
                    <a:lnTo>
                      <a:pt x="120" y="353"/>
                    </a:lnTo>
                    <a:lnTo>
                      <a:pt x="129" y="353"/>
                    </a:lnTo>
                    <a:lnTo>
                      <a:pt x="132" y="354"/>
                    </a:lnTo>
                    <a:lnTo>
                      <a:pt x="133" y="357"/>
                    </a:lnTo>
                    <a:lnTo>
                      <a:pt x="134" y="359"/>
                    </a:lnTo>
                    <a:lnTo>
                      <a:pt x="135" y="366"/>
                    </a:lnTo>
                    <a:lnTo>
                      <a:pt x="136" y="372"/>
                    </a:lnTo>
                    <a:lnTo>
                      <a:pt x="137" y="379"/>
                    </a:lnTo>
                    <a:lnTo>
                      <a:pt x="137" y="381"/>
                    </a:lnTo>
                    <a:lnTo>
                      <a:pt x="137" y="386"/>
                    </a:lnTo>
                    <a:lnTo>
                      <a:pt x="151" y="390"/>
                    </a:lnTo>
                    <a:lnTo>
                      <a:pt x="158" y="390"/>
                    </a:lnTo>
                    <a:lnTo>
                      <a:pt x="175" y="391"/>
                    </a:lnTo>
                    <a:lnTo>
                      <a:pt x="189" y="391"/>
                    </a:lnTo>
                    <a:lnTo>
                      <a:pt x="191" y="395"/>
                    </a:lnTo>
                    <a:lnTo>
                      <a:pt x="197" y="395"/>
                    </a:lnTo>
                    <a:lnTo>
                      <a:pt x="200" y="397"/>
                    </a:lnTo>
                    <a:lnTo>
                      <a:pt x="200" y="396"/>
                    </a:lnTo>
                    <a:lnTo>
                      <a:pt x="204" y="389"/>
                    </a:lnTo>
                    <a:lnTo>
                      <a:pt x="204" y="386"/>
                    </a:lnTo>
                    <a:lnTo>
                      <a:pt x="201" y="381"/>
                    </a:lnTo>
                    <a:lnTo>
                      <a:pt x="198" y="381"/>
                    </a:lnTo>
                    <a:lnTo>
                      <a:pt x="189" y="381"/>
                    </a:lnTo>
                    <a:lnTo>
                      <a:pt x="185" y="379"/>
                    </a:lnTo>
                    <a:lnTo>
                      <a:pt x="183" y="373"/>
                    </a:lnTo>
                    <a:lnTo>
                      <a:pt x="182" y="366"/>
                    </a:lnTo>
                    <a:lnTo>
                      <a:pt x="183" y="362"/>
                    </a:lnTo>
                    <a:lnTo>
                      <a:pt x="180" y="356"/>
                    </a:lnTo>
                    <a:lnTo>
                      <a:pt x="177" y="353"/>
                    </a:lnTo>
                    <a:lnTo>
                      <a:pt x="175" y="350"/>
                    </a:lnTo>
                    <a:lnTo>
                      <a:pt x="175" y="347"/>
                    </a:lnTo>
                    <a:lnTo>
                      <a:pt x="177" y="340"/>
                    </a:lnTo>
                    <a:lnTo>
                      <a:pt x="181" y="338"/>
                    </a:lnTo>
                    <a:lnTo>
                      <a:pt x="183" y="341"/>
                    </a:lnTo>
                    <a:lnTo>
                      <a:pt x="182" y="344"/>
                    </a:lnTo>
                    <a:lnTo>
                      <a:pt x="183" y="347"/>
                    </a:lnTo>
                    <a:lnTo>
                      <a:pt x="186" y="347"/>
                    </a:lnTo>
                    <a:lnTo>
                      <a:pt x="188" y="346"/>
                    </a:lnTo>
                    <a:lnTo>
                      <a:pt x="189" y="341"/>
                    </a:lnTo>
                    <a:lnTo>
                      <a:pt x="194" y="344"/>
                    </a:lnTo>
                    <a:lnTo>
                      <a:pt x="197" y="341"/>
                    </a:lnTo>
                    <a:lnTo>
                      <a:pt x="199" y="334"/>
                    </a:lnTo>
                    <a:lnTo>
                      <a:pt x="198" y="329"/>
                    </a:lnTo>
                    <a:lnTo>
                      <a:pt x="200" y="329"/>
                    </a:lnTo>
                    <a:lnTo>
                      <a:pt x="207" y="330"/>
                    </a:lnTo>
                    <a:lnTo>
                      <a:pt x="210" y="330"/>
                    </a:lnTo>
                    <a:lnTo>
                      <a:pt x="212" y="322"/>
                    </a:lnTo>
                    <a:lnTo>
                      <a:pt x="218" y="316"/>
                    </a:lnTo>
                    <a:lnTo>
                      <a:pt x="220" y="312"/>
                    </a:lnTo>
                    <a:lnTo>
                      <a:pt x="223" y="298"/>
                    </a:lnTo>
                    <a:lnTo>
                      <a:pt x="223" y="295"/>
                    </a:lnTo>
                    <a:lnTo>
                      <a:pt x="219" y="294"/>
                    </a:lnTo>
                    <a:lnTo>
                      <a:pt x="219" y="292"/>
                    </a:lnTo>
                    <a:lnTo>
                      <a:pt x="219" y="286"/>
                    </a:lnTo>
                    <a:lnTo>
                      <a:pt x="218" y="285"/>
                    </a:lnTo>
                    <a:lnTo>
                      <a:pt x="216" y="286"/>
                    </a:lnTo>
                    <a:lnTo>
                      <a:pt x="215" y="293"/>
                    </a:lnTo>
                    <a:lnTo>
                      <a:pt x="214" y="295"/>
                    </a:lnTo>
                    <a:lnTo>
                      <a:pt x="208" y="294"/>
                    </a:lnTo>
                    <a:lnTo>
                      <a:pt x="208" y="290"/>
                    </a:lnTo>
                    <a:lnTo>
                      <a:pt x="208" y="288"/>
                    </a:lnTo>
                    <a:lnTo>
                      <a:pt x="206" y="286"/>
                    </a:lnTo>
                    <a:lnTo>
                      <a:pt x="202" y="287"/>
                    </a:lnTo>
                    <a:lnTo>
                      <a:pt x="202" y="291"/>
                    </a:lnTo>
                    <a:lnTo>
                      <a:pt x="201" y="293"/>
                    </a:lnTo>
                    <a:lnTo>
                      <a:pt x="201" y="295"/>
                    </a:lnTo>
                    <a:lnTo>
                      <a:pt x="202" y="298"/>
                    </a:lnTo>
                    <a:lnTo>
                      <a:pt x="204" y="298"/>
                    </a:lnTo>
                    <a:lnTo>
                      <a:pt x="203" y="303"/>
                    </a:lnTo>
                    <a:lnTo>
                      <a:pt x="198" y="304"/>
                    </a:lnTo>
                    <a:lnTo>
                      <a:pt x="190" y="302"/>
                    </a:lnTo>
                    <a:lnTo>
                      <a:pt x="187" y="308"/>
                    </a:lnTo>
                    <a:lnTo>
                      <a:pt x="185" y="306"/>
                    </a:lnTo>
                    <a:lnTo>
                      <a:pt x="186" y="302"/>
                    </a:lnTo>
                    <a:lnTo>
                      <a:pt x="188" y="298"/>
                    </a:lnTo>
                    <a:lnTo>
                      <a:pt x="189" y="291"/>
                    </a:lnTo>
                    <a:lnTo>
                      <a:pt x="189" y="288"/>
                    </a:lnTo>
                    <a:lnTo>
                      <a:pt x="191" y="285"/>
                    </a:lnTo>
                    <a:lnTo>
                      <a:pt x="192" y="280"/>
                    </a:lnTo>
                    <a:lnTo>
                      <a:pt x="194" y="278"/>
                    </a:lnTo>
                    <a:lnTo>
                      <a:pt x="197" y="279"/>
                    </a:lnTo>
                    <a:lnTo>
                      <a:pt x="202" y="279"/>
                    </a:lnTo>
                    <a:lnTo>
                      <a:pt x="201" y="277"/>
                    </a:lnTo>
                    <a:lnTo>
                      <a:pt x="204" y="274"/>
                    </a:lnTo>
                    <a:lnTo>
                      <a:pt x="204" y="271"/>
                    </a:lnTo>
                    <a:lnTo>
                      <a:pt x="202" y="267"/>
                    </a:lnTo>
                    <a:lnTo>
                      <a:pt x="202" y="261"/>
                    </a:lnTo>
                    <a:lnTo>
                      <a:pt x="195" y="263"/>
                    </a:lnTo>
                    <a:lnTo>
                      <a:pt x="193" y="265"/>
                    </a:lnTo>
                    <a:lnTo>
                      <a:pt x="191" y="268"/>
                    </a:lnTo>
                    <a:lnTo>
                      <a:pt x="189" y="269"/>
                    </a:lnTo>
                    <a:lnTo>
                      <a:pt x="187" y="268"/>
                    </a:lnTo>
                    <a:lnTo>
                      <a:pt x="186" y="265"/>
                    </a:lnTo>
                    <a:lnTo>
                      <a:pt x="187" y="261"/>
                    </a:lnTo>
                    <a:lnTo>
                      <a:pt x="192" y="258"/>
                    </a:lnTo>
                    <a:lnTo>
                      <a:pt x="193" y="251"/>
                    </a:lnTo>
                    <a:lnTo>
                      <a:pt x="193" y="250"/>
                    </a:lnTo>
                    <a:lnTo>
                      <a:pt x="195" y="249"/>
                    </a:lnTo>
                    <a:lnTo>
                      <a:pt x="197" y="251"/>
                    </a:lnTo>
                    <a:lnTo>
                      <a:pt x="199" y="257"/>
                    </a:lnTo>
                    <a:lnTo>
                      <a:pt x="200" y="258"/>
                    </a:lnTo>
                    <a:lnTo>
                      <a:pt x="201" y="257"/>
                    </a:lnTo>
                    <a:lnTo>
                      <a:pt x="203" y="253"/>
                    </a:lnTo>
                    <a:lnTo>
                      <a:pt x="206" y="253"/>
                    </a:lnTo>
                    <a:lnTo>
                      <a:pt x="207" y="256"/>
                    </a:lnTo>
                    <a:lnTo>
                      <a:pt x="208" y="257"/>
                    </a:lnTo>
                    <a:lnTo>
                      <a:pt x="209" y="258"/>
                    </a:lnTo>
                    <a:lnTo>
                      <a:pt x="211" y="260"/>
                    </a:lnTo>
                    <a:lnTo>
                      <a:pt x="211" y="266"/>
                    </a:lnTo>
                    <a:lnTo>
                      <a:pt x="212" y="269"/>
                    </a:lnTo>
                    <a:lnTo>
                      <a:pt x="215" y="265"/>
                    </a:lnTo>
                    <a:lnTo>
                      <a:pt x="220" y="263"/>
                    </a:lnTo>
                    <a:lnTo>
                      <a:pt x="223" y="260"/>
                    </a:lnTo>
                    <a:lnTo>
                      <a:pt x="224" y="257"/>
                    </a:lnTo>
                    <a:lnTo>
                      <a:pt x="224" y="255"/>
                    </a:lnTo>
                    <a:lnTo>
                      <a:pt x="223" y="251"/>
                    </a:lnTo>
                    <a:lnTo>
                      <a:pt x="221" y="241"/>
                    </a:lnTo>
                    <a:lnTo>
                      <a:pt x="220" y="240"/>
                    </a:lnTo>
                    <a:lnTo>
                      <a:pt x="214" y="242"/>
                    </a:lnTo>
                    <a:lnTo>
                      <a:pt x="212" y="241"/>
                    </a:lnTo>
                    <a:lnTo>
                      <a:pt x="212" y="239"/>
                    </a:lnTo>
                    <a:lnTo>
                      <a:pt x="213" y="237"/>
                    </a:lnTo>
                    <a:lnTo>
                      <a:pt x="212" y="236"/>
                    </a:lnTo>
                    <a:lnTo>
                      <a:pt x="207" y="233"/>
                    </a:lnTo>
                    <a:lnTo>
                      <a:pt x="206" y="231"/>
                    </a:lnTo>
                    <a:lnTo>
                      <a:pt x="204" y="230"/>
                    </a:lnTo>
                    <a:lnTo>
                      <a:pt x="202" y="233"/>
                    </a:lnTo>
                    <a:lnTo>
                      <a:pt x="201" y="233"/>
                    </a:lnTo>
                    <a:lnTo>
                      <a:pt x="200" y="229"/>
                    </a:lnTo>
                    <a:lnTo>
                      <a:pt x="200" y="226"/>
                    </a:lnTo>
                    <a:lnTo>
                      <a:pt x="197" y="225"/>
                    </a:lnTo>
                    <a:lnTo>
                      <a:pt x="196" y="227"/>
                    </a:lnTo>
                    <a:lnTo>
                      <a:pt x="195" y="229"/>
                    </a:lnTo>
                    <a:lnTo>
                      <a:pt x="193" y="229"/>
                    </a:lnTo>
                    <a:lnTo>
                      <a:pt x="191" y="228"/>
                    </a:lnTo>
                    <a:lnTo>
                      <a:pt x="189" y="230"/>
                    </a:lnTo>
                    <a:lnTo>
                      <a:pt x="187" y="230"/>
                    </a:lnTo>
                    <a:lnTo>
                      <a:pt x="187" y="228"/>
                    </a:lnTo>
                    <a:lnTo>
                      <a:pt x="188" y="226"/>
                    </a:lnTo>
                    <a:lnTo>
                      <a:pt x="190" y="225"/>
                    </a:lnTo>
                    <a:lnTo>
                      <a:pt x="191" y="221"/>
                    </a:lnTo>
                    <a:lnTo>
                      <a:pt x="190" y="219"/>
                    </a:lnTo>
                    <a:lnTo>
                      <a:pt x="189" y="220"/>
                    </a:lnTo>
                    <a:lnTo>
                      <a:pt x="187" y="223"/>
                    </a:lnTo>
                    <a:lnTo>
                      <a:pt x="184" y="223"/>
                    </a:lnTo>
                    <a:lnTo>
                      <a:pt x="184" y="221"/>
                    </a:lnTo>
                    <a:lnTo>
                      <a:pt x="184" y="219"/>
                    </a:lnTo>
                    <a:lnTo>
                      <a:pt x="187" y="215"/>
                    </a:lnTo>
                    <a:lnTo>
                      <a:pt x="186" y="213"/>
                    </a:lnTo>
                    <a:lnTo>
                      <a:pt x="185" y="212"/>
                    </a:lnTo>
                    <a:lnTo>
                      <a:pt x="182" y="211"/>
                    </a:lnTo>
                    <a:lnTo>
                      <a:pt x="176" y="213"/>
                    </a:lnTo>
                    <a:lnTo>
                      <a:pt x="175" y="216"/>
                    </a:lnTo>
                    <a:lnTo>
                      <a:pt x="173" y="217"/>
                    </a:lnTo>
                    <a:lnTo>
                      <a:pt x="172" y="222"/>
                    </a:lnTo>
                    <a:lnTo>
                      <a:pt x="167" y="220"/>
                    </a:lnTo>
                    <a:lnTo>
                      <a:pt x="166" y="216"/>
                    </a:lnTo>
                    <a:lnTo>
                      <a:pt x="168" y="210"/>
                    </a:lnTo>
                    <a:lnTo>
                      <a:pt x="166" y="206"/>
                    </a:lnTo>
                    <a:lnTo>
                      <a:pt x="158" y="207"/>
                    </a:lnTo>
                    <a:lnTo>
                      <a:pt x="156" y="206"/>
                    </a:lnTo>
                    <a:lnTo>
                      <a:pt x="154" y="203"/>
                    </a:lnTo>
                    <a:lnTo>
                      <a:pt x="154" y="199"/>
                    </a:lnTo>
                    <a:lnTo>
                      <a:pt x="155" y="197"/>
                    </a:lnTo>
                    <a:lnTo>
                      <a:pt x="162" y="199"/>
                    </a:lnTo>
                    <a:lnTo>
                      <a:pt x="164" y="201"/>
                    </a:lnTo>
                    <a:lnTo>
                      <a:pt x="167" y="201"/>
                    </a:lnTo>
                    <a:lnTo>
                      <a:pt x="168" y="199"/>
                    </a:lnTo>
                    <a:lnTo>
                      <a:pt x="170" y="199"/>
                    </a:lnTo>
                    <a:lnTo>
                      <a:pt x="172" y="201"/>
                    </a:lnTo>
                    <a:lnTo>
                      <a:pt x="173" y="207"/>
                    </a:lnTo>
                    <a:lnTo>
                      <a:pt x="180" y="207"/>
                    </a:lnTo>
                    <a:lnTo>
                      <a:pt x="186" y="209"/>
                    </a:lnTo>
                    <a:lnTo>
                      <a:pt x="188" y="208"/>
                    </a:lnTo>
                    <a:lnTo>
                      <a:pt x="189" y="204"/>
                    </a:lnTo>
                    <a:lnTo>
                      <a:pt x="190" y="202"/>
                    </a:lnTo>
                    <a:lnTo>
                      <a:pt x="192" y="202"/>
                    </a:lnTo>
                    <a:lnTo>
                      <a:pt x="194" y="203"/>
                    </a:lnTo>
                    <a:lnTo>
                      <a:pt x="194" y="208"/>
                    </a:lnTo>
                    <a:lnTo>
                      <a:pt x="194" y="209"/>
                    </a:lnTo>
                    <a:lnTo>
                      <a:pt x="196" y="209"/>
                    </a:lnTo>
                    <a:lnTo>
                      <a:pt x="200" y="204"/>
                    </a:lnTo>
                    <a:lnTo>
                      <a:pt x="202" y="205"/>
                    </a:lnTo>
                    <a:lnTo>
                      <a:pt x="204" y="206"/>
                    </a:lnTo>
                    <a:lnTo>
                      <a:pt x="204" y="209"/>
                    </a:lnTo>
                    <a:lnTo>
                      <a:pt x="199" y="214"/>
                    </a:lnTo>
                    <a:lnTo>
                      <a:pt x="199" y="216"/>
                    </a:lnTo>
                    <a:lnTo>
                      <a:pt x="201" y="217"/>
                    </a:lnTo>
                    <a:lnTo>
                      <a:pt x="204" y="214"/>
                    </a:lnTo>
                    <a:lnTo>
                      <a:pt x="206" y="214"/>
                    </a:lnTo>
                    <a:lnTo>
                      <a:pt x="207" y="216"/>
                    </a:lnTo>
                    <a:lnTo>
                      <a:pt x="207" y="221"/>
                    </a:lnTo>
                    <a:lnTo>
                      <a:pt x="209" y="219"/>
                    </a:lnTo>
                    <a:lnTo>
                      <a:pt x="211" y="221"/>
                    </a:lnTo>
                    <a:lnTo>
                      <a:pt x="212" y="226"/>
                    </a:lnTo>
                    <a:lnTo>
                      <a:pt x="215" y="230"/>
                    </a:lnTo>
                    <a:lnTo>
                      <a:pt x="219" y="230"/>
                    </a:lnTo>
                    <a:lnTo>
                      <a:pt x="221" y="227"/>
                    </a:lnTo>
                    <a:lnTo>
                      <a:pt x="225" y="224"/>
                    </a:lnTo>
                    <a:lnTo>
                      <a:pt x="227" y="225"/>
                    </a:lnTo>
                    <a:lnTo>
                      <a:pt x="230" y="228"/>
                    </a:lnTo>
                    <a:lnTo>
                      <a:pt x="231" y="235"/>
                    </a:lnTo>
                    <a:lnTo>
                      <a:pt x="233" y="240"/>
                    </a:lnTo>
                    <a:lnTo>
                      <a:pt x="237" y="245"/>
                    </a:lnTo>
                    <a:lnTo>
                      <a:pt x="241" y="246"/>
                    </a:lnTo>
                    <a:lnTo>
                      <a:pt x="244" y="246"/>
                    </a:lnTo>
                    <a:lnTo>
                      <a:pt x="244" y="243"/>
                    </a:lnTo>
                    <a:lnTo>
                      <a:pt x="239" y="237"/>
                    </a:lnTo>
                    <a:lnTo>
                      <a:pt x="239" y="234"/>
                    </a:lnTo>
                    <a:lnTo>
                      <a:pt x="240" y="233"/>
                    </a:lnTo>
                    <a:lnTo>
                      <a:pt x="242" y="235"/>
                    </a:lnTo>
                    <a:lnTo>
                      <a:pt x="243" y="235"/>
                    </a:lnTo>
                    <a:lnTo>
                      <a:pt x="242" y="226"/>
                    </a:lnTo>
                    <a:lnTo>
                      <a:pt x="243" y="223"/>
                    </a:lnTo>
                    <a:lnTo>
                      <a:pt x="245" y="220"/>
                    </a:lnTo>
                    <a:lnTo>
                      <a:pt x="251" y="216"/>
                    </a:lnTo>
                    <a:lnTo>
                      <a:pt x="252" y="214"/>
                    </a:lnTo>
                    <a:lnTo>
                      <a:pt x="250" y="212"/>
                    </a:lnTo>
                    <a:lnTo>
                      <a:pt x="245" y="210"/>
                    </a:lnTo>
                    <a:lnTo>
                      <a:pt x="243" y="210"/>
                    </a:lnTo>
                    <a:lnTo>
                      <a:pt x="241" y="213"/>
                    </a:lnTo>
                    <a:lnTo>
                      <a:pt x="238" y="215"/>
                    </a:lnTo>
                    <a:lnTo>
                      <a:pt x="236" y="212"/>
                    </a:lnTo>
                    <a:lnTo>
                      <a:pt x="237" y="209"/>
                    </a:lnTo>
                    <a:lnTo>
                      <a:pt x="238" y="207"/>
                    </a:lnTo>
                    <a:lnTo>
                      <a:pt x="237" y="204"/>
                    </a:lnTo>
                    <a:lnTo>
                      <a:pt x="235" y="202"/>
                    </a:lnTo>
                    <a:lnTo>
                      <a:pt x="235" y="198"/>
                    </a:lnTo>
                    <a:lnTo>
                      <a:pt x="233" y="198"/>
                    </a:lnTo>
                    <a:lnTo>
                      <a:pt x="230" y="201"/>
                    </a:lnTo>
                    <a:lnTo>
                      <a:pt x="225" y="198"/>
                    </a:lnTo>
                    <a:lnTo>
                      <a:pt x="221" y="193"/>
                    </a:lnTo>
                    <a:lnTo>
                      <a:pt x="218" y="182"/>
                    </a:lnTo>
                    <a:lnTo>
                      <a:pt x="212" y="171"/>
                    </a:lnTo>
                    <a:lnTo>
                      <a:pt x="207" y="165"/>
                    </a:lnTo>
                    <a:lnTo>
                      <a:pt x="204" y="166"/>
                    </a:lnTo>
                    <a:lnTo>
                      <a:pt x="200" y="165"/>
                    </a:lnTo>
                    <a:lnTo>
                      <a:pt x="196" y="155"/>
                    </a:lnTo>
                    <a:lnTo>
                      <a:pt x="175" y="148"/>
                    </a:lnTo>
                    <a:lnTo>
                      <a:pt x="173" y="152"/>
                    </a:lnTo>
                    <a:lnTo>
                      <a:pt x="171" y="153"/>
                    </a:lnTo>
                    <a:lnTo>
                      <a:pt x="169" y="151"/>
                    </a:lnTo>
                    <a:lnTo>
                      <a:pt x="169" y="148"/>
                    </a:lnTo>
                    <a:lnTo>
                      <a:pt x="171" y="147"/>
                    </a:lnTo>
                    <a:lnTo>
                      <a:pt x="171" y="145"/>
                    </a:lnTo>
                    <a:lnTo>
                      <a:pt x="169" y="143"/>
                    </a:lnTo>
                    <a:lnTo>
                      <a:pt x="170" y="140"/>
                    </a:lnTo>
                    <a:lnTo>
                      <a:pt x="172" y="139"/>
                    </a:lnTo>
                    <a:lnTo>
                      <a:pt x="177" y="139"/>
                    </a:lnTo>
                    <a:lnTo>
                      <a:pt x="177" y="137"/>
                    </a:lnTo>
                    <a:lnTo>
                      <a:pt x="176" y="135"/>
                    </a:lnTo>
                    <a:lnTo>
                      <a:pt x="176" y="131"/>
                    </a:lnTo>
                    <a:lnTo>
                      <a:pt x="175" y="130"/>
                    </a:lnTo>
                    <a:lnTo>
                      <a:pt x="170" y="131"/>
                    </a:lnTo>
                    <a:lnTo>
                      <a:pt x="167" y="130"/>
                    </a:lnTo>
                    <a:lnTo>
                      <a:pt x="167" y="128"/>
                    </a:lnTo>
                    <a:lnTo>
                      <a:pt x="169" y="125"/>
                    </a:lnTo>
                    <a:lnTo>
                      <a:pt x="167" y="123"/>
                    </a:lnTo>
                    <a:lnTo>
                      <a:pt x="156" y="120"/>
                    </a:lnTo>
                    <a:lnTo>
                      <a:pt x="146" y="114"/>
                    </a:lnTo>
                    <a:lnTo>
                      <a:pt x="146" y="113"/>
                    </a:lnTo>
                    <a:lnTo>
                      <a:pt x="156" y="112"/>
                    </a:lnTo>
                    <a:lnTo>
                      <a:pt x="157" y="115"/>
                    </a:lnTo>
                    <a:lnTo>
                      <a:pt x="158" y="116"/>
                    </a:lnTo>
                    <a:lnTo>
                      <a:pt x="163" y="117"/>
                    </a:lnTo>
                    <a:lnTo>
                      <a:pt x="163" y="118"/>
                    </a:lnTo>
                    <a:lnTo>
                      <a:pt x="165" y="118"/>
                    </a:lnTo>
                    <a:lnTo>
                      <a:pt x="169" y="116"/>
                    </a:lnTo>
                    <a:lnTo>
                      <a:pt x="170" y="116"/>
                    </a:lnTo>
                    <a:lnTo>
                      <a:pt x="172" y="119"/>
                    </a:lnTo>
                    <a:lnTo>
                      <a:pt x="175" y="118"/>
                    </a:lnTo>
                    <a:lnTo>
                      <a:pt x="178" y="118"/>
                    </a:lnTo>
                    <a:lnTo>
                      <a:pt x="180" y="121"/>
                    </a:lnTo>
                    <a:lnTo>
                      <a:pt x="180" y="126"/>
                    </a:lnTo>
                    <a:lnTo>
                      <a:pt x="183" y="127"/>
                    </a:lnTo>
                    <a:lnTo>
                      <a:pt x="184" y="126"/>
                    </a:lnTo>
                    <a:lnTo>
                      <a:pt x="186" y="125"/>
                    </a:lnTo>
                    <a:lnTo>
                      <a:pt x="189" y="126"/>
                    </a:lnTo>
                    <a:lnTo>
                      <a:pt x="191" y="131"/>
                    </a:lnTo>
                    <a:lnTo>
                      <a:pt x="192" y="133"/>
                    </a:lnTo>
                    <a:lnTo>
                      <a:pt x="192" y="136"/>
                    </a:lnTo>
                    <a:lnTo>
                      <a:pt x="192" y="139"/>
                    </a:lnTo>
                    <a:lnTo>
                      <a:pt x="193" y="143"/>
                    </a:lnTo>
                    <a:lnTo>
                      <a:pt x="198" y="145"/>
                    </a:lnTo>
                    <a:lnTo>
                      <a:pt x="201" y="149"/>
                    </a:lnTo>
                    <a:lnTo>
                      <a:pt x="203" y="151"/>
                    </a:lnTo>
                    <a:lnTo>
                      <a:pt x="207" y="153"/>
                    </a:lnTo>
                    <a:lnTo>
                      <a:pt x="207" y="155"/>
                    </a:lnTo>
                    <a:lnTo>
                      <a:pt x="208" y="159"/>
                    </a:lnTo>
                    <a:lnTo>
                      <a:pt x="211" y="160"/>
                    </a:lnTo>
                    <a:lnTo>
                      <a:pt x="213" y="165"/>
                    </a:lnTo>
                    <a:lnTo>
                      <a:pt x="219" y="171"/>
                    </a:lnTo>
                    <a:lnTo>
                      <a:pt x="227" y="176"/>
                    </a:lnTo>
                    <a:lnTo>
                      <a:pt x="228" y="182"/>
                    </a:lnTo>
                    <a:lnTo>
                      <a:pt x="229" y="183"/>
                    </a:lnTo>
                    <a:lnTo>
                      <a:pt x="241" y="184"/>
                    </a:lnTo>
                    <a:lnTo>
                      <a:pt x="243" y="185"/>
                    </a:lnTo>
                    <a:lnTo>
                      <a:pt x="245" y="188"/>
                    </a:lnTo>
                    <a:lnTo>
                      <a:pt x="248" y="188"/>
                    </a:lnTo>
                    <a:lnTo>
                      <a:pt x="249" y="185"/>
                    </a:lnTo>
                    <a:lnTo>
                      <a:pt x="249" y="179"/>
                    </a:lnTo>
                    <a:lnTo>
                      <a:pt x="246" y="176"/>
                    </a:lnTo>
                    <a:lnTo>
                      <a:pt x="240" y="174"/>
                    </a:lnTo>
                    <a:lnTo>
                      <a:pt x="238" y="171"/>
                    </a:lnTo>
                    <a:lnTo>
                      <a:pt x="238" y="169"/>
                    </a:lnTo>
                    <a:lnTo>
                      <a:pt x="239" y="167"/>
                    </a:lnTo>
                    <a:lnTo>
                      <a:pt x="242" y="166"/>
                    </a:lnTo>
                    <a:lnTo>
                      <a:pt x="244" y="167"/>
                    </a:lnTo>
                    <a:lnTo>
                      <a:pt x="248" y="173"/>
                    </a:lnTo>
                    <a:lnTo>
                      <a:pt x="253" y="175"/>
                    </a:lnTo>
                    <a:lnTo>
                      <a:pt x="255" y="175"/>
                    </a:lnTo>
                    <a:lnTo>
                      <a:pt x="258" y="169"/>
                    </a:lnTo>
                    <a:lnTo>
                      <a:pt x="253" y="162"/>
                    </a:lnTo>
                    <a:lnTo>
                      <a:pt x="259" y="163"/>
                    </a:lnTo>
                    <a:lnTo>
                      <a:pt x="262" y="171"/>
                    </a:lnTo>
                    <a:lnTo>
                      <a:pt x="264" y="169"/>
                    </a:lnTo>
                    <a:lnTo>
                      <a:pt x="268" y="162"/>
                    </a:lnTo>
                    <a:lnTo>
                      <a:pt x="270" y="160"/>
                    </a:lnTo>
                    <a:lnTo>
                      <a:pt x="272" y="161"/>
                    </a:lnTo>
                    <a:lnTo>
                      <a:pt x="272" y="164"/>
                    </a:lnTo>
                    <a:lnTo>
                      <a:pt x="270" y="168"/>
                    </a:lnTo>
                    <a:lnTo>
                      <a:pt x="266" y="174"/>
                    </a:lnTo>
                    <a:lnTo>
                      <a:pt x="266" y="177"/>
                    </a:lnTo>
                    <a:lnTo>
                      <a:pt x="269" y="175"/>
                    </a:lnTo>
                    <a:lnTo>
                      <a:pt x="272" y="173"/>
                    </a:lnTo>
                    <a:lnTo>
                      <a:pt x="279" y="169"/>
                    </a:lnTo>
                    <a:lnTo>
                      <a:pt x="285" y="168"/>
                    </a:lnTo>
                    <a:lnTo>
                      <a:pt x="286" y="166"/>
                    </a:lnTo>
                    <a:lnTo>
                      <a:pt x="284" y="162"/>
                    </a:lnTo>
                    <a:lnTo>
                      <a:pt x="276" y="151"/>
                    </a:lnTo>
                    <a:lnTo>
                      <a:pt x="274" y="147"/>
                    </a:lnTo>
                    <a:lnTo>
                      <a:pt x="266" y="142"/>
                    </a:lnTo>
                    <a:lnTo>
                      <a:pt x="261" y="138"/>
                    </a:lnTo>
                    <a:lnTo>
                      <a:pt x="257" y="137"/>
                    </a:lnTo>
                    <a:lnTo>
                      <a:pt x="251" y="137"/>
                    </a:lnTo>
                    <a:lnTo>
                      <a:pt x="247" y="140"/>
                    </a:lnTo>
                    <a:lnTo>
                      <a:pt x="243" y="141"/>
                    </a:lnTo>
                    <a:lnTo>
                      <a:pt x="240" y="140"/>
                    </a:lnTo>
                    <a:lnTo>
                      <a:pt x="242" y="136"/>
                    </a:lnTo>
                    <a:lnTo>
                      <a:pt x="244" y="132"/>
                    </a:lnTo>
                    <a:lnTo>
                      <a:pt x="243" y="129"/>
                    </a:lnTo>
                    <a:lnTo>
                      <a:pt x="241" y="129"/>
                    </a:lnTo>
                    <a:lnTo>
                      <a:pt x="237" y="130"/>
                    </a:lnTo>
                    <a:lnTo>
                      <a:pt x="229" y="126"/>
                    </a:lnTo>
                    <a:lnTo>
                      <a:pt x="226" y="129"/>
                    </a:lnTo>
                    <a:lnTo>
                      <a:pt x="225" y="132"/>
                    </a:lnTo>
                    <a:lnTo>
                      <a:pt x="221" y="134"/>
                    </a:lnTo>
                    <a:lnTo>
                      <a:pt x="221" y="130"/>
                    </a:lnTo>
                    <a:lnTo>
                      <a:pt x="221" y="127"/>
                    </a:lnTo>
                    <a:lnTo>
                      <a:pt x="218" y="128"/>
                    </a:lnTo>
                    <a:lnTo>
                      <a:pt x="215" y="128"/>
                    </a:lnTo>
                    <a:lnTo>
                      <a:pt x="213" y="125"/>
                    </a:lnTo>
                    <a:lnTo>
                      <a:pt x="213" y="124"/>
                    </a:lnTo>
                    <a:lnTo>
                      <a:pt x="211" y="122"/>
                    </a:lnTo>
                    <a:lnTo>
                      <a:pt x="206" y="122"/>
                    </a:lnTo>
                    <a:lnTo>
                      <a:pt x="205" y="119"/>
                    </a:lnTo>
                    <a:lnTo>
                      <a:pt x="205" y="115"/>
                    </a:lnTo>
                    <a:lnTo>
                      <a:pt x="204" y="114"/>
                    </a:lnTo>
                    <a:lnTo>
                      <a:pt x="198" y="111"/>
                    </a:lnTo>
                    <a:lnTo>
                      <a:pt x="197" y="108"/>
                    </a:lnTo>
                    <a:lnTo>
                      <a:pt x="197" y="106"/>
                    </a:lnTo>
                    <a:lnTo>
                      <a:pt x="198" y="105"/>
                    </a:lnTo>
                    <a:lnTo>
                      <a:pt x="197" y="102"/>
                    </a:lnTo>
                    <a:lnTo>
                      <a:pt x="198" y="97"/>
                    </a:lnTo>
                    <a:lnTo>
                      <a:pt x="202" y="98"/>
                    </a:lnTo>
                    <a:lnTo>
                      <a:pt x="202" y="100"/>
                    </a:lnTo>
                    <a:lnTo>
                      <a:pt x="205" y="100"/>
                    </a:lnTo>
                    <a:lnTo>
                      <a:pt x="208" y="102"/>
                    </a:lnTo>
                    <a:lnTo>
                      <a:pt x="207" y="110"/>
                    </a:lnTo>
                    <a:lnTo>
                      <a:pt x="207" y="112"/>
                    </a:lnTo>
                    <a:lnTo>
                      <a:pt x="211" y="111"/>
                    </a:lnTo>
                    <a:lnTo>
                      <a:pt x="218" y="116"/>
                    </a:lnTo>
                    <a:lnTo>
                      <a:pt x="222" y="112"/>
                    </a:lnTo>
                    <a:lnTo>
                      <a:pt x="226" y="116"/>
                    </a:lnTo>
                    <a:lnTo>
                      <a:pt x="229" y="115"/>
                    </a:lnTo>
                    <a:lnTo>
                      <a:pt x="231" y="113"/>
                    </a:lnTo>
                    <a:lnTo>
                      <a:pt x="233" y="112"/>
                    </a:lnTo>
                    <a:lnTo>
                      <a:pt x="236" y="113"/>
                    </a:lnTo>
                    <a:lnTo>
                      <a:pt x="238" y="113"/>
                    </a:lnTo>
                    <a:lnTo>
                      <a:pt x="240" y="112"/>
                    </a:lnTo>
                    <a:lnTo>
                      <a:pt x="239" y="110"/>
                    </a:lnTo>
                    <a:lnTo>
                      <a:pt x="236" y="107"/>
                    </a:lnTo>
                    <a:lnTo>
                      <a:pt x="238" y="105"/>
                    </a:lnTo>
                    <a:lnTo>
                      <a:pt x="243" y="102"/>
                    </a:lnTo>
                    <a:lnTo>
                      <a:pt x="248" y="104"/>
                    </a:lnTo>
                    <a:lnTo>
                      <a:pt x="253" y="103"/>
                    </a:lnTo>
                    <a:lnTo>
                      <a:pt x="255" y="105"/>
                    </a:lnTo>
                    <a:lnTo>
                      <a:pt x="257" y="108"/>
                    </a:lnTo>
                    <a:lnTo>
                      <a:pt x="254" y="112"/>
                    </a:lnTo>
                    <a:lnTo>
                      <a:pt x="255" y="114"/>
                    </a:lnTo>
                    <a:lnTo>
                      <a:pt x="256" y="117"/>
                    </a:lnTo>
                    <a:lnTo>
                      <a:pt x="255" y="120"/>
                    </a:lnTo>
                    <a:lnTo>
                      <a:pt x="256" y="122"/>
                    </a:lnTo>
                    <a:lnTo>
                      <a:pt x="259" y="123"/>
                    </a:lnTo>
                    <a:lnTo>
                      <a:pt x="261" y="128"/>
                    </a:lnTo>
                    <a:lnTo>
                      <a:pt x="262" y="129"/>
                    </a:lnTo>
                    <a:lnTo>
                      <a:pt x="267" y="118"/>
                    </a:lnTo>
                    <a:lnTo>
                      <a:pt x="269" y="111"/>
                    </a:lnTo>
                    <a:lnTo>
                      <a:pt x="268" y="105"/>
                    </a:lnTo>
                    <a:lnTo>
                      <a:pt x="265" y="100"/>
                    </a:lnTo>
                    <a:lnTo>
                      <a:pt x="261" y="96"/>
                    </a:lnTo>
                    <a:lnTo>
                      <a:pt x="259" y="91"/>
                    </a:lnTo>
                    <a:lnTo>
                      <a:pt x="259" y="88"/>
                    </a:lnTo>
                    <a:lnTo>
                      <a:pt x="260" y="83"/>
                    </a:lnTo>
                    <a:lnTo>
                      <a:pt x="262" y="79"/>
                    </a:lnTo>
                    <a:lnTo>
                      <a:pt x="262" y="76"/>
                    </a:lnTo>
                    <a:lnTo>
                      <a:pt x="263" y="75"/>
                    </a:lnTo>
                    <a:lnTo>
                      <a:pt x="261" y="73"/>
                    </a:lnTo>
                    <a:lnTo>
                      <a:pt x="258" y="74"/>
                    </a:lnTo>
                    <a:lnTo>
                      <a:pt x="256" y="77"/>
                    </a:lnTo>
                    <a:lnTo>
                      <a:pt x="255" y="88"/>
                    </a:lnTo>
                    <a:lnTo>
                      <a:pt x="250" y="91"/>
                    </a:lnTo>
                    <a:lnTo>
                      <a:pt x="249" y="86"/>
                    </a:lnTo>
                    <a:lnTo>
                      <a:pt x="251" y="84"/>
                    </a:lnTo>
                    <a:lnTo>
                      <a:pt x="249" y="83"/>
                    </a:lnTo>
                    <a:lnTo>
                      <a:pt x="247" y="84"/>
                    </a:lnTo>
                    <a:lnTo>
                      <a:pt x="242" y="85"/>
                    </a:lnTo>
                    <a:lnTo>
                      <a:pt x="234" y="82"/>
                    </a:lnTo>
                    <a:lnTo>
                      <a:pt x="230" y="83"/>
                    </a:lnTo>
                    <a:lnTo>
                      <a:pt x="227" y="83"/>
                    </a:lnTo>
                    <a:lnTo>
                      <a:pt x="226" y="78"/>
                    </a:lnTo>
                    <a:lnTo>
                      <a:pt x="229" y="77"/>
                    </a:lnTo>
                    <a:lnTo>
                      <a:pt x="245" y="79"/>
                    </a:lnTo>
                    <a:lnTo>
                      <a:pt x="244" y="75"/>
                    </a:lnTo>
                    <a:lnTo>
                      <a:pt x="236" y="72"/>
                    </a:lnTo>
                    <a:lnTo>
                      <a:pt x="235" y="71"/>
                    </a:lnTo>
                    <a:lnTo>
                      <a:pt x="240" y="69"/>
                    </a:lnTo>
                    <a:lnTo>
                      <a:pt x="246" y="71"/>
                    </a:lnTo>
                    <a:lnTo>
                      <a:pt x="249" y="72"/>
                    </a:lnTo>
                    <a:lnTo>
                      <a:pt x="254" y="71"/>
                    </a:lnTo>
                    <a:lnTo>
                      <a:pt x="254" y="67"/>
                    </a:lnTo>
                    <a:lnTo>
                      <a:pt x="250" y="64"/>
                    </a:lnTo>
                    <a:lnTo>
                      <a:pt x="243" y="61"/>
                    </a:lnTo>
                    <a:lnTo>
                      <a:pt x="238" y="58"/>
                    </a:lnTo>
                    <a:lnTo>
                      <a:pt x="234" y="53"/>
                    </a:lnTo>
                    <a:lnTo>
                      <a:pt x="235" y="45"/>
                    </a:lnTo>
                    <a:lnTo>
                      <a:pt x="231" y="45"/>
                    </a:lnTo>
                    <a:lnTo>
                      <a:pt x="228" y="47"/>
                    </a:lnTo>
                    <a:lnTo>
                      <a:pt x="226" y="53"/>
                    </a:lnTo>
                    <a:lnTo>
                      <a:pt x="221" y="55"/>
                    </a:lnTo>
                    <a:lnTo>
                      <a:pt x="218" y="55"/>
                    </a:lnTo>
                    <a:lnTo>
                      <a:pt x="217" y="56"/>
                    </a:lnTo>
                    <a:lnTo>
                      <a:pt x="218" y="63"/>
                    </a:lnTo>
                    <a:lnTo>
                      <a:pt x="213" y="62"/>
                    </a:lnTo>
                    <a:lnTo>
                      <a:pt x="209" y="67"/>
                    </a:lnTo>
                    <a:lnTo>
                      <a:pt x="207" y="66"/>
                    </a:lnTo>
                    <a:lnTo>
                      <a:pt x="207" y="62"/>
                    </a:lnTo>
                    <a:lnTo>
                      <a:pt x="208" y="57"/>
                    </a:lnTo>
                    <a:lnTo>
                      <a:pt x="210" y="55"/>
                    </a:lnTo>
                    <a:lnTo>
                      <a:pt x="213" y="53"/>
                    </a:lnTo>
                    <a:lnTo>
                      <a:pt x="214" y="52"/>
                    </a:lnTo>
                    <a:lnTo>
                      <a:pt x="212" y="45"/>
                    </a:lnTo>
                    <a:lnTo>
                      <a:pt x="209" y="45"/>
                    </a:lnTo>
                    <a:lnTo>
                      <a:pt x="207" y="52"/>
                    </a:lnTo>
                    <a:lnTo>
                      <a:pt x="207" y="54"/>
                    </a:lnTo>
                    <a:lnTo>
                      <a:pt x="203" y="58"/>
                    </a:lnTo>
                    <a:lnTo>
                      <a:pt x="187" y="62"/>
                    </a:lnTo>
                    <a:lnTo>
                      <a:pt x="185" y="62"/>
                    </a:lnTo>
                    <a:lnTo>
                      <a:pt x="186" y="58"/>
                    </a:lnTo>
                    <a:lnTo>
                      <a:pt x="201" y="49"/>
                    </a:lnTo>
                    <a:lnTo>
                      <a:pt x="204" y="46"/>
                    </a:lnTo>
                    <a:lnTo>
                      <a:pt x="206" y="39"/>
                    </a:lnTo>
                    <a:lnTo>
                      <a:pt x="197" y="33"/>
                    </a:lnTo>
                    <a:lnTo>
                      <a:pt x="192" y="26"/>
                    </a:lnTo>
                    <a:lnTo>
                      <a:pt x="191" y="22"/>
                    </a:lnTo>
                    <a:lnTo>
                      <a:pt x="191" y="21"/>
                    </a:lnTo>
                    <a:lnTo>
                      <a:pt x="185" y="27"/>
                    </a:lnTo>
                    <a:lnTo>
                      <a:pt x="175" y="26"/>
                    </a:lnTo>
                    <a:lnTo>
                      <a:pt x="175" y="25"/>
                    </a:lnTo>
                    <a:lnTo>
                      <a:pt x="170" y="34"/>
                    </a:lnTo>
                    <a:lnTo>
                      <a:pt x="171" y="36"/>
                    </a:lnTo>
                    <a:lnTo>
                      <a:pt x="169" y="38"/>
                    </a:lnTo>
                    <a:lnTo>
                      <a:pt x="164" y="41"/>
                    </a:lnTo>
                    <a:lnTo>
                      <a:pt x="161" y="44"/>
                    </a:lnTo>
                    <a:lnTo>
                      <a:pt x="159" y="51"/>
                    </a:lnTo>
                    <a:lnTo>
                      <a:pt x="155" y="54"/>
                    </a:lnTo>
                    <a:lnTo>
                      <a:pt x="154" y="53"/>
                    </a:lnTo>
                    <a:lnTo>
                      <a:pt x="154" y="50"/>
                    </a:lnTo>
                    <a:lnTo>
                      <a:pt x="155" y="47"/>
                    </a:lnTo>
                    <a:lnTo>
                      <a:pt x="157" y="43"/>
                    </a:lnTo>
                    <a:lnTo>
                      <a:pt x="160" y="38"/>
                    </a:lnTo>
                    <a:lnTo>
                      <a:pt x="159" y="36"/>
                    </a:lnTo>
                    <a:lnTo>
                      <a:pt x="155" y="40"/>
                    </a:lnTo>
                    <a:lnTo>
                      <a:pt x="152" y="40"/>
                    </a:lnTo>
                    <a:lnTo>
                      <a:pt x="149" y="40"/>
                    </a:lnTo>
                    <a:lnTo>
                      <a:pt x="147" y="39"/>
                    </a:lnTo>
                    <a:lnTo>
                      <a:pt x="147" y="37"/>
                    </a:lnTo>
                    <a:lnTo>
                      <a:pt x="151" y="36"/>
                    </a:lnTo>
                    <a:lnTo>
                      <a:pt x="158" y="33"/>
                    </a:lnTo>
                    <a:lnTo>
                      <a:pt x="162" y="30"/>
                    </a:lnTo>
                    <a:lnTo>
                      <a:pt x="164" y="29"/>
                    </a:lnTo>
                    <a:lnTo>
                      <a:pt x="166" y="30"/>
                    </a:lnTo>
                    <a:lnTo>
                      <a:pt x="167" y="23"/>
                    </a:lnTo>
                    <a:lnTo>
                      <a:pt x="166" y="24"/>
                    </a:lnTo>
                    <a:lnTo>
                      <a:pt x="163" y="24"/>
                    </a:lnTo>
                    <a:lnTo>
                      <a:pt x="160" y="22"/>
                    </a:lnTo>
                    <a:lnTo>
                      <a:pt x="145" y="4"/>
                    </a:lnTo>
                    <a:lnTo>
                      <a:pt x="142" y="0"/>
                    </a:lnTo>
                    <a:lnTo>
                      <a:pt x="141" y="1"/>
                    </a:lnTo>
                    <a:lnTo>
                      <a:pt x="140" y="2"/>
                    </a:lnTo>
                    <a:lnTo>
                      <a:pt x="133" y="2"/>
                    </a:lnTo>
                    <a:lnTo>
                      <a:pt x="129" y="2"/>
                    </a:lnTo>
                    <a:lnTo>
                      <a:pt x="117" y="0"/>
                    </a:lnTo>
                    <a:lnTo>
                      <a:pt x="112" y="0"/>
                    </a:lnTo>
                    <a:lnTo>
                      <a:pt x="103" y="5"/>
                    </a:lnTo>
                    <a:lnTo>
                      <a:pt x="99" y="5"/>
                    </a:lnTo>
                    <a:lnTo>
                      <a:pt x="97" y="7"/>
                    </a:lnTo>
                    <a:lnTo>
                      <a:pt x="96" y="8"/>
                    </a:lnTo>
                    <a:lnTo>
                      <a:pt x="92" y="11"/>
                    </a:lnTo>
                    <a:lnTo>
                      <a:pt x="89" y="11"/>
                    </a:lnTo>
                    <a:lnTo>
                      <a:pt x="86" y="9"/>
                    </a:lnTo>
                    <a:lnTo>
                      <a:pt x="86" y="11"/>
                    </a:lnTo>
                    <a:lnTo>
                      <a:pt x="86" y="19"/>
                    </a:lnTo>
                    <a:lnTo>
                      <a:pt x="81" y="28"/>
                    </a:lnTo>
                    <a:lnTo>
                      <a:pt x="69" y="34"/>
                    </a:lnTo>
                    <a:lnTo>
                      <a:pt x="65" y="36"/>
                    </a:lnTo>
                    <a:lnTo>
                      <a:pt x="63" y="37"/>
                    </a:lnTo>
                    <a:lnTo>
                      <a:pt x="55" y="41"/>
                    </a:lnTo>
                    <a:lnTo>
                      <a:pt x="50" y="45"/>
                    </a:lnTo>
                    <a:lnTo>
                      <a:pt x="44" y="53"/>
                    </a:lnTo>
                    <a:lnTo>
                      <a:pt x="39" y="62"/>
                    </a:lnTo>
                    <a:lnTo>
                      <a:pt x="35" y="71"/>
                    </a:lnTo>
                    <a:lnTo>
                      <a:pt x="31" y="74"/>
                    </a:lnTo>
                    <a:lnTo>
                      <a:pt x="30" y="78"/>
                    </a:lnTo>
                    <a:lnTo>
                      <a:pt x="24" y="84"/>
                    </a:lnTo>
                    <a:lnTo>
                      <a:pt x="21" y="87"/>
                    </a:lnTo>
                    <a:lnTo>
                      <a:pt x="5" y="99"/>
                    </a:lnTo>
                    <a:lnTo>
                      <a:pt x="1" y="100"/>
                    </a:lnTo>
                    <a:lnTo>
                      <a:pt x="3" y="101"/>
                    </a:lnTo>
                    <a:lnTo>
                      <a:pt x="6" y="104"/>
                    </a:lnTo>
                    <a:lnTo>
                      <a:pt x="4" y="113"/>
                    </a:lnTo>
                    <a:lnTo>
                      <a:pt x="0" y="120"/>
                    </a:lnTo>
                    <a:lnTo>
                      <a:pt x="0" y="122"/>
                    </a:lnTo>
                    <a:lnTo>
                      <a:pt x="3" y="124"/>
                    </a:lnTo>
                    <a:lnTo>
                      <a:pt x="9" y="124"/>
                    </a:lnTo>
                    <a:lnTo>
                      <a:pt x="18" y="122"/>
                    </a:lnTo>
                    <a:lnTo>
                      <a:pt x="23" y="127"/>
                    </a:lnTo>
                    <a:lnTo>
                      <a:pt x="25" y="131"/>
                    </a:lnTo>
                    <a:lnTo>
                      <a:pt x="26" y="135"/>
                    </a:lnTo>
                    <a:lnTo>
                      <a:pt x="30" y="137"/>
                    </a:lnTo>
                    <a:lnTo>
                      <a:pt x="39" y="140"/>
                    </a:lnTo>
                    <a:lnTo>
                      <a:pt x="44" y="142"/>
                    </a:lnTo>
                    <a:lnTo>
                      <a:pt x="46" y="146"/>
                    </a:lnTo>
                    <a:lnTo>
                      <a:pt x="52" y="146"/>
                    </a:lnTo>
                    <a:lnTo>
                      <a:pt x="56" y="146"/>
                    </a:lnTo>
                    <a:lnTo>
                      <a:pt x="60" y="149"/>
                    </a:lnTo>
                    <a:lnTo>
                      <a:pt x="62" y="153"/>
                    </a:lnTo>
                    <a:lnTo>
                      <a:pt x="67" y="166"/>
                    </a:lnTo>
                    <a:lnTo>
                      <a:pt x="69" y="171"/>
                    </a:lnTo>
                    <a:lnTo>
                      <a:pt x="80" y="176"/>
                    </a:lnTo>
                    <a:lnTo>
                      <a:pt x="88" y="180"/>
                    </a:lnTo>
                    <a:lnTo>
                      <a:pt x="89" y="182"/>
                    </a:lnTo>
                    <a:lnTo>
                      <a:pt x="89" y="184"/>
                    </a:lnTo>
                    <a:lnTo>
                      <a:pt x="90" y="189"/>
                    </a:lnTo>
                    <a:lnTo>
                      <a:pt x="91" y="202"/>
                    </a:lnTo>
                    <a:lnTo>
                      <a:pt x="93" y="209"/>
                    </a:lnTo>
                    <a:lnTo>
                      <a:pt x="98" y="221"/>
                    </a:lnTo>
                    <a:lnTo>
                      <a:pt x="101" y="224"/>
                    </a:lnTo>
                    <a:lnTo>
                      <a:pt x="102" y="228"/>
                    </a:lnTo>
                    <a:lnTo>
                      <a:pt x="102" y="230"/>
                    </a:lnTo>
                    <a:lnTo>
                      <a:pt x="96" y="228"/>
                    </a:lnTo>
                    <a:lnTo>
                      <a:pt x="95" y="228"/>
                    </a:lnTo>
                    <a:lnTo>
                      <a:pt x="96" y="230"/>
                    </a:lnTo>
                    <a:lnTo>
                      <a:pt x="96" y="233"/>
                    </a:lnTo>
                    <a:lnTo>
                      <a:pt x="104" y="240"/>
                    </a:lnTo>
                    <a:lnTo>
                      <a:pt x="109" y="246"/>
                    </a:lnTo>
                    <a:lnTo>
                      <a:pt x="105" y="252"/>
                    </a:lnTo>
                    <a:lnTo>
                      <a:pt x="107" y="258"/>
                    </a:lnTo>
                    <a:lnTo>
                      <a:pt x="104" y="262"/>
                    </a:lnTo>
                    <a:lnTo>
                      <a:pt x="106" y="267"/>
                    </a:lnTo>
                    <a:lnTo>
                      <a:pt x="102" y="274"/>
                    </a:lnTo>
                    <a:lnTo>
                      <a:pt x="97" y="284"/>
                    </a:lnTo>
                    <a:lnTo>
                      <a:pt x="95" y="293"/>
                    </a:lnTo>
                    <a:lnTo>
                      <a:pt x="91" y="304"/>
                    </a:lnTo>
                    <a:lnTo>
                      <a:pt x="90" y="311"/>
                    </a:lnTo>
                    <a:lnTo>
                      <a:pt x="87" y="315"/>
                    </a:lnTo>
                    <a:lnTo>
                      <a:pt x="84" y="318"/>
                    </a:lnTo>
                    <a:lnTo>
                      <a:pt x="85" y="332"/>
                    </a:lnTo>
                    <a:lnTo>
                      <a:pt x="84" y="337"/>
                    </a:lnTo>
                    <a:lnTo>
                      <a:pt x="84" y="340"/>
                    </a:lnTo>
                    <a:lnTo>
                      <a:pt x="80" y="342"/>
                    </a:lnTo>
                    <a:lnTo>
                      <a:pt x="80" y="344"/>
                    </a:lnTo>
                    <a:lnTo>
                      <a:pt x="86" y="351"/>
                    </a:lnTo>
                    <a:lnTo>
                      <a:pt x="84" y="357"/>
                    </a:lnTo>
                    <a:lnTo>
                      <a:pt x="85" y="362"/>
                    </a:lnTo>
                    <a:lnTo>
                      <a:pt x="89" y="364"/>
                    </a:lnTo>
                    <a:lnTo>
                      <a:pt x="93" y="365"/>
                    </a:lnTo>
                    <a:close/>
                  </a:path>
                </a:pathLst>
              </a:custGeom>
              <a:solidFill>
                <a:schemeClr val="tx1"/>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7">
                <a:extLst>
                  <a:ext uri="{FF2B5EF4-FFF2-40B4-BE49-F238E27FC236}">
                    <a16:creationId xmlns:a16="http://schemas.microsoft.com/office/drawing/2014/main" id="{07A6A0D7-AE1A-894E-8380-311467082DFA}"/>
                  </a:ext>
                </a:extLst>
              </p:cNvPr>
              <p:cNvSpPr>
                <a:spLocks/>
              </p:cNvSpPr>
              <p:nvPr/>
            </p:nvSpPr>
            <p:spPr bwMode="auto">
              <a:xfrm>
                <a:off x="6626226" y="4305301"/>
                <a:ext cx="46038" cy="155575"/>
              </a:xfrm>
              <a:custGeom>
                <a:avLst/>
                <a:gdLst>
                  <a:gd name="T0" fmla="*/ 13 w 29"/>
                  <a:gd name="T1" fmla="*/ 0 h 98"/>
                  <a:gd name="T2" fmla="*/ 12 w 29"/>
                  <a:gd name="T3" fmla="*/ 0 h 98"/>
                  <a:gd name="T4" fmla="*/ 18 w 29"/>
                  <a:gd name="T5" fmla="*/ 7 h 98"/>
                  <a:gd name="T6" fmla="*/ 17 w 29"/>
                  <a:gd name="T7" fmla="*/ 11 h 98"/>
                  <a:gd name="T8" fmla="*/ 18 w 29"/>
                  <a:gd name="T9" fmla="*/ 22 h 98"/>
                  <a:gd name="T10" fmla="*/ 17 w 29"/>
                  <a:gd name="T11" fmla="*/ 26 h 98"/>
                  <a:gd name="T12" fmla="*/ 14 w 29"/>
                  <a:gd name="T13" fmla="*/ 32 h 98"/>
                  <a:gd name="T14" fmla="*/ 13 w 29"/>
                  <a:gd name="T15" fmla="*/ 36 h 98"/>
                  <a:gd name="T16" fmla="*/ 14 w 29"/>
                  <a:gd name="T17" fmla="*/ 39 h 98"/>
                  <a:gd name="T18" fmla="*/ 12 w 29"/>
                  <a:gd name="T19" fmla="*/ 41 h 98"/>
                  <a:gd name="T20" fmla="*/ 10 w 29"/>
                  <a:gd name="T21" fmla="*/ 43 h 98"/>
                  <a:gd name="T22" fmla="*/ 11 w 29"/>
                  <a:gd name="T23" fmla="*/ 45 h 98"/>
                  <a:gd name="T24" fmla="*/ 12 w 29"/>
                  <a:gd name="T25" fmla="*/ 47 h 98"/>
                  <a:gd name="T26" fmla="*/ 12 w 29"/>
                  <a:gd name="T27" fmla="*/ 50 h 98"/>
                  <a:gd name="T28" fmla="*/ 8 w 29"/>
                  <a:gd name="T29" fmla="*/ 57 h 98"/>
                  <a:gd name="T30" fmla="*/ 4 w 29"/>
                  <a:gd name="T31" fmla="*/ 76 h 98"/>
                  <a:gd name="T32" fmla="*/ 1 w 29"/>
                  <a:gd name="T33" fmla="*/ 85 h 98"/>
                  <a:gd name="T34" fmla="*/ 0 w 29"/>
                  <a:gd name="T35" fmla="*/ 89 h 98"/>
                  <a:gd name="T36" fmla="*/ 0 w 29"/>
                  <a:gd name="T37" fmla="*/ 95 h 98"/>
                  <a:gd name="T38" fmla="*/ 1 w 29"/>
                  <a:gd name="T39" fmla="*/ 98 h 98"/>
                  <a:gd name="T40" fmla="*/ 5 w 29"/>
                  <a:gd name="T41" fmla="*/ 96 h 98"/>
                  <a:gd name="T42" fmla="*/ 7 w 29"/>
                  <a:gd name="T43" fmla="*/ 95 h 98"/>
                  <a:gd name="T44" fmla="*/ 9 w 29"/>
                  <a:gd name="T45" fmla="*/ 88 h 98"/>
                  <a:gd name="T46" fmla="*/ 10 w 29"/>
                  <a:gd name="T47" fmla="*/ 86 h 98"/>
                  <a:gd name="T48" fmla="*/ 11 w 29"/>
                  <a:gd name="T49" fmla="*/ 80 h 98"/>
                  <a:gd name="T50" fmla="*/ 12 w 29"/>
                  <a:gd name="T51" fmla="*/ 71 h 98"/>
                  <a:gd name="T52" fmla="*/ 13 w 29"/>
                  <a:gd name="T53" fmla="*/ 63 h 98"/>
                  <a:gd name="T54" fmla="*/ 16 w 29"/>
                  <a:gd name="T55" fmla="*/ 52 h 98"/>
                  <a:gd name="T56" fmla="*/ 20 w 29"/>
                  <a:gd name="T57" fmla="*/ 47 h 98"/>
                  <a:gd name="T58" fmla="*/ 22 w 29"/>
                  <a:gd name="T59" fmla="*/ 39 h 98"/>
                  <a:gd name="T60" fmla="*/ 24 w 29"/>
                  <a:gd name="T61" fmla="*/ 32 h 98"/>
                  <a:gd name="T62" fmla="*/ 25 w 29"/>
                  <a:gd name="T63" fmla="*/ 21 h 98"/>
                  <a:gd name="T64" fmla="*/ 27 w 29"/>
                  <a:gd name="T65" fmla="*/ 6 h 98"/>
                  <a:gd name="T66" fmla="*/ 29 w 29"/>
                  <a:gd name="T67" fmla="*/ 1 h 98"/>
                  <a:gd name="T68" fmla="*/ 13 w 29"/>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98">
                    <a:moveTo>
                      <a:pt x="13" y="0"/>
                    </a:moveTo>
                    <a:lnTo>
                      <a:pt x="12" y="0"/>
                    </a:lnTo>
                    <a:lnTo>
                      <a:pt x="18" y="7"/>
                    </a:lnTo>
                    <a:lnTo>
                      <a:pt x="17" y="11"/>
                    </a:lnTo>
                    <a:lnTo>
                      <a:pt x="18" y="22"/>
                    </a:lnTo>
                    <a:lnTo>
                      <a:pt x="17" y="26"/>
                    </a:lnTo>
                    <a:lnTo>
                      <a:pt x="14" y="32"/>
                    </a:lnTo>
                    <a:lnTo>
                      <a:pt x="13" y="36"/>
                    </a:lnTo>
                    <a:lnTo>
                      <a:pt x="14" y="39"/>
                    </a:lnTo>
                    <a:lnTo>
                      <a:pt x="12" y="41"/>
                    </a:lnTo>
                    <a:lnTo>
                      <a:pt x="10" y="43"/>
                    </a:lnTo>
                    <a:lnTo>
                      <a:pt x="11" y="45"/>
                    </a:lnTo>
                    <a:lnTo>
                      <a:pt x="12" y="47"/>
                    </a:lnTo>
                    <a:lnTo>
                      <a:pt x="12" y="50"/>
                    </a:lnTo>
                    <a:lnTo>
                      <a:pt x="8" y="57"/>
                    </a:lnTo>
                    <a:lnTo>
                      <a:pt x="4" y="76"/>
                    </a:lnTo>
                    <a:lnTo>
                      <a:pt x="1" y="85"/>
                    </a:lnTo>
                    <a:lnTo>
                      <a:pt x="0" y="89"/>
                    </a:lnTo>
                    <a:lnTo>
                      <a:pt x="0" y="95"/>
                    </a:lnTo>
                    <a:lnTo>
                      <a:pt x="1" y="98"/>
                    </a:lnTo>
                    <a:lnTo>
                      <a:pt x="5" y="96"/>
                    </a:lnTo>
                    <a:lnTo>
                      <a:pt x="7" y="95"/>
                    </a:lnTo>
                    <a:lnTo>
                      <a:pt x="9" y="88"/>
                    </a:lnTo>
                    <a:lnTo>
                      <a:pt x="10" y="86"/>
                    </a:lnTo>
                    <a:lnTo>
                      <a:pt x="11" y="80"/>
                    </a:lnTo>
                    <a:lnTo>
                      <a:pt x="12" y="71"/>
                    </a:lnTo>
                    <a:lnTo>
                      <a:pt x="13" y="63"/>
                    </a:lnTo>
                    <a:lnTo>
                      <a:pt x="16" y="52"/>
                    </a:lnTo>
                    <a:lnTo>
                      <a:pt x="20" y="47"/>
                    </a:lnTo>
                    <a:lnTo>
                      <a:pt x="22" y="39"/>
                    </a:lnTo>
                    <a:lnTo>
                      <a:pt x="24" y="32"/>
                    </a:lnTo>
                    <a:lnTo>
                      <a:pt x="25" y="21"/>
                    </a:lnTo>
                    <a:lnTo>
                      <a:pt x="27" y="6"/>
                    </a:lnTo>
                    <a:lnTo>
                      <a:pt x="29" y="1"/>
                    </a:lnTo>
                    <a:lnTo>
                      <a:pt x="13" y="0"/>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1">
                <a:extLst>
                  <a:ext uri="{FF2B5EF4-FFF2-40B4-BE49-F238E27FC236}">
                    <a16:creationId xmlns:a16="http://schemas.microsoft.com/office/drawing/2014/main" id="{524C48E3-C0D7-CD46-A8E2-23B56E2E951C}"/>
                  </a:ext>
                </a:extLst>
              </p:cNvPr>
              <p:cNvSpPr>
                <a:spLocks/>
              </p:cNvSpPr>
              <p:nvPr/>
            </p:nvSpPr>
            <p:spPr bwMode="auto">
              <a:xfrm>
                <a:off x="6442869" y="4456232"/>
                <a:ext cx="182563" cy="357188"/>
              </a:xfrm>
              <a:custGeom>
                <a:avLst/>
                <a:gdLst>
                  <a:gd name="T0" fmla="*/ 114 w 115"/>
                  <a:gd name="T1" fmla="*/ 0 h 225"/>
                  <a:gd name="T2" fmla="*/ 112 w 115"/>
                  <a:gd name="T3" fmla="*/ 12 h 225"/>
                  <a:gd name="T4" fmla="*/ 108 w 115"/>
                  <a:gd name="T5" fmla="*/ 26 h 225"/>
                  <a:gd name="T6" fmla="*/ 101 w 115"/>
                  <a:gd name="T7" fmla="*/ 37 h 225"/>
                  <a:gd name="T8" fmla="*/ 97 w 115"/>
                  <a:gd name="T9" fmla="*/ 50 h 225"/>
                  <a:gd name="T10" fmla="*/ 80 w 115"/>
                  <a:gd name="T11" fmla="*/ 82 h 225"/>
                  <a:gd name="T12" fmla="*/ 68 w 115"/>
                  <a:gd name="T13" fmla="*/ 123 h 225"/>
                  <a:gd name="T14" fmla="*/ 63 w 115"/>
                  <a:gd name="T15" fmla="*/ 150 h 225"/>
                  <a:gd name="T16" fmla="*/ 51 w 115"/>
                  <a:gd name="T17" fmla="*/ 172 h 225"/>
                  <a:gd name="T18" fmla="*/ 42 w 115"/>
                  <a:gd name="T19" fmla="*/ 186 h 225"/>
                  <a:gd name="T20" fmla="*/ 38 w 115"/>
                  <a:gd name="T21" fmla="*/ 196 h 225"/>
                  <a:gd name="T22" fmla="*/ 27 w 115"/>
                  <a:gd name="T23" fmla="*/ 215 h 225"/>
                  <a:gd name="T24" fmla="*/ 22 w 115"/>
                  <a:gd name="T25" fmla="*/ 222 h 225"/>
                  <a:gd name="T26" fmla="*/ 0 w 115"/>
                  <a:gd name="T27" fmla="*/ 223 h 225"/>
                  <a:gd name="T28" fmla="*/ 11 w 115"/>
                  <a:gd name="T29" fmla="*/ 221 h 225"/>
                  <a:gd name="T30" fmla="*/ 18 w 115"/>
                  <a:gd name="T31" fmla="*/ 217 h 225"/>
                  <a:gd name="T32" fmla="*/ 23 w 115"/>
                  <a:gd name="T33" fmla="*/ 200 h 225"/>
                  <a:gd name="T34" fmla="*/ 24 w 115"/>
                  <a:gd name="T35" fmla="*/ 195 h 225"/>
                  <a:gd name="T36" fmla="*/ 23 w 115"/>
                  <a:gd name="T37" fmla="*/ 191 h 225"/>
                  <a:gd name="T38" fmla="*/ 28 w 115"/>
                  <a:gd name="T39" fmla="*/ 188 h 225"/>
                  <a:gd name="T40" fmla="*/ 28 w 115"/>
                  <a:gd name="T41" fmla="*/ 191 h 225"/>
                  <a:gd name="T42" fmla="*/ 28 w 115"/>
                  <a:gd name="T43" fmla="*/ 194 h 225"/>
                  <a:gd name="T44" fmla="*/ 34 w 115"/>
                  <a:gd name="T45" fmla="*/ 190 h 225"/>
                  <a:gd name="T46" fmla="*/ 37 w 115"/>
                  <a:gd name="T47" fmla="*/ 180 h 225"/>
                  <a:gd name="T48" fmla="*/ 30 w 115"/>
                  <a:gd name="T49" fmla="*/ 177 h 225"/>
                  <a:gd name="T50" fmla="*/ 30 w 115"/>
                  <a:gd name="T51" fmla="*/ 173 h 225"/>
                  <a:gd name="T52" fmla="*/ 36 w 115"/>
                  <a:gd name="T53" fmla="*/ 174 h 225"/>
                  <a:gd name="T54" fmla="*/ 41 w 115"/>
                  <a:gd name="T55" fmla="*/ 165 h 225"/>
                  <a:gd name="T56" fmla="*/ 47 w 115"/>
                  <a:gd name="T57" fmla="*/ 156 h 225"/>
                  <a:gd name="T58" fmla="*/ 53 w 115"/>
                  <a:gd name="T59" fmla="*/ 137 h 225"/>
                  <a:gd name="T60" fmla="*/ 56 w 115"/>
                  <a:gd name="T61" fmla="*/ 125 h 225"/>
                  <a:gd name="T62" fmla="*/ 53 w 115"/>
                  <a:gd name="T63" fmla="*/ 119 h 225"/>
                  <a:gd name="T64" fmla="*/ 58 w 115"/>
                  <a:gd name="T65" fmla="*/ 107 h 225"/>
                  <a:gd name="T66" fmla="*/ 64 w 115"/>
                  <a:gd name="T67" fmla="*/ 104 h 225"/>
                  <a:gd name="T68" fmla="*/ 68 w 115"/>
                  <a:gd name="T69" fmla="*/ 96 h 225"/>
                  <a:gd name="T70" fmla="*/ 70 w 115"/>
                  <a:gd name="T71" fmla="*/ 93 h 225"/>
                  <a:gd name="T72" fmla="*/ 71 w 115"/>
                  <a:gd name="T73" fmla="*/ 87 h 225"/>
                  <a:gd name="T74" fmla="*/ 76 w 115"/>
                  <a:gd name="T75" fmla="*/ 78 h 225"/>
                  <a:gd name="T76" fmla="*/ 81 w 115"/>
                  <a:gd name="T77" fmla="*/ 70 h 225"/>
                  <a:gd name="T78" fmla="*/ 82 w 115"/>
                  <a:gd name="T79" fmla="*/ 64 h 225"/>
                  <a:gd name="T80" fmla="*/ 86 w 115"/>
                  <a:gd name="T81" fmla="*/ 59 h 225"/>
                  <a:gd name="T82" fmla="*/ 94 w 115"/>
                  <a:gd name="T83" fmla="*/ 43 h 225"/>
                  <a:gd name="T84" fmla="*/ 97 w 115"/>
                  <a:gd name="T85" fmla="*/ 37 h 225"/>
                  <a:gd name="T86" fmla="*/ 95 w 115"/>
                  <a:gd name="T87" fmla="*/ 31 h 225"/>
                  <a:gd name="T88" fmla="*/ 103 w 115"/>
                  <a:gd name="T89" fmla="*/ 25 h 225"/>
                  <a:gd name="T90" fmla="*/ 107 w 115"/>
                  <a:gd name="T91" fmla="*/ 14 h 225"/>
                  <a:gd name="T92" fmla="*/ 111 w 115"/>
                  <a:gd name="T93" fmla="*/ 9 h 225"/>
                  <a:gd name="T94" fmla="*/ 111 w 115"/>
                  <a:gd name="T95"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225">
                    <a:moveTo>
                      <a:pt x="111" y="1"/>
                    </a:moveTo>
                    <a:lnTo>
                      <a:pt x="114" y="0"/>
                    </a:lnTo>
                    <a:lnTo>
                      <a:pt x="115" y="3"/>
                    </a:lnTo>
                    <a:lnTo>
                      <a:pt x="112" y="12"/>
                    </a:lnTo>
                    <a:lnTo>
                      <a:pt x="110" y="18"/>
                    </a:lnTo>
                    <a:lnTo>
                      <a:pt x="108" y="26"/>
                    </a:lnTo>
                    <a:lnTo>
                      <a:pt x="107" y="30"/>
                    </a:lnTo>
                    <a:lnTo>
                      <a:pt x="101" y="37"/>
                    </a:lnTo>
                    <a:lnTo>
                      <a:pt x="100" y="46"/>
                    </a:lnTo>
                    <a:lnTo>
                      <a:pt x="97" y="50"/>
                    </a:lnTo>
                    <a:lnTo>
                      <a:pt x="91" y="64"/>
                    </a:lnTo>
                    <a:lnTo>
                      <a:pt x="80" y="82"/>
                    </a:lnTo>
                    <a:lnTo>
                      <a:pt x="76" y="93"/>
                    </a:lnTo>
                    <a:lnTo>
                      <a:pt x="68" y="123"/>
                    </a:lnTo>
                    <a:lnTo>
                      <a:pt x="67" y="139"/>
                    </a:lnTo>
                    <a:lnTo>
                      <a:pt x="63" y="150"/>
                    </a:lnTo>
                    <a:lnTo>
                      <a:pt x="60" y="155"/>
                    </a:lnTo>
                    <a:lnTo>
                      <a:pt x="51" y="172"/>
                    </a:lnTo>
                    <a:lnTo>
                      <a:pt x="45" y="182"/>
                    </a:lnTo>
                    <a:lnTo>
                      <a:pt x="42" y="186"/>
                    </a:lnTo>
                    <a:lnTo>
                      <a:pt x="41" y="190"/>
                    </a:lnTo>
                    <a:lnTo>
                      <a:pt x="38" y="196"/>
                    </a:lnTo>
                    <a:lnTo>
                      <a:pt x="29" y="207"/>
                    </a:lnTo>
                    <a:lnTo>
                      <a:pt x="27" y="215"/>
                    </a:lnTo>
                    <a:lnTo>
                      <a:pt x="25" y="217"/>
                    </a:lnTo>
                    <a:lnTo>
                      <a:pt x="22" y="222"/>
                    </a:lnTo>
                    <a:lnTo>
                      <a:pt x="1" y="225"/>
                    </a:lnTo>
                    <a:lnTo>
                      <a:pt x="0" y="223"/>
                    </a:lnTo>
                    <a:lnTo>
                      <a:pt x="6" y="223"/>
                    </a:lnTo>
                    <a:lnTo>
                      <a:pt x="11" y="221"/>
                    </a:lnTo>
                    <a:lnTo>
                      <a:pt x="14" y="220"/>
                    </a:lnTo>
                    <a:lnTo>
                      <a:pt x="18" y="217"/>
                    </a:lnTo>
                    <a:lnTo>
                      <a:pt x="21" y="200"/>
                    </a:lnTo>
                    <a:lnTo>
                      <a:pt x="23" y="200"/>
                    </a:lnTo>
                    <a:lnTo>
                      <a:pt x="24" y="197"/>
                    </a:lnTo>
                    <a:lnTo>
                      <a:pt x="24" y="195"/>
                    </a:lnTo>
                    <a:lnTo>
                      <a:pt x="24" y="194"/>
                    </a:lnTo>
                    <a:lnTo>
                      <a:pt x="23" y="191"/>
                    </a:lnTo>
                    <a:lnTo>
                      <a:pt x="24" y="189"/>
                    </a:lnTo>
                    <a:lnTo>
                      <a:pt x="28" y="188"/>
                    </a:lnTo>
                    <a:lnTo>
                      <a:pt x="28" y="189"/>
                    </a:lnTo>
                    <a:lnTo>
                      <a:pt x="28" y="191"/>
                    </a:lnTo>
                    <a:lnTo>
                      <a:pt x="27" y="191"/>
                    </a:lnTo>
                    <a:lnTo>
                      <a:pt x="28" y="194"/>
                    </a:lnTo>
                    <a:lnTo>
                      <a:pt x="29" y="194"/>
                    </a:lnTo>
                    <a:lnTo>
                      <a:pt x="34" y="190"/>
                    </a:lnTo>
                    <a:lnTo>
                      <a:pt x="37" y="185"/>
                    </a:lnTo>
                    <a:lnTo>
                      <a:pt x="37" y="180"/>
                    </a:lnTo>
                    <a:lnTo>
                      <a:pt x="36" y="178"/>
                    </a:lnTo>
                    <a:lnTo>
                      <a:pt x="30" y="177"/>
                    </a:lnTo>
                    <a:lnTo>
                      <a:pt x="29" y="174"/>
                    </a:lnTo>
                    <a:lnTo>
                      <a:pt x="30" y="173"/>
                    </a:lnTo>
                    <a:lnTo>
                      <a:pt x="33" y="173"/>
                    </a:lnTo>
                    <a:lnTo>
                      <a:pt x="36" y="174"/>
                    </a:lnTo>
                    <a:lnTo>
                      <a:pt x="40" y="173"/>
                    </a:lnTo>
                    <a:lnTo>
                      <a:pt x="41" y="165"/>
                    </a:lnTo>
                    <a:lnTo>
                      <a:pt x="43" y="162"/>
                    </a:lnTo>
                    <a:lnTo>
                      <a:pt x="47" y="156"/>
                    </a:lnTo>
                    <a:lnTo>
                      <a:pt x="53" y="142"/>
                    </a:lnTo>
                    <a:lnTo>
                      <a:pt x="53" y="137"/>
                    </a:lnTo>
                    <a:lnTo>
                      <a:pt x="52" y="133"/>
                    </a:lnTo>
                    <a:lnTo>
                      <a:pt x="56" y="125"/>
                    </a:lnTo>
                    <a:lnTo>
                      <a:pt x="52" y="121"/>
                    </a:lnTo>
                    <a:lnTo>
                      <a:pt x="53" y="119"/>
                    </a:lnTo>
                    <a:lnTo>
                      <a:pt x="56" y="119"/>
                    </a:lnTo>
                    <a:lnTo>
                      <a:pt x="58" y="107"/>
                    </a:lnTo>
                    <a:lnTo>
                      <a:pt x="58" y="106"/>
                    </a:lnTo>
                    <a:lnTo>
                      <a:pt x="64" y="104"/>
                    </a:lnTo>
                    <a:lnTo>
                      <a:pt x="66" y="104"/>
                    </a:lnTo>
                    <a:lnTo>
                      <a:pt x="68" y="96"/>
                    </a:lnTo>
                    <a:lnTo>
                      <a:pt x="69" y="95"/>
                    </a:lnTo>
                    <a:lnTo>
                      <a:pt x="70" y="93"/>
                    </a:lnTo>
                    <a:lnTo>
                      <a:pt x="70" y="88"/>
                    </a:lnTo>
                    <a:lnTo>
                      <a:pt x="71" y="87"/>
                    </a:lnTo>
                    <a:lnTo>
                      <a:pt x="74" y="81"/>
                    </a:lnTo>
                    <a:lnTo>
                      <a:pt x="76" y="78"/>
                    </a:lnTo>
                    <a:lnTo>
                      <a:pt x="79" y="72"/>
                    </a:lnTo>
                    <a:lnTo>
                      <a:pt x="81" y="70"/>
                    </a:lnTo>
                    <a:lnTo>
                      <a:pt x="83" y="66"/>
                    </a:lnTo>
                    <a:lnTo>
                      <a:pt x="82" y="64"/>
                    </a:lnTo>
                    <a:lnTo>
                      <a:pt x="82" y="62"/>
                    </a:lnTo>
                    <a:lnTo>
                      <a:pt x="86" y="59"/>
                    </a:lnTo>
                    <a:lnTo>
                      <a:pt x="90" y="53"/>
                    </a:lnTo>
                    <a:lnTo>
                      <a:pt x="94" y="43"/>
                    </a:lnTo>
                    <a:lnTo>
                      <a:pt x="95" y="40"/>
                    </a:lnTo>
                    <a:lnTo>
                      <a:pt x="97" y="37"/>
                    </a:lnTo>
                    <a:lnTo>
                      <a:pt x="96" y="33"/>
                    </a:lnTo>
                    <a:lnTo>
                      <a:pt x="95" y="31"/>
                    </a:lnTo>
                    <a:lnTo>
                      <a:pt x="96" y="28"/>
                    </a:lnTo>
                    <a:lnTo>
                      <a:pt x="103" y="25"/>
                    </a:lnTo>
                    <a:lnTo>
                      <a:pt x="104" y="22"/>
                    </a:lnTo>
                    <a:lnTo>
                      <a:pt x="107" y="14"/>
                    </a:lnTo>
                    <a:lnTo>
                      <a:pt x="108" y="12"/>
                    </a:lnTo>
                    <a:lnTo>
                      <a:pt x="111" y="9"/>
                    </a:lnTo>
                    <a:lnTo>
                      <a:pt x="112" y="5"/>
                    </a:lnTo>
                    <a:lnTo>
                      <a:pt x="111" y="1"/>
                    </a:lnTo>
                    <a:lnTo>
                      <a:pt x="111" y="1"/>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3">
                <a:extLst>
                  <a:ext uri="{FF2B5EF4-FFF2-40B4-BE49-F238E27FC236}">
                    <a16:creationId xmlns:a16="http://schemas.microsoft.com/office/drawing/2014/main" id="{365EA093-B9D6-9142-A445-2FC24CE9AA85}"/>
                  </a:ext>
                </a:extLst>
              </p:cNvPr>
              <p:cNvSpPr>
                <a:spLocks/>
              </p:cNvSpPr>
              <p:nvPr/>
            </p:nvSpPr>
            <p:spPr bwMode="auto">
              <a:xfrm>
                <a:off x="5121276" y="2762250"/>
                <a:ext cx="508000" cy="506413"/>
              </a:xfrm>
              <a:custGeom>
                <a:avLst/>
                <a:gdLst>
                  <a:gd name="T0" fmla="*/ 128 w 320"/>
                  <a:gd name="T1" fmla="*/ 231 h 319"/>
                  <a:gd name="T2" fmla="*/ 114 w 320"/>
                  <a:gd name="T3" fmla="*/ 196 h 319"/>
                  <a:gd name="T4" fmla="*/ 91 w 320"/>
                  <a:gd name="T5" fmla="*/ 183 h 319"/>
                  <a:gd name="T6" fmla="*/ 82 w 320"/>
                  <a:gd name="T7" fmla="*/ 165 h 319"/>
                  <a:gd name="T8" fmla="*/ 55 w 320"/>
                  <a:gd name="T9" fmla="*/ 150 h 319"/>
                  <a:gd name="T10" fmla="*/ 37 w 320"/>
                  <a:gd name="T11" fmla="*/ 145 h 319"/>
                  <a:gd name="T12" fmla="*/ 22 w 320"/>
                  <a:gd name="T13" fmla="*/ 114 h 319"/>
                  <a:gd name="T14" fmla="*/ 13 w 320"/>
                  <a:gd name="T15" fmla="*/ 94 h 319"/>
                  <a:gd name="T16" fmla="*/ 2 w 320"/>
                  <a:gd name="T17" fmla="*/ 69 h 319"/>
                  <a:gd name="T18" fmla="*/ 4 w 320"/>
                  <a:gd name="T19" fmla="*/ 2 h 319"/>
                  <a:gd name="T20" fmla="*/ 227 w 320"/>
                  <a:gd name="T21" fmla="*/ 22 h 319"/>
                  <a:gd name="T22" fmla="*/ 250 w 320"/>
                  <a:gd name="T23" fmla="*/ 48 h 319"/>
                  <a:gd name="T24" fmla="*/ 267 w 320"/>
                  <a:gd name="T25" fmla="*/ 71 h 319"/>
                  <a:gd name="T26" fmla="*/ 290 w 320"/>
                  <a:gd name="T27" fmla="*/ 99 h 319"/>
                  <a:gd name="T28" fmla="*/ 315 w 320"/>
                  <a:gd name="T29" fmla="*/ 125 h 319"/>
                  <a:gd name="T30" fmla="*/ 304 w 320"/>
                  <a:gd name="T31" fmla="*/ 140 h 319"/>
                  <a:gd name="T32" fmla="*/ 289 w 320"/>
                  <a:gd name="T33" fmla="*/ 169 h 319"/>
                  <a:gd name="T34" fmla="*/ 280 w 320"/>
                  <a:gd name="T35" fmla="*/ 165 h 319"/>
                  <a:gd name="T36" fmla="*/ 289 w 320"/>
                  <a:gd name="T37" fmla="*/ 182 h 319"/>
                  <a:gd name="T38" fmla="*/ 297 w 320"/>
                  <a:gd name="T39" fmla="*/ 183 h 319"/>
                  <a:gd name="T40" fmla="*/ 303 w 320"/>
                  <a:gd name="T41" fmla="*/ 191 h 319"/>
                  <a:gd name="T42" fmla="*/ 301 w 320"/>
                  <a:gd name="T43" fmla="*/ 209 h 319"/>
                  <a:gd name="T44" fmla="*/ 295 w 320"/>
                  <a:gd name="T45" fmla="*/ 223 h 319"/>
                  <a:gd name="T46" fmla="*/ 269 w 320"/>
                  <a:gd name="T47" fmla="*/ 238 h 319"/>
                  <a:gd name="T48" fmla="*/ 251 w 320"/>
                  <a:gd name="T49" fmla="*/ 259 h 319"/>
                  <a:gd name="T50" fmla="*/ 241 w 320"/>
                  <a:gd name="T51" fmla="*/ 251 h 319"/>
                  <a:gd name="T52" fmla="*/ 229 w 320"/>
                  <a:gd name="T53" fmla="*/ 249 h 319"/>
                  <a:gd name="T54" fmla="*/ 220 w 320"/>
                  <a:gd name="T55" fmla="*/ 240 h 319"/>
                  <a:gd name="T56" fmla="*/ 218 w 320"/>
                  <a:gd name="T57" fmla="*/ 257 h 319"/>
                  <a:gd name="T58" fmla="*/ 231 w 320"/>
                  <a:gd name="T59" fmla="*/ 257 h 319"/>
                  <a:gd name="T60" fmla="*/ 246 w 320"/>
                  <a:gd name="T61" fmla="*/ 257 h 319"/>
                  <a:gd name="T62" fmla="*/ 221 w 320"/>
                  <a:gd name="T63" fmla="*/ 284 h 319"/>
                  <a:gd name="T64" fmla="*/ 202 w 320"/>
                  <a:gd name="T65" fmla="*/ 264 h 319"/>
                  <a:gd name="T66" fmla="*/ 208 w 320"/>
                  <a:gd name="T67" fmla="*/ 253 h 319"/>
                  <a:gd name="T68" fmla="*/ 223 w 320"/>
                  <a:gd name="T69" fmla="*/ 221 h 319"/>
                  <a:gd name="T70" fmla="*/ 218 w 320"/>
                  <a:gd name="T71" fmla="*/ 201 h 319"/>
                  <a:gd name="T72" fmla="*/ 214 w 320"/>
                  <a:gd name="T73" fmla="*/ 195 h 319"/>
                  <a:gd name="T74" fmla="*/ 193 w 320"/>
                  <a:gd name="T75" fmla="*/ 204 h 319"/>
                  <a:gd name="T76" fmla="*/ 188 w 320"/>
                  <a:gd name="T77" fmla="*/ 218 h 319"/>
                  <a:gd name="T78" fmla="*/ 197 w 320"/>
                  <a:gd name="T79" fmla="*/ 210 h 319"/>
                  <a:gd name="T80" fmla="*/ 204 w 320"/>
                  <a:gd name="T81" fmla="*/ 227 h 319"/>
                  <a:gd name="T82" fmla="*/ 195 w 320"/>
                  <a:gd name="T83" fmla="*/ 236 h 319"/>
                  <a:gd name="T84" fmla="*/ 187 w 320"/>
                  <a:gd name="T85" fmla="*/ 246 h 319"/>
                  <a:gd name="T86" fmla="*/ 187 w 320"/>
                  <a:gd name="T87" fmla="*/ 263 h 319"/>
                  <a:gd name="T88" fmla="*/ 188 w 320"/>
                  <a:gd name="T89" fmla="*/ 274 h 319"/>
                  <a:gd name="T90" fmla="*/ 197 w 320"/>
                  <a:gd name="T91" fmla="*/ 283 h 319"/>
                  <a:gd name="T92" fmla="*/ 195 w 320"/>
                  <a:gd name="T93" fmla="*/ 293 h 319"/>
                  <a:gd name="T94" fmla="*/ 195 w 320"/>
                  <a:gd name="T95" fmla="*/ 302 h 319"/>
                  <a:gd name="T96" fmla="*/ 181 w 320"/>
                  <a:gd name="T97" fmla="*/ 319 h 319"/>
                  <a:gd name="T98" fmla="*/ 177 w 320"/>
                  <a:gd name="T99" fmla="*/ 297 h 319"/>
                  <a:gd name="T100" fmla="*/ 175 w 320"/>
                  <a:gd name="T101" fmla="*/ 281 h 319"/>
                  <a:gd name="T102" fmla="*/ 162 w 320"/>
                  <a:gd name="T103" fmla="*/ 277 h 319"/>
                  <a:gd name="T104" fmla="*/ 171 w 320"/>
                  <a:gd name="T105" fmla="*/ 272 h 319"/>
                  <a:gd name="T106" fmla="*/ 170 w 320"/>
                  <a:gd name="T107" fmla="*/ 257 h 319"/>
                  <a:gd name="T108" fmla="*/ 153 w 320"/>
                  <a:gd name="T109" fmla="*/ 252 h 319"/>
                  <a:gd name="T110" fmla="*/ 138 w 320"/>
                  <a:gd name="T111" fmla="*/ 24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319">
                    <a:moveTo>
                      <a:pt x="135" y="245"/>
                    </a:moveTo>
                    <a:lnTo>
                      <a:pt x="131" y="239"/>
                    </a:lnTo>
                    <a:lnTo>
                      <a:pt x="129" y="237"/>
                    </a:lnTo>
                    <a:lnTo>
                      <a:pt x="128" y="231"/>
                    </a:lnTo>
                    <a:lnTo>
                      <a:pt x="127" y="226"/>
                    </a:lnTo>
                    <a:lnTo>
                      <a:pt x="124" y="222"/>
                    </a:lnTo>
                    <a:lnTo>
                      <a:pt x="115" y="199"/>
                    </a:lnTo>
                    <a:lnTo>
                      <a:pt x="114" y="196"/>
                    </a:lnTo>
                    <a:lnTo>
                      <a:pt x="110" y="189"/>
                    </a:lnTo>
                    <a:lnTo>
                      <a:pt x="106" y="186"/>
                    </a:lnTo>
                    <a:lnTo>
                      <a:pt x="102" y="186"/>
                    </a:lnTo>
                    <a:lnTo>
                      <a:pt x="91" y="183"/>
                    </a:lnTo>
                    <a:lnTo>
                      <a:pt x="86" y="180"/>
                    </a:lnTo>
                    <a:lnTo>
                      <a:pt x="84" y="175"/>
                    </a:lnTo>
                    <a:lnTo>
                      <a:pt x="85" y="166"/>
                    </a:lnTo>
                    <a:lnTo>
                      <a:pt x="82" y="165"/>
                    </a:lnTo>
                    <a:lnTo>
                      <a:pt x="75" y="161"/>
                    </a:lnTo>
                    <a:lnTo>
                      <a:pt x="70" y="163"/>
                    </a:lnTo>
                    <a:lnTo>
                      <a:pt x="66" y="160"/>
                    </a:lnTo>
                    <a:lnTo>
                      <a:pt x="55" y="150"/>
                    </a:lnTo>
                    <a:lnTo>
                      <a:pt x="48" y="143"/>
                    </a:lnTo>
                    <a:lnTo>
                      <a:pt x="45" y="143"/>
                    </a:lnTo>
                    <a:lnTo>
                      <a:pt x="42" y="145"/>
                    </a:lnTo>
                    <a:lnTo>
                      <a:pt x="37" y="145"/>
                    </a:lnTo>
                    <a:lnTo>
                      <a:pt x="27" y="134"/>
                    </a:lnTo>
                    <a:lnTo>
                      <a:pt x="25" y="128"/>
                    </a:lnTo>
                    <a:lnTo>
                      <a:pt x="25" y="116"/>
                    </a:lnTo>
                    <a:lnTo>
                      <a:pt x="22" y="114"/>
                    </a:lnTo>
                    <a:lnTo>
                      <a:pt x="20" y="114"/>
                    </a:lnTo>
                    <a:lnTo>
                      <a:pt x="19" y="111"/>
                    </a:lnTo>
                    <a:lnTo>
                      <a:pt x="15" y="100"/>
                    </a:lnTo>
                    <a:lnTo>
                      <a:pt x="13" y="94"/>
                    </a:lnTo>
                    <a:lnTo>
                      <a:pt x="10" y="92"/>
                    </a:lnTo>
                    <a:lnTo>
                      <a:pt x="3" y="88"/>
                    </a:lnTo>
                    <a:lnTo>
                      <a:pt x="1" y="80"/>
                    </a:lnTo>
                    <a:lnTo>
                      <a:pt x="2" y="69"/>
                    </a:lnTo>
                    <a:lnTo>
                      <a:pt x="0" y="40"/>
                    </a:lnTo>
                    <a:lnTo>
                      <a:pt x="2" y="2"/>
                    </a:lnTo>
                    <a:lnTo>
                      <a:pt x="2" y="1"/>
                    </a:lnTo>
                    <a:lnTo>
                      <a:pt x="4" y="2"/>
                    </a:lnTo>
                    <a:lnTo>
                      <a:pt x="215" y="0"/>
                    </a:lnTo>
                    <a:lnTo>
                      <a:pt x="217" y="1"/>
                    </a:lnTo>
                    <a:lnTo>
                      <a:pt x="220" y="12"/>
                    </a:lnTo>
                    <a:lnTo>
                      <a:pt x="227" y="22"/>
                    </a:lnTo>
                    <a:lnTo>
                      <a:pt x="237" y="33"/>
                    </a:lnTo>
                    <a:lnTo>
                      <a:pt x="240" y="38"/>
                    </a:lnTo>
                    <a:lnTo>
                      <a:pt x="245" y="44"/>
                    </a:lnTo>
                    <a:lnTo>
                      <a:pt x="250" y="48"/>
                    </a:lnTo>
                    <a:lnTo>
                      <a:pt x="254" y="49"/>
                    </a:lnTo>
                    <a:lnTo>
                      <a:pt x="257" y="51"/>
                    </a:lnTo>
                    <a:lnTo>
                      <a:pt x="264" y="61"/>
                    </a:lnTo>
                    <a:lnTo>
                      <a:pt x="267" y="71"/>
                    </a:lnTo>
                    <a:lnTo>
                      <a:pt x="268" y="75"/>
                    </a:lnTo>
                    <a:lnTo>
                      <a:pt x="286" y="88"/>
                    </a:lnTo>
                    <a:lnTo>
                      <a:pt x="288" y="92"/>
                    </a:lnTo>
                    <a:lnTo>
                      <a:pt x="290" y="99"/>
                    </a:lnTo>
                    <a:lnTo>
                      <a:pt x="294" y="104"/>
                    </a:lnTo>
                    <a:lnTo>
                      <a:pt x="299" y="106"/>
                    </a:lnTo>
                    <a:lnTo>
                      <a:pt x="303" y="110"/>
                    </a:lnTo>
                    <a:lnTo>
                      <a:pt x="315" y="125"/>
                    </a:lnTo>
                    <a:lnTo>
                      <a:pt x="320" y="134"/>
                    </a:lnTo>
                    <a:lnTo>
                      <a:pt x="312" y="139"/>
                    </a:lnTo>
                    <a:lnTo>
                      <a:pt x="307" y="140"/>
                    </a:lnTo>
                    <a:lnTo>
                      <a:pt x="304" y="140"/>
                    </a:lnTo>
                    <a:lnTo>
                      <a:pt x="295" y="158"/>
                    </a:lnTo>
                    <a:lnTo>
                      <a:pt x="294" y="162"/>
                    </a:lnTo>
                    <a:lnTo>
                      <a:pt x="292" y="167"/>
                    </a:lnTo>
                    <a:lnTo>
                      <a:pt x="289" y="169"/>
                    </a:lnTo>
                    <a:lnTo>
                      <a:pt x="287" y="168"/>
                    </a:lnTo>
                    <a:lnTo>
                      <a:pt x="284" y="164"/>
                    </a:lnTo>
                    <a:lnTo>
                      <a:pt x="280" y="162"/>
                    </a:lnTo>
                    <a:lnTo>
                      <a:pt x="280" y="165"/>
                    </a:lnTo>
                    <a:lnTo>
                      <a:pt x="280" y="169"/>
                    </a:lnTo>
                    <a:lnTo>
                      <a:pt x="281" y="174"/>
                    </a:lnTo>
                    <a:lnTo>
                      <a:pt x="285" y="177"/>
                    </a:lnTo>
                    <a:lnTo>
                      <a:pt x="289" y="182"/>
                    </a:lnTo>
                    <a:lnTo>
                      <a:pt x="291" y="177"/>
                    </a:lnTo>
                    <a:lnTo>
                      <a:pt x="294" y="177"/>
                    </a:lnTo>
                    <a:lnTo>
                      <a:pt x="295" y="178"/>
                    </a:lnTo>
                    <a:lnTo>
                      <a:pt x="297" y="183"/>
                    </a:lnTo>
                    <a:lnTo>
                      <a:pt x="298" y="185"/>
                    </a:lnTo>
                    <a:lnTo>
                      <a:pt x="301" y="187"/>
                    </a:lnTo>
                    <a:lnTo>
                      <a:pt x="302" y="190"/>
                    </a:lnTo>
                    <a:lnTo>
                      <a:pt x="303" y="191"/>
                    </a:lnTo>
                    <a:lnTo>
                      <a:pt x="302" y="192"/>
                    </a:lnTo>
                    <a:lnTo>
                      <a:pt x="300" y="197"/>
                    </a:lnTo>
                    <a:lnTo>
                      <a:pt x="300" y="203"/>
                    </a:lnTo>
                    <a:lnTo>
                      <a:pt x="301" y="209"/>
                    </a:lnTo>
                    <a:lnTo>
                      <a:pt x="301" y="213"/>
                    </a:lnTo>
                    <a:lnTo>
                      <a:pt x="301" y="217"/>
                    </a:lnTo>
                    <a:lnTo>
                      <a:pt x="299" y="221"/>
                    </a:lnTo>
                    <a:lnTo>
                      <a:pt x="295" y="223"/>
                    </a:lnTo>
                    <a:lnTo>
                      <a:pt x="288" y="225"/>
                    </a:lnTo>
                    <a:lnTo>
                      <a:pt x="280" y="233"/>
                    </a:lnTo>
                    <a:lnTo>
                      <a:pt x="274" y="237"/>
                    </a:lnTo>
                    <a:lnTo>
                      <a:pt x="269" y="238"/>
                    </a:lnTo>
                    <a:lnTo>
                      <a:pt x="262" y="239"/>
                    </a:lnTo>
                    <a:lnTo>
                      <a:pt x="260" y="241"/>
                    </a:lnTo>
                    <a:lnTo>
                      <a:pt x="253" y="257"/>
                    </a:lnTo>
                    <a:lnTo>
                      <a:pt x="251" y="259"/>
                    </a:lnTo>
                    <a:lnTo>
                      <a:pt x="250" y="254"/>
                    </a:lnTo>
                    <a:lnTo>
                      <a:pt x="250" y="250"/>
                    </a:lnTo>
                    <a:lnTo>
                      <a:pt x="247" y="249"/>
                    </a:lnTo>
                    <a:lnTo>
                      <a:pt x="241" y="251"/>
                    </a:lnTo>
                    <a:lnTo>
                      <a:pt x="236" y="250"/>
                    </a:lnTo>
                    <a:lnTo>
                      <a:pt x="234" y="246"/>
                    </a:lnTo>
                    <a:lnTo>
                      <a:pt x="232" y="246"/>
                    </a:lnTo>
                    <a:lnTo>
                      <a:pt x="229" y="249"/>
                    </a:lnTo>
                    <a:lnTo>
                      <a:pt x="225" y="251"/>
                    </a:lnTo>
                    <a:lnTo>
                      <a:pt x="222" y="250"/>
                    </a:lnTo>
                    <a:lnTo>
                      <a:pt x="221" y="244"/>
                    </a:lnTo>
                    <a:lnTo>
                      <a:pt x="220" y="240"/>
                    </a:lnTo>
                    <a:lnTo>
                      <a:pt x="218" y="237"/>
                    </a:lnTo>
                    <a:lnTo>
                      <a:pt x="216" y="241"/>
                    </a:lnTo>
                    <a:lnTo>
                      <a:pt x="218" y="251"/>
                    </a:lnTo>
                    <a:lnTo>
                      <a:pt x="218" y="257"/>
                    </a:lnTo>
                    <a:lnTo>
                      <a:pt x="223" y="258"/>
                    </a:lnTo>
                    <a:lnTo>
                      <a:pt x="227" y="256"/>
                    </a:lnTo>
                    <a:lnTo>
                      <a:pt x="230" y="255"/>
                    </a:lnTo>
                    <a:lnTo>
                      <a:pt x="231" y="257"/>
                    </a:lnTo>
                    <a:lnTo>
                      <a:pt x="233" y="257"/>
                    </a:lnTo>
                    <a:lnTo>
                      <a:pt x="237" y="258"/>
                    </a:lnTo>
                    <a:lnTo>
                      <a:pt x="244" y="255"/>
                    </a:lnTo>
                    <a:lnTo>
                      <a:pt x="246" y="257"/>
                    </a:lnTo>
                    <a:lnTo>
                      <a:pt x="238" y="272"/>
                    </a:lnTo>
                    <a:lnTo>
                      <a:pt x="228" y="277"/>
                    </a:lnTo>
                    <a:lnTo>
                      <a:pt x="225" y="282"/>
                    </a:lnTo>
                    <a:lnTo>
                      <a:pt x="221" y="284"/>
                    </a:lnTo>
                    <a:lnTo>
                      <a:pt x="216" y="280"/>
                    </a:lnTo>
                    <a:lnTo>
                      <a:pt x="214" y="275"/>
                    </a:lnTo>
                    <a:lnTo>
                      <a:pt x="205" y="272"/>
                    </a:lnTo>
                    <a:lnTo>
                      <a:pt x="202" y="264"/>
                    </a:lnTo>
                    <a:lnTo>
                      <a:pt x="204" y="260"/>
                    </a:lnTo>
                    <a:lnTo>
                      <a:pt x="207" y="260"/>
                    </a:lnTo>
                    <a:lnTo>
                      <a:pt x="210" y="258"/>
                    </a:lnTo>
                    <a:lnTo>
                      <a:pt x="208" y="253"/>
                    </a:lnTo>
                    <a:lnTo>
                      <a:pt x="209" y="246"/>
                    </a:lnTo>
                    <a:lnTo>
                      <a:pt x="217" y="234"/>
                    </a:lnTo>
                    <a:lnTo>
                      <a:pt x="222" y="224"/>
                    </a:lnTo>
                    <a:lnTo>
                      <a:pt x="223" y="221"/>
                    </a:lnTo>
                    <a:lnTo>
                      <a:pt x="216" y="214"/>
                    </a:lnTo>
                    <a:lnTo>
                      <a:pt x="214" y="211"/>
                    </a:lnTo>
                    <a:lnTo>
                      <a:pt x="215" y="205"/>
                    </a:lnTo>
                    <a:lnTo>
                      <a:pt x="218" y="201"/>
                    </a:lnTo>
                    <a:lnTo>
                      <a:pt x="221" y="197"/>
                    </a:lnTo>
                    <a:lnTo>
                      <a:pt x="222" y="191"/>
                    </a:lnTo>
                    <a:lnTo>
                      <a:pt x="221" y="191"/>
                    </a:lnTo>
                    <a:lnTo>
                      <a:pt x="214" y="195"/>
                    </a:lnTo>
                    <a:lnTo>
                      <a:pt x="204" y="203"/>
                    </a:lnTo>
                    <a:lnTo>
                      <a:pt x="200" y="205"/>
                    </a:lnTo>
                    <a:lnTo>
                      <a:pt x="197" y="204"/>
                    </a:lnTo>
                    <a:lnTo>
                      <a:pt x="193" y="204"/>
                    </a:lnTo>
                    <a:lnTo>
                      <a:pt x="182" y="213"/>
                    </a:lnTo>
                    <a:lnTo>
                      <a:pt x="181" y="216"/>
                    </a:lnTo>
                    <a:lnTo>
                      <a:pt x="187" y="219"/>
                    </a:lnTo>
                    <a:lnTo>
                      <a:pt x="188" y="218"/>
                    </a:lnTo>
                    <a:lnTo>
                      <a:pt x="191" y="213"/>
                    </a:lnTo>
                    <a:lnTo>
                      <a:pt x="192" y="212"/>
                    </a:lnTo>
                    <a:lnTo>
                      <a:pt x="195" y="213"/>
                    </a:lnTo>
                    <a:lnTo>
                      <a:pt x="197" y="210"/>
                    </a:lnTo>
                    <a:lnTo>
                      <a:pt x="201" y="211"/>
                    </a:lnTo>
                    <a:lnTo>
                      <a:pt x="203" y="212"/>
                    </a:lnTo>
                    <a:lnTo>
                      <a:pt x="205" y="219"/>
                    </a:lnTo>
                    <a:lnTo>
                      <a:pt x="204" y="227"/>
                    </a:lnTo>
                    <a:lnTo>
                      <a:pt x="202" y="232"/>
                    </a:lnTo>
                    <a:lnTo>
                      <a:pt x="200" y="234"/>
                    </a:lnTo>
                    <a:lnTo>
                      <a:pt x="197" y="235"/>
                    </a:lnTo>
                    <a:lnTo>
                      <a:pt x="195" y="236"/>
                    </a:lnTo>
                    <a:lnTo>
                      <a:pt x="197" y="243"/>
                    </a:lnTo>
                    <a:lnTo>
                      <a:pt x="194" y="246"/>
                    </a:lnTo>
                    <a:lnTo>
                      <a:pt x="188" y="245"/>
                    </a:lnTo>
                    <a:lnTo>
                      <a:pt x="187" y="246"/>
                    </a:lnTo>
                    <a:lnTo>
                      <a:pt x="188" y="250"/>
                    </a:lnTo>
                    <a:lnTo>
                      <a:pt x="191" y="251"/>
                    </a:lnTo>
                    <a:lnTo>
                      <a:pt x="188" y="257"/>
                    </a:lnTo>
                    <a:lnTo>
                      <a:pt x="187" y="263"/>
                    </a:lnTo>
                    <a:lnTo>
                      <a:pt x="183" y="267"/>
                    </a:lnTo>
                    <a:lnTo>
                      <a:pt x="184" y="269"/>
                    </a:lnTo>
                    <a:lnTo>
                      <a:pt x="187" y="271"/>
                    </a:lnTo>
                    <a:lnTo>
                      <a:pt x="188" y="274"/>
                    </a:lnTo>
                    <a:lnTo>
                      <a:pt x="193" y="275"/>
                    </a:lnTo>
                    <a:lnTo>
                      <a:pt x="192" y="280"/>
                    </a:lnTo>
                    <a:lnTo>
                      <a:pt x="193" y="282"/>
                    </a:lnTo>
                    <a:lnTo>
                      <a:pt x="197" y="283"/>
                    </a:lnTo>
                    <a:lnTo>
                      <a:pt x="198" y="288"/>
                    </a:lnTo>
                    <a:lnTo>
                      <a:pt x="198" y="291"/>
                    </a:lnTo>
                    <a:lnTo>
                      <a:pt x="197" y="293"/>
                    </a:lnTo>
                    <a:lnTo>
                      <a:pt x="195" y="293"/>
                    </a:lnTo>
                    <a:lnTo>
                      <a:pt x="193" y="295"/>
                    </a:lnTo>
                    <a:lnTo>
                      <a:pt x="193" y="297"/>
                    </a:lnTo>
                    <a:lnTo>
                      <a:pt x="196" y="299"/>
                    </a:lnTo>
                    <a:lnTo>
                      <a:pt x="195" y="302"/>
                    </a:lnTo>
                    <a:lnTo>
                      <a:pt x="190" y="304"/>
                    </a:lnTo>
                    <a:lnTo>
                      <a:pt x="187" y="307"/>
                    </a:lnTo>
                    <a:lnTo>
                      <a:pt x="185" y="313"/>
                    </a:lnTo>
                    <a:lnTo>
                      <a:pt x="181" y="319"/>
                    </a:lnTo>
                    <a:lnTo>
                      <a:pt x="175" y="314"/>
                    </a:lnTo>
                    <a:lnTo>
                      <a:pt x="179" y="306"/>
                    </a:lnTo>
                    <a:lnTo>
                      <a:pt x="179" y="302"/>
                    </a:lnTo>
                    <a:lnTo>
                      <a:pt x="177" y="297"/>
                    </a:lnTo>
                    <a:lnTo>
                      <a:pt x="173" y="290"/>
                    </a:lnTo>
                    <a:lnTo>
                      <a:pt x="172" y="287"/>
                    </a:lnTo>
                    <a:lnTo>
                      <a:pt x="173" y="284"/>
                    </a:lnTo>
                    <a:lnTo>
                      <a:pt x="175" y="281"/>
                    </a:lnTo>
                    <a:lnTo>
                      <a:pt x="174" y="279"/>
                    </a:lnTo>
                    <a:lnTo>
                      <a:pt x="170" y="278"/>
                    </a:lnTo>
                    <a:lnTo>
                      <a:pt x="164" y="278"/>
                    </a:lnTo>
                    <a:lnTo>
                      <a:pt x="162" y="277"/>
                    </a:lnTo>
                    <a:lnTo>
                      <a:pt x="159" y="275"/>
                    </a:lnTo>
                    <a:lnTo>
                      <a:pt x="162" y="274"/>
                    </a:lnTo>
                    <a:lnTo>
                      <a:pt x="165" y="274"/>
                    </a:lnTo>
                    <a:lnTo>
                      <a:pt x="171" y="272"/>
                    </a:lnTo>
                    <a:lnTo>
                      <a:pt x="171" y="270"/>
                    </a:lnTo>
                    <a:lnTo>
                      <a:pt x="171" y="267"/>
                    </a:lnTo>
                    <a:lnTo>
                      <a:pt x="170" y="263"/>
                    </a:lnTo>
                    <a:lnTo>
                      <a:pt x="170" y="257"/>
                    </a:lnTo>
                    <a:lnTo>
                      <a:pt x="166" y="253"/>
                    </a:lnTo>
                    <a:lnTo>
                      <a:pt x="162" y="251"/>
                    </a:lnTo>
                    <a:lnTo>
                      <a:pt x="155" y="249"/>
                    </a:lnTo>
                    <a:lnTo>
                      <a:pt x="153" y="252"/>
                    </a:lnTo>
                    <a:lnTo>
                      <a:pt x="150" y="251"/>
                    </a:lnTo>
                    <a:lnTo>
                      <a:pt x="147" y="249"/>
                    </a:lnTo>
                    <a:lnTo>
                      <a:pt x="144" y="246"/>
                    </a:lnTo>
                    <a:lnTo>
                      <a:pt x="138" y="246"/>
                    </a:lnTo>
                    <a:lnTo>
                      <a:pt x="135" y="245"/>
                    </a:lnTo>
                    <a:close/>
                  </a:path>
                </a:pathLst>
              </a:custGeom>
              <a:solidFill>
                <a:schemeClr val="tx1"/>
              </a:solidFill>
              <a:ln w="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75">
                <a:extLst>
                  <a:ext uri="{FF2B5EF4-FFF2-40B4-BE49-F238E27FC236}">
                    <a16:creationId xmlns:a16="http://schemas.microsoft.com/office/drawing/2014/main" id="{447B3D17-C286-5744-9DAA-3C2CEB18E14D}"/>
                  </a:ext>
                </a:extLst>
              </p:cNvPr>
              <p:cNvSpPr>
                <a:spLocks/>
              </p:cNvSpPr>
              <p:nvPr/>
            </p:nvSpPr>
            <p:spPr bwMode="auto">
              <a:xfrm>
                <a:off x="5605463" y="3052763"/>
                <a:ext cx="31750" cy="50800"/>
              </a:xfrm>
              <a:custGeom>
                <a:avLst/>
                <a:gdLst>
                  <a:gd name="T0" fmla="*/ 20 w 20"/>
                  <a:gd name="T1" fmla="*/ 20 h 32"/>
                  <a:gd name="T2" fmla="*/ 20 w 20"/>
                  <a:gd name="T3" fmla="*/ 17 h 32"/>
                  <a:gd name="T4" fmla="*/ 15 w 20"/>
                  <a:gd name="T5" fmla="*/ 15 h 32"/>
                  <a:gd name="T6" fmla="*/ 14 w 20"/>
                  <a:gd name="T7" fmla="*/ 12 h 32"/>
                  <a:gd name="T8" fmla="*/ 15 w 20"/>
                  <a:gd name="T9" fmla="*/ 9 h 32"/>
                  <a:gd name="T10" fmla="*/ 15 w 20"/>
                  <a:gd name="T11" fmla="*/ 6 h 32"/>
                  <a:gd name="T12" fmla="*/ 15 w 20"/>
                  <a:gd name="T13" fmla="*/ 4 h 32"/>
                  <a:gd name="T14" fmla="*/ 13 w 20"/>
                  <a:gd name="T15" fmla="*/ 2 h 32"/>
                  <a:gd name="T16" fmla="*/ 9 w 20"/>
                  <a:gd name="T17" fmla="*/ 3 h 32"/>
                  <a:gd name="T18" fmla="*/ 7 w 20"/>
                  <a:gd name="T19" fmla="*/ 3 h 32"/>
                  <a:gd name="T20" fmla="*/ 6 w 20"/>
                  <a:gd name="T21" fmla="*/ 1 h 32"/>
                  <a:gd name="T22" fmla="*/ 4 w 20"/>
                  <a:gd name="T23" fmla="*/ 0 h 32"/>
                  <a:gd name="T24" fmla="*/ 2 w 20"/>
                  <a:gd name="T25" fmla="*/ 1 h 32"/>
                  <a:gd name="T26" fmla="*/ 3 w 20"/>
                  <a:gd name="T27" fmla="*/ 9 h 32"/>
                  <a:gd name="T28" fmla="*/ 1 w 20"/>
                  <a:gd name="T29" fmla="*/ 18 h 32"/>
                  <a:gd name="T30" fmla="*/ 0 w 20"/>
                  <a:gd name="T31" fmla="*/ 23 h 32"/>
                  <a:gd name="T32" fmla="*/ 0 w 20"/>
                  <a:gd name="T33" fmla="*/ 25 h 32"/>
                  <a:gd name="T34" fmla="*/ 6 w 20"/>
                  <a:gd name="T35" fmla="*/ 28 h 32"/>
                  <a:gd name="T36" fmla="*/ 7 w 20"/>
                  <a:gd name="T37" fmla="*/ 32 h 32"/>
                  <a:gd name="T38" fmla="*/ 12 w 20"/>
                  <a:gd name="T39" fmla="*/ 28 h 32"/>
                  <a:gd name="T40" fmla="*/ 16 w 20"/>
                  <a:gd name="T41" fmla="*/ 21 h 32"/>
                  <a:gd name="T42" fmla="*/ 20 w 20"/>
                  <a:gd name="T43" fmla="*/ 22 h 32"/>
                  <a:gd name="T44" fmla="*/ 20 w 20"/>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2">
                    <a:moveTo>
                      <a:pt x="20" y="20"/>
                    </a:moveTo>
                    <a:lnTo>
                      <a:pt x="20" y="17"/>
                    </a:lnTo>
                    <a:lnTo>
                      <a:pt x="15" y="15"/>
                    </a:lnTo>
                    <a:lnTo>
                      <a:pt x="14" y="12"/>
                    </a:lnTo>
                    <a:lnTo>
                      <a:pt x="15" y="9"/>
                    </a:lnTo>
                    <a:lnTo>
                      <a:pt x="15" y="6"/>
                    </a:lnTo>
                    <a:lnTo>
                      <a:pt x="15" y="4"/>
                    </a:lnTo>
                    <a:lnTo>
                      <a:pt x="13" y="2"/>
                    </a:lnTo>
                    <a:lnTo>
                      <a:pt x="9" y="3"/>
                    </a:lnTo>
                    <a:lnTo>
                      <a:pt x="7" y="3"/>
                    </a:lnTo>
                    <a:lnTo>
                      <a:pt x="6" y="1"/>
                    </a:lnTo>
                    <a:lnTo>
                      <a:pt x="4" y="0"/>
                    </a:lnTo>
                    <a:lnTo>
                      <a:pt x="2" y="1"/>
                    </a:lnTo>
                    <a:lnTo>
                      <a:pt x="3" y="9"/>
                    </a:lnTo>
                    <a:lnTo>
                      <a:pt x="1" y="18"/>
                    </a:lnTo>
                    <a:lnTo>
                      <a:pt x="0" y="23"/>
                    </a:lnTo>
                    <a:lnTo>
                      <a:pt x="0" y="25"/>
                    </a:lnTo>
                    <a:lnTo>
                      <a:pt x="6" y="28"/>
                    </a:lnTo>
                    <a:lnTo>
                      <a:pt x="7" y="32"/>
                    </a:lnTo>
                    <a:lnTo>
                      <a:pt x="12" y="28"/>
                    </a:lnTo>
                    <a:lnTo>
                      <a:pt x="16" y="21"/>
                    </a:lnTo>
                    <a:lnTo>
                      <a:pt x="20" y="22"/>
                    </a:lnTo>
                    <a:lnTo>
                      <a:pt x="20" y="20"/>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7">
                <a:extLst>
                  <a:ext uri="{FF2B5EF4-FFF2-40B4-BE49-F238E27FC236}">
                    <a16:creationId xmlns:a16="http://schemas.microsoft.com/office/drawing/2014/main" id="{CA0DB1CC-ED8F-C44B-A152-D6D2C33CCE83}"/>
                  </a:ext>
                </a:extLst>
              </p:cNvPr>
              <p:cNvSpPr>
                <a:spLocks/>
              </p:cNvSpPr>
              <p:nvPr/>
            </p:nvSpPr>
            <p:spPr bwMode="auto">
              <a:xfrm>
                <a:off x="5457826" y="3309938"/>
                <a:ext cx="490538" cy="496888"/>
              </a:xfrm>
              <a:custGeom>
                <a:avLst/>
                <a:gdLst>
                  <a:gd name="T0" fmla="*/ 79 w 309"/>
                  <a:gd name="T1" fmla="*/ 259 h 313"/>
                  <a:gd name="T2" fmla="*/ 75 w 309"/>
                  <a:gd name="T3" fmla="*/ 276 h 313"/>
                  <a:gd name="T4" fmla="*/ 55 w 309"/>
                  <a:gd name="T5" fmla="*/ 268 h 313"/>
                  <a:gd name="T6" fmla="*/ 56 w 309"/>
                  <a:gd name="T7" fmla="*/ 256 h 313"/>
                  <a:gd name="T8" fmla="*/ 54 w 309"/>
                  <a:gd name="T9" fmla="*/ 227 h 313"/>
                  <a:gd name="T10" fmla="*/ 48 w 309"/>
                  <a:gd name="T11" fmla="*/ 235 h 313"/>
                  <a:gd name="T12" fmla="*/ 44 w 309"/>
                  <a:gd name="T13" fmla="*/ 255 h 313"/>
                  <a:gd name="T14" fmla="*/ 39 w 309"/>
                  <a:gd name="T15" fmla="*/ 285 h 313"/>
                  <a:gd name="T16" fmla="*/ 27 w 309"/>
                  <a:gd name="T17" fmla="*/ 296 h 313"/>
                  <a:gd name="T18" fmla="*/ 21 w 309"/>
                  <a:gd name="T19" fmla="*/ 307 h 313"/>
                  <a:gd name="T20" fmla="*/ 33 w 309"/>
                  <a:gd name="T21" fmla="*/ 283 h 313"/>
                  <a:gd name="T22" fmla="*/ 37 w 309"/>
                  <a:gd name="T23" fmla="*/ 264 h 313"/>
                  <a:gd name="T24" fmla="*/ 28 w 309"/>
                  <a:gd name="T25" fmla="*/ 276 h 313"/>
                  <a:gd name="T26" fmla="*/ 21 w 309"/>
                  <a:gd name="T27" fmla="*/ 282 h 313"/>
                  <a:gd name="T28" fmla="*/ 18 w 309"/>
                  <a:gd name="T29" fmla="*/ 255 h 313"/>
                  <a:gd name="T30" fmla="*/ 19 w 309"/>
                  <a:gd name="T31" fmla="*/ 243 h 313"/>
                  <a:gd name="T32" fmla="*/ 4 w 309"/>
                  <a:gd name="T33" fmla="*/ 236 h 313"/>
                  <a:gd name="T34" fmla="*/ 9 w 309"/>
                  <a:gd name="T35" fmla="*/ 232 h 313"/>
                  <a:gd name="T36" fmla="*/ 6 w 309"/>
                  <a:gd name="T37" fmla="*/ 222 h 313"/>
                  <a:gd name="T38" fmla="*/ 19 w 309"/>
                  <a:gd name="T39" fmla="*/ 222 h 313"/>
                  <a:gd name="T40" fmla="*/ 26 w 309"/>
                  <a:gd name="T41" fmla="*/ 223 h 313"/>
                  <a:gd name="T42" fmla="*/ 46 w 309"/>
                  <a:gd name="T43" fmla="*/ 204 h 313"/>
                  <a:gd name="T44" fmla="*/ 61 w 309"/>
                  <a:gd name="T45" fmla="*/ 199 h 313"/>
                  <a:gd name="T46" fmla="*/ 49 w 309"/>
                  <a:gd name="T47" fmla="*/ 198 h 313"/>
                  <a:gd name="T48" fmla="*/ 56 w 309"/>
                  <a:gd name="T49" fmla="*/ 175 h 313"/>
                  <a:gd name="T50" fmla="*/ 42 w 309"/>
                  <a:gd name="T51" fmla="*/ 168 h 313"/>
                  <a:gd name="T52" fmla="*/ 45 w 309"/>
                  <a:gd name="T53" fmla="*/ 155 h 313"/>
                  <a:gd name="T54" fmla="*/ 51 w 309"/>
                  <a:gd name="T55" fmla="*/ 165 h 313"/>
                  <a:gd name="T56" fmla="*/ 64 w 309"/>
                  <a:gd name="T57" fmla="*/ 168 h 313"/>
                  <a:gd name="T58" fmla="*/ 61 w 309"/>
                  <a:gd name="T59" fmla="*/ 157 h 313"/>
                  <a:gd name="T60" fmla="*/ 55 w 309"/>
                  <a:gd name="T61" fmla="*/ 149 h 313"/>
                  <a:gd name="T62" fmla="*/ 60 w 309"/>
                  <a:gd name="T63" fmla="*/ 140 h 313"/>
                  <a:gd name="T64" fmla="*/ 77 w 309"/>
                  <a:gd name="T65" fmla="*/ 148 h 313"/>
                  <a:gd name="T66" fmla="*/ 91 w 309"/>
                  <a:gd name="T67" fmla="*/ 143 h 313"/>
                  <a:gd name="T68" fmla="*/ 102 w 309"/>
                  <a:gd name="T69" fmla="*/ 145 h 313"/>
                  <a:gd name="T70" fmla="*/ 80 w 309"/>
                  <a:gd name="T71" fmla="*/ 136 h 313"/>
                  <a:gd name="T72" fmla="*/ 70 w 309"/>
                  <a:gd name="T73" fmla="*/ 127 h 313"/>
                  <a:gd name="T74" fmla="*/ 83 w 309"/>
                  <a:gd name="T75" fmla="*/ 114 h 313"/>
                  <a:gd name="T76" fmla="*/ 105 w 309"/>
                  <a:gd name="T77" fmla="*/ 95 h 313"/>
                  <a:gd name="T78" fmla="*/ 117 w 309"/>
                  <a:gd name="T79" fmla="*/ 82 h 313"/>
                  <a:gd name="T80" fmla="*/ 126 w 309"/>
                  <a:gd name="T81" fmla="*/ 65 h 313"/>
                  <a:gd name="T82" fmla="*/ 115 w 309"/>
                  <a:gd name="T83" fmla="*/ 47 h 313"/>
                  <a:gd name="T84" fmla="*/ 144 w 309"/>
                  <a:gd name="T85" fmla="*/ 22 h 313"/>
                  <a:gd name="T86" fmla="*/ 167 w 309"/>
                  <a:gd name="T87" fmla="*/ 13 h 313"/>
                  <a:gd name="T88" fmla="*/ 185 w 309"/>
                  <a:gd name="T89" fmla="*/ 17 h 313"/>
                  <a:gd name="T90" fmla="*/ 215 w 309"/>
                  <a:gd name="T91" fmla="*/ 13 h 313"/>
                  <a:gd name="T92" fmla="*/ 242 w 309"/>
                  <a:gd name="T93" fmla="*/ 0 h 313"/>
                  <a:gd name="T94" fmla="*/ 297 w 309"/>
                  <a:gd name="T95" fmla="*/ 12 h 313"/>
                  <a:gd name="T96" fmla="*/ 308 w 309"/>
                  <a:gd name="T97" fmla="*/ 100 h 313"/>
                  <a:gd name="T98" fmla="*/ 272 w 309"/>
                  <a:gd name="T99" fmla="*/ 105 h 313"/>
                  <a:gd name="T100" fmla="*/ 252 w 309"/>
                  <a:gd name="T101" fmla="*/ 127 h 313"/>
                  <a:gd name="T102" fmla="*/ 240 w 309"/>
                  <a:gd name="T103" fmla="*/ 153 h 313"/>
                  <a:gd name="T104" fmla="*/ 224 w 309"/>
                  <a:gd name="T105" fmla="*/ 185 h 313"/>
                  <a:gd name="T106" fmla="*/ 205 w 309"/>
                  <a:gd name="T107" fmla="*/ 199 h 313"/>
                  <a:gd name="T108" fmla="*/ 193 w 309"/>
                  <a:gd name="T109" fmla="*/ 221 h 313"/>
                  <a:gd name="T110" fmla="*/ 192 w 309"/>
                  <a:gd name="T111" fmla="*/ 230 h 313"/>
                  <a:gd name="T112" fmla="*/ 185 w 309"/>
                  <a:gd name="T113" fmla="*/ 260 h 313"/>
                  <a:gd name="T114" fmla="*/ 143 w 309"/>
                  <a:gd name="T115" fmla="*/ 259 h 313"/>
                  <a:gd name="T116" fmla="*/ 91 w 309"/>
                  <a:gd name="T117" fmla="*/ 24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9" h="313">
                    <a:moveTo>
                      <a:pt x="91" y="243"/>
                    </a:moveTo>
                    <a:lnTo>
                      <a:pt x="90" y="242"/>
                    </a:lnTo>
                    <a:lnTo>
                      <a:pt x="86" y="244"/>
                    </a:lnTo>
                    <a:lnTo>
                      <a:pt x="80" y="254"/>
                    </a:lnTo>
                    <a:lnTo>
                      <a:pt x="79" y="259"/>
                    </a:lnTo>
                    <a:lnTo>
                      <a:pt x="79" y="266"/>
                    </a:lnTo>
                    <a:lnTo>
                      <a:pt x="79" y="270"/>
                    </a:lnTo>
                    <a:lnTo>
                      <a:pt x="81" y="277"/>
                    </a:lnTo>
                    <a:lnTo>
                      <a:pt x="79" y="280"/>
                    </a:lnTo>
                    <a:lnTo>
                      <a:pt x="75" y="276"/>
                    </a:lnTo>
                    <a:lnTo>
                      <a:pt x="67" y="270"/>
                    </a:lnTo>
                    <a:lnTo>
                      <a:pt x="60" y="269"/>
                    </a:lnTo>
                    <a:lnTo>
                      <a:pt x="56" y="272"/>
                    </a:lnTo>
                    <a:lnTo>
                      <a:pt x="54" y="271"/>
                    </a:lnTo>
                    <a:lnTo>
                      <a:pt x="55" y="268"/>
                    </a:lnTo>
                    <a:lnTo>
                      <a:pt x="56" y="265"/>
                    </a:lnTo>
                    <a:lnTo>
                      <a:pt x="57" y="261"/>
                    </a:lnTo>
                    <a:lnTo>
                      <a:pt x="55" y="258"/>
                    </a:lnTo>
                    <a:lnTo>
                      <a:pt x="55" y="256"/>
                    </a:lnTo>
                    <a:lnTo>
                      <a:pt x="56" y="256"/>
                    </a:lnTo>
                    <a:lnTo>
                      <a:pt x="59" y="252"/>
                    </a:lnTo>
                    <a:lnTo>
                      <a:pt x="59" y="237"/>
                    </a:lnTo>
                    <a:lnTo>
                      <a:pt x="56" y="234"/>
                    </a:lnTo>
                    <a:lnTo>
                      <a:pt x="54" y="232"/>
                    </a:lnTo>
                    <a:lnTo>
                      <a:pt x="54" y="227"/>
                    </a:lnTo>
                    <a:lnTo>
                      <a:pt x="52" y="223"/>
                    </a:lnTo>
                    <a:lnTo>
                      <a:pt x="49" y="225"/>
                    </a:lnTo>
                    <a:lnTo>
                      <a:pt x="46" y="228"/>
                    </a:lnTo>
                    <a:lnTo>
                      <a:pt x="46" y="231"/>
                    </a:lnTo>
                    <a:lnTo>
                      <a:pt x="48" y="235"/>
                    </a:lnTo>
                    <a:lnTo>
                      <a:pt x="51" y="237"/>
                    </a:lnTo>
                    <a:lnTo>
                      <a:pt x="52" y="239"/>
                    </a:lnTo>
                    <a:lnTo>
                      <a:pt x="50" y="246"/>
                    </a:lnTo>
                    <a:lnTo>
                      <a:pt x="43" y="252"/>
                    </a:lnTo>
                    <a:lnTo>
                      <a:pt x="44" y="255"/>
                    </a:lnTo>
                    <a:lnTo>
                      <a:pt x="47" y="255"/>
                    </a:lnTo>
                    <a:lnTo>
                      <a:pt x="48" y="258"/>
                    </a:lnTo>
                    <a:lnTo>
                      <a:pt x="45" y="266"/>
                    </a:lnTo>
                    <a:lnTo>
                      <a:pt x="42" y="278"/>
                    </a:lnTo>
                    <a:lnTo>
                      <a:pt x="39" y="285"/>
                    </a:lnTo>
                    <a:lnTo>
                      <a:pt x="38" y="286"/>
                    </a:lnTo>
                    <a:lnTo>
                      <a:pt x="32" y="288"/>
                    </a:lnTo>
                    <a:lnTo>
                      <a:pt x="28" y="291"/>
                    </a:lnTo>
                    <a:lnTo>
                      <a:pt x="27" y="293"/>
                    </a:lnTo>
                    <a:lnTo>
                      <a:pt x="27" y="296"/>
                    </a:lnTo>
                    <a:lnTo>
                      <a:pt x="27" y="302"/>
                    </a:lnTo>
                    <a:lnTo>
                      <a:pt x="26" y="308"/>
                    </a:lnTo>
                    <a:lnTo>
                      <a:pt x="24" y="313"/>
                    </a:lnTo>
                    <a:lnTo>
                      <a:pt x="21" y="313"/>
                    </a:lnTo>
                    <a:lnTo>
                      <a:pt x="21" y="307"/>
                    </a:lnTo>
                    <a:lnTo>
                      <a:pt x="25" y="297"/>
                    </a:lnTo>
                    <a:lnTo>
                      <a:pt x="25" y="291"/>
                    </a:lnTo>
                    <a:lnTo>
                      <a:pt x="27" y="287"/>
                    </a:lnTo>
                    <a:lnTo>
                      <a:pt x="29" y="284"/>
                    </a:lnTo>
                    <a:lnTo>
                      <a:pt x="33" y="283"/>
                    </a:lnTo>
                    <a:lnTo>
                      <a:pt x="36" y="283"/>
                    </a:lnTo>
                    <a:lnTo>
                      <a:pt x="37" y="281"/>
                    </a:lnTo>
                    <a:lnTo>
                      <a:pt x="36" y="271"/>
                    </a:lnTo>
                    <a:lnTo>
                      <a:pt x="37" y="271"/>
                    </a:lnTo>
                    <a:lnTo>
                      <a:pt x="37" y="264"/>
                    </a:lnTo>
                    <a:lnTo>
                      <a:pt x="37" y="258"/>
                    </a:lnTo>
                    <a:lnTo>
                      <a:pt x="35" y="259"/>
                    </a:lnTo>
                    <a:lnTo>
                      <a:pt x="33" y="262"/>
                    </a:lnTo>
                    <a:lnTo>
                      <a:pt x="30" y="276"/>
                    </a:lnTo>
                    <a:lnTo>
                      <a:pt x="28" y="276"/>
                    </a:lnTo>
                    <a:lnTo>
                      <a:pt x="24" y="275"/>
                    </a:lnTo>
                    <a:lnTo>
                      <a:pt x="24" y="276"/>
                    </a:lnTo>
                    <a:lnTo>
                      <a:pt x="24" y="282"/>
                    </a:lnTo>
                    <a:lnTo>
                      <a:pt x="22" y="284"/>
                    </a:lnTo>
                    <a:lnTo>
                      <a:pt x="21" y="282"/>
                    </a:lnTo>
                    <a:lnTo>
                      <a:pt x="21" y="276"/>
                    </a:lnTo>
                    <a:lnTo>
                      <a:pt x="24" y="264"/>
                    </a:lnTo>
                    <a:lnTo>
                      <a:pt x="24" y="255"/>
                    </a:lnTo>
                    <a:lnTo>
                      <a:pt x="21" y="254"/>
                    </a:lnTo>
                    <a:lnTo>
                      <a:pt x="18" y="255"/>
                    </a:lnTo>
                    <a:lnTo>
                      <a:pt x="17" y="252"/>
                    </a:lnTo>
                    <a:lnTo>
                      <a:pt x="22" y="249"/>
                    </a:lnTo>
                    <a:lnTo>
                      <a:pt x="22" y="245"/>
                    </a:lnTo>
                    <a:lnTo>
                      <a:pt x="21" y="244"/>
                    </a:lnTo>
                    <a:lnTo>
                      <a:pt x="19" y="243"/>
                    </a:lnTo>
                    <a:lnTo>
                      <a:pt x="13" y="244"/>
                    </a:lnTo>
                    <a:lnTo>
                      <a:pt x="10" y="249"/>
                    </a:lnTo>
                    <a:lnTo>
                      <a:pt x="7" y="242"/>
                    </a:lnTo>
                    <a:lnTo>
                      <a:pt x="3" y="238"/>
                    </a:lnTo>
                    <a:lnTo>
                      <a:pt x="4" y="236"/>
                    </a:lnTo>
                    <a:lnTo>
                      <a:pt x="7" y="236"/>
                    </a:lnTo>
                    <a:lnTo>
                      <a:pt x="10" y="237"/>
                    </a:lnTo>
                    <a:lnTo>
                      <a:pt x="12" y="237"/>
                    </a:lnTo>
                    <a:lnTo>
                      <a:pt x="10" y="234"/>
                    </a:lnTo>
                    <a:lnTo>
                      <a:pt x="9" y="232"/>
                    </a:lnTo>
                    <a:lnTo>
                      <a:pt x="2" y="232"/>
                    </a:lnTo>
                    <a:lnTo>
                      <a:pt x="1" y="231"/>
                    </a:lnTo>
                    <a:lnTo>
                      <a:pt x="0" y="220"/>
                    </a:lnTo>
                    <a:lnTo>
                      <a:pt x="2" y="220"/>
                    </a:lnTo>
                    <a:lnTo>
                      <a:pt x="6" y="222"/>
                    </a:lnTo>
                    <a:lnTo>
                      <a:pt x="10" y="220"/>
                    </a:lnTo>
                    <a:lnTo>
                      <a:pt x="11" y="220"/>
                    </a:lnTo>
                    <a:lnTo>
                      <a:pt x="12" y="222"/>
                    </a:lnTo>
                    <a:lnTo>
                      <a:pt x="15" y="223"/>
                    </a:lnTo>
                    <a:lnTo>
                      <a:pt x="19" y="222"/>
                    </a:lnTo>
                    <a:lnTo>
                      <a:pt x="20" y="221"/>
                    </a:lnTo>
                    <a:lnTo>
                      <a:pt x="22" y="224"/>
                    </a:lnTo>
                    <a:lnTo>
                      <a:pt x="24" y="227"/>
                    </a:lnTo>
                    <a:lnTo>
                      <a:pt x="26" y="226"/>
                    </a:lnTo>
                    <a:lnTo>
                      <a:pt x="26" y="223"/>
                    </a:lnTo>
                    <a:lnTo>
                      <a:pt x="28" y="220"/>
                    </a:lnTo>
                    <a:lnTo>
                      <a:pt x="33" y="217"/>
                    </a:lnTo>
                    <a:lnTo>
                      <a:pt x="35" y="213"/>
                    </a:lnTo>
                    <a:lnTo>
                      <a:pt x="42" y="205"/>
                    </a:lnTo>
                    <a:lnTo>
                      <a:pt x="46" y="204"/>
                    </a:lnTo>
                    <a:lnTo>
                      <a:pt x="48" y="205"/>
                    </a:lnTo>
                    <a:lnTo>
                      <a:pt x="49" y="210"/>
                    </a:lnTo>
                    <a:lnTo>
                      <a:pt x="53" y="208"/>
                    </a:lnTo>
                    <a:lnTo>
                      <a:pt x="58" y="203"/>
                    </a:lnTo>
                    <a:lnTo>
                      <a:pt x="61" y="199"/>
                    </a:lnTo>
                    <a:lnTo>
                      <a:pt x="62" y="192"/>
                    </a:lnTo>
                    <a:lnTo>
                      <a:pt x="58" y="190"/>
                    </a:lnTo>
                    <a:lnTo>
                      <a:pt x="55" y="198"/>
                    </a:lnTo>
                    <a:lnTo>
                      <a:pt x="51" y="201"/>
                    </a:lnTo>
                    <a:lnTo>
                      <a:pt x="49" y="198"/>
                    </a:lnTo>
                    <a:lnTo>
                      <a:pt x="51" y="189"/>
                    </a:lnTo>
                    <a:lnTo>
                      <a:pt x="50" y="186"/>
                    </a:lnTo>
                    <a:lnTo>
                      <a:pt x="52" y="182"/>
                    </a:lnTo>
                    <a:lnTo>
                      <a:pt x="56" y="178"/>
                    </a:lnTo>
                    <a:lnTo>
                      <a:pt x="56" y="175"/>
                    </a:lnTo>
                    <a:lnTo>
                      <a:pt x="54" y="173"/>
                    </a:lnTo>
                    <a:lnTo>
                      <a:pt x="50" y="176"/>
                    </a:lnTo>
                    <a:lnTo>
                      <a:pt x="44" y="178"/>
                    </a:lnTo>
                    <a:lnTo>
                      <a:pt x="44" y="173"/>
                    </a:lnTo>
                    <a:lnTo>
                      <a:pt x="42" y="168"/>
                    </a:lnTo>
                    <a:lnTo>
                      <a:pt x="38" y="164"/>
                    </a:lnTo>
                    <a:lnTo>
                      <a:pt x="38" y="163"/>
                    </a:lnTo>
                    <a:lnTo>
                      <a:pt x="43" y="162"/>
                    </a:lnTo>
                    <a:lnTo>
                      <a:pt x="43" y="159"/>
                    </a:lnTo>
                    <a:lnTo>
                      <a:pt x="45" y="155"/>
                    </a:lnTo>
                    <a:lnTo>
                      <a:pt x="48" y="155"/>
                    </a:lnTo>
                    <a:lnTo>
                      <a:pt x="48" y="156"/>
                    </a:lnTo>
                    <a:lnTo>
                      <a:pt x="47" y="160"/>
                    </a:lnTo>
                    <a:lnTo>
                      <a:pt x="48" y="165"/>
                    </a:lnTo>
                    <a:lnTo>
                      <a:pt x="51" y="165"/>
                    </a:lnTo>
                    <a:lnTo>
                      <a:pt x="56" y="167"/>
                    </a:lnTo>
                    <a:lnTo>
                      <a:pt x="63" y="171"/>
                    </a:lnTo>
                    <a:lnTo>
                      <a:pt x="67" y="171"/>
                    </a:lnTo>
                    <a:lnTo>
                      <a:pt x="66" y="169"/>
                    </a:lnTo>
                    <a:lnTo>
                      <a:pt x="64" y="168"/>
                    </a:lnTo>
                    <a:lnTo>
                      <a:pt x="61" y="166"/>
                    </a:lnTo>
                    <a:lnTo>
                      <a:pt x="55" y="159"/>
                    </a:lnTo>
                    <a:lnTo>
                      <a:pt x="54" y="156"/>
                    </a:lnTo>
                    <a:lnTo>
                      <a:pt x="57" y="156"/>
                    </a:lnTo>
                    <a:lnTo>
                      <a:pt x="61" y="157"/>
                    </a:lnTo>
                    <a:lnTo>
                      <a:pt x="65" y="157"/>
                    </a:lnTo>
                    <a:lnTo>
                      <a:pt x="66" y="155"/>
                    </a:lnTo>
                    <a:lnTo>
                      <a:pt x="60" y="151"/>
                    </a:lnTo>
                    <a:lnTo>
                      <a:pt x="56" y="151"/>
                    </a:lnTo>
                    <a:lnTo>
                      <a:pt x="55" y="149"/>
                    </a:lnTo>
                    <a:lnTo>
                      <a:pt x="55" y="147"/>
                    </a:lnTo>
                    <a:lnTo>
                      <a:pt x="58" y="145"/>
                    </a:lnTo>
                    <a:lnTo>
                      <a:pt x="60" y="145"/>
                    </a:lnTo>
                    <a:lnTo>
                      <a:pt x="62" y="144"/>
                    </a:lnTo>
                    <a:lnTo>
                      <a:pt x="60" y="140"/>
                    </a:lnTo>
                    <a:lnTo>
                      <a:pt x="62" y="138"/>
                    </a:lnTo>
                    <a:lnTo>
                      <a:pt x="68" y="144"/>
                    </a:lnTo>
                    <a:lnTo>
                      <a:pt x="73" y="142"/>
                    </a:lnTo>
                    <a:lnTo>
                      <a:pt x="75" y="144"/>
                    </a:lnTo>
                    <a:lnTo>
                      <a:pt x="77" y="148"/>
                    </a:lnTo>
                    <a:lnTo>
                      <a:pt x="80" y="149"/>
                    </a:lnTo>
                    <a:lnTo>
                      <a:pt x="82" y="147"/>
                    </a:lnTo>
                    <a:lnTo>
                      <a:pt x="83" y="143"/>
                    </a:lnTo>
                    <a:lnTo>
                      <a:pt x="87" y="142"/>
                    </a:lnTo>
                    <a:lnTo>
                      <a:pt x="91" y="143"/>
                    </a:lnTo>
                    <a:lnTo>
                      <a:pt x="98" y="151"/>
                    </a:lnTo>
                    <a:lnTo>
                      <a:pt x="101" y="153"/>
                    </a:lnTo>
                    <a:lnTo>
                      <a:pt x="103" y="152"/>
                    </a:lnTo>
                    <a:lnTo>
                      <a:pt x="103" y="148"/>
                    </a:lnTo>
                    <a:lnTo>
                      <a:pt x="102" y="145"/>
                    </a:lnTo>
                    <a:lnTo>
                      <a:pt x="92" y="136"/>
                    </a:lnTo>
                    <a:lnTo>
                      <a:pt x="93" y="134"/>
                    </a:lnTo>
                    <a:lnTo>
                      <a:pt x="91" y="133"/>
                    </a:lnTo>
                    <a:lnTo>
                      <a:pt x="89" y="131"/>
                    </a:lnTo>
                    <a:lnTo>
                      <a:pt x="80" y="136"/>
                    </a:lnTo>
                    <a:lnTo>
                      <a:pt x="73" y="135"/>
                    </a:lnTo>
                    <a:lnTo>
                      <a:pt x="69" y="134"/>
                    </a:lnTo>
                    <a:lnTo>
                      <a:pt x="66" y="132"/>
                    </a:lnTo>
                    <a:lnTo>
                      <a:pt x="66" y="129"/>
                    </a:lnTo>
                    <a:lnTo>
                      <a:pt x="70" y="127"/>
                    </a:lnTo>
                    <a:lnTo>
                      <a:pt x="79" y="129"/>
                    </a:lnTo>
                    <a:lnTo>
                      <a:pt x="80" y="127"/>
                    </a:lnTo>
                    <a:lnTo>
                      <a:pt x="80" y="124"/>
                    </a:lnTo>
                    <a:lnTo>
                      <a:pt x="83" y="118"/>
                    </a:lnTo>
                    <a:lnTo>
                      <a:pt x="83" y="114"/>
                    </a:lnTo>
                    <a:lnTo>
                      <a:pt x="85" y="109"/>
                    </a:lnTo>
                    <a:lnTo>
                      <a:pt x="92" y="103"/>
                    </a:lnTo>
                    <a:lnTo>
                      <a:pt x="98" y="101"/>
                    </a:lnTo>
                    <a:lnTo>
                      <a:pt x="103" y="97"/>
                    </a:lnTo>
                    <a:lnTo>
                      <a:pt x="105" y="95"/>
                    </a:lnTo>
                    <a:lnTo>
                      <a:pt x="104" y="92"/>
                    </a:lnTo>
                    <a:lnTo>
                      <a:pt x="104" y="87"/>
                    </a:lnTo>
                    <a:lnTo>
                      <a:pt x="106" y="85"/>
                    </a:lnTo>
                    <a:lnTo>
                      <a:pt x="108" y="84"/>
                    </a:lnTo>
                    <a:lnTo>
                      <a:pt x="117" y="82"/>
                    </a:lnTo>
                    <a:lnTo>
                      <a:pt x="125" y="79"/>
                    </a:lnTo>
                    <a:lnTo>
                      <a:pt x="126" y="78"/>
                    </a:lnTo>
                    <a:lnTo>
                      <a:pt x="126" y="75"/>
                    </a:lnTo>
                    <a:lnTo>
                      <a:pt x="127" y="71"/>
                    </a:lnTo>
                    <a:lnTo>
                      <a:pt x="126" y="65"/>
                    </a:lnTo>
                    <a:lnTo>
                      <a:pt x="124" y="63"/>
                    </a:lnTo>
                    <a:lnTo>
                      <a:pt x="120" y="62"/>
                    </a:lnTo>
                    <a:lnTo>
                      <a:pt x="114" y="55"/>
                    </a:lnTo>
                    <a:lnTo>
                      <a:pt x="113" y="50"/>
                    </a:lnTo>
                    <a:lnTo>
                      <a:pt x="115" y="47"/>
                    </a:lnTo>
                    <a:lnTo>
                      <a:pt x="126" y="36"/>
                    </a:lnTo>
                    <a:lnTo>
                      <a:pt x="132" y="31"/>
                    </a:lnTo>
                    <a:lnTo>
                      <a:pt x="137" y="30"/>
                    </a:lnTo>
                    <a:lnTo>
                      <a:pt x="143" y="25"/>
                    </a:lnTo>
                    <a:lnTo>
                      <a:pt x="144" y="22"/>
                    </a:lnTo>
                    <a:lnTo>
                      <a:pt x="149" y="19"/>
                    </a:lnTo>
                    <a:lnTo>
                      <a:pt x="158" y="18"/>
                    </a:lnTo>
                    <a:lnTo>
                      <a:pt x="162" y="16"/>
                    </a:lnTo>
                    <a:lnTo>
                      <a:pt x="162" y="14"/>
                    </a:lnTo>
                    <a:lnTo>
                      <a:pt x="167" y="13"/>
                    </a:lnTo>
                    <a:lnTo>
                      <a:pt x="169" y="13"/>
                    </a:lnTo>
                    <a:lnTo>
                      <a:pt x="175" y="16"/>
                    </a:lnTo>
                    <a:lnTo>
                      <a:pt x="179" y="17"/>
                    </a:lnTo>
                    <a:lnTo>
                      <a:pt x="181" y="18"/>
                    </a:lnTo>
                    <a:lnTo>
                      <a:pt x="185" y="17"/>
                    </a:lnTo>
                    <a:lnTo>
                      <a:pt x="192" y="17"/>
                    </a:lnTo>
                    <a:lnTo>
                      <a:pt x="197" y="16"/>
                    </a:lnTo>
                    <a:lnTo>
                      <a:pt x="198" y="15"/>
                    </a:lnTo>
                    <a:lnTo>
                      <a:pt x="208" y="14"/>
                    </a:lnTo>
                    <a:lnTo>
                      <a:pt x="215" y="13"/>
                    </a:lnTo>
                    <a:lnTo>
                      <a:pt x="220" y="7"/>
                    </a:lnTo>
                    <a:lnTo>
                      <a:pt x="224" y="6"/>
                    </a:lnTo>
                    <a:lnTo>
                      <a:pt x="228" y="8"/>
                    </a:lnTo>
                    <a:lnTo>
                      <a:pt x="234" y="3"/>
                    </a:lnTo>
                    <a:lnTo>
                      <a:pt x="242" y="0"/>
                    </a:lnTo>
                    <a:lnTo>
                      <a:pt x="247" y="1"/>
                    </a:lnTo>
                    <a:lnTo>
                      <a:pt x="272" y="14"/>
                    </a:lnTo>
                    <a:lnTo>
                      <a:pt x="278" y="13"/>
                    </a:lnTo>
                    <a:lnTo>
                      <a:pt x="293" y="12"/>
                    </a:lnTo>
                    <a:lnTo>
                      <a:pt x="297" y="12"/>
                    </a:lnTo>
                    <a:lnTo>
                      <a:pt x="302" y="15"/>
                    </a:lnTo>
                    <a:lnTo>
                      <a:pt x="305" y="14"/>
                    </a:lnTo>
                    <a:lnTo>
                      <a:pt x="303" y="15"/>
                    </a:lnTo>
                    <a:lnTo>
                      <a:pt x="309" y="96"/>
                    </a:lnTo>
                    <a:lnTo>
                      <a:pt x="308" y="100"/>
                    </a:lnTo>
                    <a:lnTo>
                      <a:pt x="306" y="100"/>
                    </a:lnTo>
                    <a:lnTo>
                      <a:pt x="284" y="98"/>
                    </a:lnTo>
                    <a:lnTo>
                      <a:pt x="281" y="99"/>
                    </a:lnTo>
                    <a:lnTo>
                      <a:pt x="275" y="102"/>
                    </a:lnTo>
                    <a:lnTo>
                      <a:pt x="272" y="105"/>
                    </a:lnTo>
                    <a:lnTo>
                      <a:pt x="267" y="110"/>
                    </a:lnTo>
                    <a:lnTo>
                      <a:pt x="260" y="114"/>
                    </a:lnTo>
                    <a:lnTo>
                      <a:pt x="258" y="115"/>
                    </a:lnTo>
                    <a:lnTo>
                      <a:pt x="256" y="117"/>
                    </a:lnTo>
                    <a:lnTo>
                      <a:pt x="252" y="127"/>
                    </a:lnTo>
                    <a:lnTo>
                      <a:pt x="248" y="132"/>
                    </a:lnTo>
                    <a:lnTo>
                      <a:pt x="250" y="135"/>
                    </a:lnTo>
                    <a:lnTo>
                      <a:pt x="250" y="140"/>
                    </a:lnTo>
                    <a:lnTo>
                      <a:pt x="246" y="143"/>
                    </a:lnTo>
                    <a:lnTo>
                      <a:pt x="240" y="153"/>
                    </a:lnTo>
                    <a:lnTo>
                      <a:pt x="237" y="155"/>
                    </a:lnTo>
                    <a:lnTo>
                      <a:pt x="234" y="157"/>
                    </a:lnTo>
                    <a:lnTo>
                      <a:pt x="232" y="163"/>
                    </a:lnTo>
                    <a:lnTo>
                      <a:pt x="228" y="181"/>
                    </a:lnTo>
                    <a:lnTo>
                      <a:pt x="224" y="185"/>
                    </a:lnTo>
                    <a:lnTo>
                      <a:pt x="222" y="189"/>
                    </a:lnTo>
                    <a:lnTo>
                      <a:pt x="219" y="190"/>
                    </a:lnTo>
                    <a:lnTo>
                      <a:pt x="216" y="189"/>
                    </a:lnTo>
                    <a:lnTo>
                      <a:pt x="214" y="191"/>
                    </a:lnTo>
                    <a:lnTo>
                      <a:pt x="205" y="199"/>
                    </a:lnTo>
                    <a:lnTo>
                      <a:pt x="203" y="201"/>
                    </a:lnTo>
                    <a:lnTo>
                      <a:pt x="200" y="206"/>
                    </a:lnTo>
                    <a:lnTo>
                      <a:pt x="197" y="209"/>
                    </a:lnTo>
                    <a:lnTo>
                      <a:pt x="197" y="213"/>
                    </a:lnTo>
                    <a:lnTo>
                      <a:pt x="193" y="221"/>
                    </a:lnTo>
                    <a:lnTo>
                      <a:pt x="191" y="222"/>
                    </a:lnTo>
                    <a:lnTo>
                      <a:pt x="188" y="222"/>
                    </a:lnTo>
                    <a:lnTo>
                      <a:pt x="188" y="225"/>
                    </a:lnTo>
                    <a:lnTo>
                      <a:pt x="190" y="228"/>
                    </a:lnTo>
                    <a:lnTo>
                      <a:pt x="192" y="230"/>
                    </a:lnTo>
                    <a:lnTo>
                      <a:pt x="192" y="234"/>
                    </a:lnTo>
                    <a:lnTo>
                      <a:pt x="188" y="240"/>
                    </a:lnTo>
                    <a:lnTo>
                      <a:pt x="185" y="248"/>
                    </a:lnTo>
                    <a:lnTo>
                      <a:pt x="187" y="256"/>
                    </a:lnTo>
                    <a:lnTo>
                      <a:pt x="185" y="260"/>
                    </a:lnTo>
                    <a:lnTo>
                      <a:pt x="188" y="270"/>
                    </a:lnTo>
                    <a:lnTo>
                      <a:pt x="179" y="264"/>
                    </a:lnTo>
                    <a:lnTo>
                      <a:pt x="171" y="264"/>
                    </a:lnTo>
                    <a:lnTo>
                      <a:pt x="152" y="262"/>
                    </a:lnTo>
                    <a:lnTo>
                      <a:pt x="143" y="259"/>
                    </a:lnTo>
                    <a:lnTo>
                      <a:pt x="113" y="252"/>
                    </a:lnTo>
                    <a:lnTo>
                      <a:pt x="108" y="250"/>
                    </a:lnTo>
                    <a:lnTo>
                      <a:pt x="99" y="246"/>
                    </a:lnTo>
                    <a:lnTo>
                      <a:pt x="94" y="243"/>
                    </a:lnTo>
                    <a:lnTo>
                      <a:pt x="91" y="243"/>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9">
                <a:extLst>
                  <a:ext uri="{FF2B5EF4-FFF2-40B4-BE49-F238E27FC236}">
                    <a16:creationId xmlns:a16="http://schemas.microsoft.com/office/drawing/2014/main" id="{9BF03DF2-2B1B-3746-BE86-128294F33E2F}"/>
                  </a:ext>
                </a:extLst>
              </p:cNvPr>
              <p:cNvSpPr>
                <a:spLocks/>
              </p:cNvSpPr>
              <p:nvPr/>
            </p:nvSpPr>
            <p:spPr bwMode="auto">
              <a:xfrm>
                <a:off x="5321301" y="3584575"/>
                <a:ext cx="130175" cy="239713"/>
              </a:xfrm>
              <a:custGeom>
                <a:avLst/>
                <a:gdLst>
                  <a:gd name="T0" fmla="*/ 53 w 82"/>
                  <a:gd name="T1" fmla="*/ 99 h 151"/>
                  <a:gd name="T2" fmla="*/ 53 w 82"/>
                  <a:gd name="T3" fmla="*/ 79 h 151"/>
                  <a:gd name="T4" fmla="*/ 63 w 82"/>
                  <a:gd name="T5" fmla="*/ 75 h 151"/>
                  <a:gd name="T6" fmla="*/ 64 w 82"/>
                  <a:gd name="T7" fmla="*/ 69 h 151"/>
                  <a:gd name="T8" fmla="*/ 71 w 82"/>
                  <a:gd name="T9" fmla="*/ 82 h 151"/>
                  <a:gd name="T10" fmla="*/ 74 w 82"/>
                  <a:gd name="T11" fmla="*/ 91 h 151"/>
                  <a:gd name="T12" fmla="*/ 82 w 82"/>
                  <a:gd name="T13" fmla="*/ 86 h 151"/>
                  <a:gd name="T14" fmla="*/ 75 w 82"/>
                  <a:gd name="T15" fmla="*/ 79 h 151"/>
                  <a:gd name="T16" fmla="*/ 79 w 82"/>
                  <a:gd name="T17" fmla="*/ 67 h 151"/>
                  <a:gd name="T18" fmla="*/ 71 w 82"/>
                  <a:gd name="T19" fmla="*/ 68 h 151"/>
                  <a:gd name="T20" fmla="*/ 74 w 82"/>
                  <a:gd name="T21" fmla="*/ 63 h 151"/>
                  <a:gd name="T22" fmla="*/ 78 w 82"/>
                  <a:gd name="T23" fmla="*/ 58 h 151"/>
                  <a:gd name="T24" fmla="*/ 78 w 82"/>
                  <a:gd name="T25" fmla="*/ 44 h 151"/>
                  <a:gd name="T26" fmla="*/ 72 w 82"/>
                  <a:gd name="T27" fmla="*/ 42 h 151"/>
                  <a:gd name="T28" fmla="*/ 60 w 82"/>
                  <a:gd name="T29" fmla="*/ 38 h 151"/>
                  <a:gd name="T30" fmla="*/ 51 w 82"/>
                  <a:gd name="T31" fmla="*/ 26 h 151"/>
                  <a:gd name="T32" fmla="*/ 50 w 82"/>
                  <a:gd name="T33" fmla="*/ 3 h 151"/>
                  <a:gd name="T34" fmla="*/ 43 w 82"/>
                  <a:gd name="T35" fmla="*/ 2 h 151"/>
                  <a:gd name="T36" fmla="*/ 34 w 82"/>
                  <a:gd name="T37" fmla="*/ 11 h 151"/>
                  <a:gd name="T38" fmla="*/ 32 w 82"/>
                  <a:gd name="T39" fmla="*/ 32 h 151"/>
                  <a:gd name="T40" fmla="*/ 22 w 82"/>
                  <a:gd name="T41" fmla="*/ 44 h 151"/>
                  <a:gd name="T42" fmla="*/ 10 w 82"/>
                  <a:gd name="T43" fmla="*/ 65 h 151"/>
                  <a:gd name="T44" fmla="*/ 4 w 82"/>
                  <a:gd name="T45" fmla="*/ 97 h 151"/>
                  <a:gd name="T46" fmla="*/ 0 w 82"/>
                  <a:gd name="T47" fmla="*/ 142 h 151"/>
                  <a:gd name="T48" fmla="*/ 0 w 82"/>
                  <a:gd name="T49" fmla="*/ 149 h 151"/>
                  <a:gd name="T50" fmla="*/ 8 w 82"/>
                  <a:gd name="T51" fmla="*/ 142 h 151"/>
                  <a:gd name="T52" fmla="*/ 20 w 82"/>
                  <a:gd name="T53" fmla="*/ 132 h 151"/>
                  <a:gd name="T54" fmla="*/ 25 w 82"/>
                  <a:gd name="T55" fmla="*/ 129 h 151"/>
                  <a:gd name="T56" fmla="*/ 29 w 82"/>
                  <a:gd name="T57" fmla="*/ 122 h 151"/>
                  <a:gd name="T58" fmla="*/ 27 w 82"/>
                  <a:gd name="T59" fmla="*/ 110 h 151"/>
                  <a:gd name="T60" fmla="*/ 20 w 82"/>
                  <a:gd name="T61" fmla="*/ 106 h 151"/>
                  <a:gd name="T62" fmla="*/ 20 w 82"/>
                  <a:gd name="T63" fmla="*/ 92 h 151"/>
                  <a:gd name="T64" fmla="*/ 24 w 82"/>
                  <a:gd name="T65" fmla="*/ 91 h 151"/>
                  <a:gd name="T66" fmla="*/ 31 w 82"/>
                  <a:gd name="T67" fmla="*/ 91 h 151"/>
                  <a:gd name="T68" fmla="*/ 33 w 82"/>
                  <a:gd name="T69" fmla="*/ 98 h 151"/>
                  <a:gd name="T70" fmla="*/ 35 w 82"/>
                  <a:gd name="T71" fmla="*/ 90 h 151"/>
                  <a:gd name="T72" fmla="*/ 29 w 82"/>
                  <a:gd name="T73" fmla="*/ 72 h 151"/>
                  <a:gd name="T74" fmla="*/ 24 w 82"/>
                  <a:gd name="T75" fmla="*/ 63 h 151"/>
                  <a:gd name="T76" fmla="*/ 38 w 82"/>
                  <a:gd name="T77" fmla="*/ 66 h 151"/>
                  <a:gd name="T78" fmla="*/ 42 w 82"/>
                  <a:gd name="T79" fmla="*/ 57 h 151"/>
                  <a:gd name="T80" fmla="*/ 48 w 82"/>
                  <a:gd name="T81" fmla="*/ 56 h 151"/>
                  <a:gd name="T82" fmla="*/ 48 w 82"/>
                  <a:gd name="T83" fmla="*/ 66 h 151"/>
                  <a:gd name="T84" fmla="*/ 43 w 82"/>
                  <a:gd name="T85" fmla="*/ 82 h 151"/>
                  <a:gd name="T86" fmla="*/ 49 w 82"/>
                  <a:gd name="T87"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151">
                    <a:moveTo>
                      <a:pt x="52" y="101"/>
                    </a:moveTo>
                    <a:lnTo>
                      <a:pt x="53" y="100"/>
                    </a:lnTo>
                    <a:lnTo>
                      <a:pt x="53" y="99"/>
                    </a:lnTo>
                    <a:lnTo>
                      <a:pt x="51" y="91"/>
                    </a:lnTo>
                    <a:lnTo>
                      <a:pt x="52" y="82"/>
                    </a:lnTo>
                    <a:lnTo>
                      <a:pt x="53" y="79"/>
                    </a:lnTo>
                    <a:lnTo>
                      <a:pt x="55" y="76"/>
                    </a:lnTo>
                    <a:lnTo>
                      <a:pt x="60" y="75"/>
                    </a:lnTo>
                    <a:lnTo>
                      <a:pt x="63" y="75"/>
                    </a:lnTo>
                    <a:lnTo>
                      <a:pt x="65" y="74"/>
                    </a:lnTo>
                    <a:lnTo>
                      <a:pt x="64" y="72"/>
                    </a:lnTo>
                    <a:lnTo>
                      <a:pt x="64" y="69"/>
                    </a:lnTo>
                    <a:lnTo>
                      <a:pt x="66" y="69"/>
                    </a:lnTo>
                    <a:lnTo>
                      <a:pt x="69" y="75"/>
                    </a:lnTo>
                    <a:lnTo>
                      <a:pt x="71" y="82"/>
                    </a:lnTo>
                    <a:lnTo>
                      <a:pt x="70" y="87"/>
                    </a:lnTo>
                    <a:lnTo>
                      <a:pt x="71" y="90"/>
                    </a:lnTo>
                    <a:lnTo>
                      <a:pt x="74" y="91"/>
                    </a:lnTo>
                    <a:lnTo>
                      <a:pt x="78" y="90"/>
                    </a:lnTo>
                    <a:lnTo>
                      <a:pt x="81" y="89"/>
                    </a:lnTo>
                    <a:lnTo>
                      <a:pt x="82" y="86"/>
                    </a:lnTo>
                    <a:lnTo>
                      <a:pt x="78" y="82"/>
                    </a:lnTo>
                    <a:lnTo>
                      <a:pt x="75" y="82"/>
                    </a:lnTo>
                    <a:lnTo>
                      <a:pt x="75" y="79"/>
                    </a:lnTo>
                    <a:lnTo>
                      <a:pt x="79" y="76"/>
                    </a:lnTo>
                    <a:lnTo>
                      <a:pt x="79" y="74"/>
                    </a:lnTo>
                    <a:lnTo>
                      <a:pt x="79" y="67"/>
                    </a:lnTo>
                    <a:lnTo>
                      <a:pt x="77" y="66"/>
                    </a:lnTo>
                    <a:lnTo>
                      <a:pt x="72" y="68"/>
                    </a:lnTo>
                    <a:lnTo>
                      <a:pt x="71" y="68"/>
                    </a:lnTo>
                    <a:lnTo>
                      <a:pt x="69" y="65"/>
                    </a:lnTo>
                    <a:lnTo>
                      <a:pt x="69" y="63"/>
                    </a:lnTo>
                    <a:lnTo>
                      <a:pt x="74" y="63"/>
                    </a:lnTo>
                    <a:lnTo>
                      <a:pt x="75" y="62"/>
                    </a:lnTo>
                    <a:lnTo>
                      <a:pt x="75" y="58"/>
                    </a:lnTo>
                    <a:lnTo>
                      <a:pt x="78" y="58"/>
                    </a:lnTo>
                    <a:lnTo>
                      <a:pt x="79" y="56"/>
                    </a:lnTo>
                    <a:lnTo>
                      <a:pt x="80" y="47"/>
                    </a:lnTo>
                    <a:lnTo>
                      <a:pt x="78" y="44"/>
                    </a:lnTo>
                    <a:lnTo>
                      <a:pt x="75" y="45"/>
                    </a:lnTo>
                    <a:lnTo>
                      <a:pt x="73" y="47"/>
                    </a:lnTo>
                    <a:lnTo>
                      <a:pt x="72" y="42"/>
                    </a:lnTo>
                    <a:lnTo>
                      <a:pt x="71" y="41"/>
                    </a:lnTo>
                    <a:lnTo>
                      <a:pt x="65" y="41"/>
                    </a:lnTo>
                    <a:lnTo>
                      <a:pt x="60" y="38"/>
                    </a:lnTo>
                    <a:lnTo>
                      <a:pt x="56" y="35"/>
                    </a:lnTo>
                    <a:lnTo>
                      <a:pt x="54" y="31"/>
                    </a:lnTo>
                    <a:lnTo>
                      <a:pt x="51" y="26"/>
                    </a:lnTo>
                    <a:lnTo>
                      <a:pt x="48" y="18"/>
                    </a:lnTo>
                    <a:lnTo>
                      <a:pt x="48" y="5"/>
                    </a:lnTo>
                    <a:lnTo>
                      <a:pt x="50" y="3"/>
                    </a:lnTo>
                    <a:lnTo>
                      <a:pt x="50" y="1"/>
                    </a:lnTo>
                    <a:lnTo>
                      <a:pt x="47" y="0"/>
                    </a:lnTo>
                    <a:lnTo>
                      <a:pt x="43" y="2"/>
                    </a:lnTo>
                    <a:lnTo>
                      <a:pt x="41" y="5"/>
                    </a:lnTo>
                    <a:lnTo>
                      <a:pt x="39" y="7"/>
                    </a:lnTo>
                    <a:lnTo>
                      <a:pt x="34" y="11"/>
                    </a:lnTo>
                    <a:lnTo>
                      <a:pt x="31" y="21"/>
                    </a:lnTo>
                    <a:lnTo>
                      <a:pt x="30" y="26"/>
                    </a:lnTo>
                    <a:lnTo>
                      <a:pt x="32" y="32"/>
                    </a:lnTo>
                    <a:lnTo>
                      <a:pt x="31" y="35"/>
                    </a:lnTo>
                    <a:lnTo>
                      <a:pt x="28" y="40"/>
                    </a:lnTo>
                    <a:lnTo>
                      <a:pt x="22" y="44"/>
                    </a:lnTo>
                    <a:lnTo>
                      <a:pt x="13" y="61"/>
                    </a:lnTo>
                    <a:lnTo>
                      <a:pt x="11" y="63"/>
                    </a:lnTo>
                    <a:lnTo>
                      <a:pt x="10" y="65"/>
                    </a:lnTo>
                    <a:lnTo>
                      <a:pt x="8" y="75"/>
                    </a:lnTo>
                    <a:lnTo>
                      <a:pt x="7" y="86"/>
                    </a:lnTo>
                    <a:lnTo>
                      <a:pt x="4" y="97"/>
                    </a:lnTo>
                    <a:lnTo>
                      <a:pt x="5" y="102"/>
                    </a:lnTo>
                    <a:lnTo>
                      <a:pt x="10" y="118"/>
                    </a:lnTo>
                    <a:lnTo>
                      <a:pt x="0" y="142"/>
                    </a:lnTo>
                    <a:lnTo>
                      <a:pt x="0" y="145"/>
                    </a:lnTo>
                    <a:lnTo>
                      <a:pt x="0" y="146"/>
                    </a:lnTo>
                    <a:lnTo>
                      <a:pt x="0" y="149"/>
                    </a:lnTo>
                    <a:lnTo>
                      <a:pt x="0" y="151"/>
                    </a:lnTo>
                    <a:lnTo>
                      <a:pt x="4" y="149"/>
                    </a:lnTo>
                    <a:lnTo>
                      <a:pt x="8" y="142"/>
                    </a:lnTo>
                    <a:lnTo>
                      <a:pt x="12" y="136"/>
                    </a:lnTo>
                    <a:lnTo>
                      <a:pt x="18" y="135"/>
                    </a:lnTo>
                    <a:lnTo>
                      <a:pt x="20" y="132"/>
                    </a:lnTo>
                    <a:lnTo>
                      <a:pt x="19" y="128"/>
                    </a:lnTo>
                    <a:lnTo>
                      <a:pt x="21" y="126"/>
                    </a:lnTo>
                    <a:lnTo>
                      <a:pt x="25" y="129"/>
                    </a:lnTo>
                    <a:lnTo>
                      <a:pt x="27" y="128"/>
                    </a:lnTo>
                    <a:lnTo>
                      <a:pt x="28" y="125"/>
                    </a:lnTo>
                    <a:lnTo>
                      <a:pt x="29" y="122"/>
                    </a:lnTo>
                    <a:lnTo>
                      <a:pt x="29" y="116"/>
                    </a:lnTo>
                    <a:lnTo>
                      <a:pt x="27" y="112"/>
                    </a:lnTo>
                    <a:lnTo>
                      <a:pt x="27" y="110"/>
                    </a:lnTo>
                    <a:lnTo>
                      <a:pt x="21" y="111"/>
                    </a:lnTo>
                    <a:lnTo>
                      <a:pt x="19" y="109"/>
                    </a:lnTo>
                    <a:lnTo>
                      <a:pt x="20" y="106"/>
                    </a:lnTo>
                    <a:lnTo>
                      <a:pt x="22" y="105"/>
                    </a:lnTo>
                    <a:lnTo>
                      <a:pt x="24" y="102"/>
                    </a:lnTo>
                    <a:lnTo>
                      <a:pt x="20" y="92"/>
                    </a:lnTo>
                    <a:lnTo>
                      <a:pt x="20" y="89"/>
                    </a:lnTo>
                    <a:lnTo>
                      <a:pt x="22" y="87"/>
                    </a:lnTo>
                    <a:lnTo>
                      <a:pt x="24" y="91"/>
                    </a:lnTo>
                    <a:lnTo>
                      <a:pt x="26" y="91"/>
                    </a:lnTo>
                    <a:lnTo>
                      <a:pt x="30" y="89"/>
                    </a:lnTo>
                    <a:lnTo>
                      <a:pt x="31" y="91"/>
                    </a:lnTo>
                    <a:lnTo>
                      <a:pt x="29" y="94"/>
                    </a:lnTo>
                    <a:lnTo>
                      <a:pt x="30" y="97"/>
                    </a:lnTo>
                    <a:lnTo>
                      <a:pt x="33" y="98"/>
                    </a:lnTo>
                    <a:lnTo>
                      <a:pt x="35" y="96"/>
                    </a:lnTo>
                    <a:lnTo>
                      <a:pt x="36" y="93"/>
                    </a:lnTo>
                    <a:lnTo>
                      <a:pt x="35" y="90"/>
                    </a:lnTo>
                    <a:lnTo>
                      <a:pt x="38" y="75"/>
                    </a:lnTo>
                    <a:lnTo>
                      <a:pt x="33" y="73"/>
                    </a:lnTo>
                    <a:lnTo>
                      <a:pt x="29" y="72"/>
                    </a:lnTo>
                    <a:lnTo>
                      <a:pt x="26" y="71"/>
                    </a:lnTo>
                    <a:lnTo>
                      <a:pt x="22" y="64"/>
                    </a:lnTo>
                    <a:lnTo>
                      <a:pt x="24" y="63"/>
                    </a:lnTo>
                    <a:lnTo>
                      <a:pt x="30" y="63"/>
                    </a:lnTo>
                    <a:lnTo>
                      <a:pt x="31" y="65"/>
                    </a:lnTo>
                    <a:lnTo>
                      <a:pt x="38" y="66"/>
                    </a:lnTo>
                    <a:lnTo>
                      <a:pt x="40" y="63"/>
                    </a:lnTo>
                    <a:lnTo>
                      <a:pt x="40" y="57"/>
                    </a:lnTo>
                    <a:lnTo>
                      <a:pt x="42" y="57"/>
                    </a:lnTo>
                    <a:lnTo>
                      <a:pt x="44" y="58"/>
                    </a:lnTo>
                    <a:lnTo>
                      <a:pt x="44" y="62"/>
                    </a:lnTo>
                    <a:lnTo>
                      <a:pt x="48" y="56"/>
                    </a:lnTo>
                    <a:lnTo>
                      <a:pt x="51" y="55"/>
                    </a:lnTo>
                    <a:lnTo>
                      <a:pt x="52" y="61"/>
                    </a:lnTo>
                    <a:lnTo>
                      <a:pt x="48" y="66"/>
                    </a:lnTo>
                    <a:lnTo>
                      <a:pt x="48" y="74"/>
                    </a:lnTo>
                    <a:lnTo>
                      <a:pt x="46" y="78"/>
                    </a:lnTo>
                    <a:lnTo>
                      <a:pt x="43" y="82"/>
                    </a:lnTo>
                    <a:lnTo>
                      <a:pt x="43" y="85"/>
                    </a:lnTo>
                    <a:lnTo>
                      <a:pt x="45" y="94"/>
                    </a:lnTo>
                    <a:lnTo>
                      <a:pt x="49" y="98"/>
                    </a:lnTo>
                    <a:lnTo>
                      <a:pt x="52" y="101"/>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1">
                <a:extLst>
                  <a:ext uri="{FF2B5EF4-FFF2-40B4-BE49-F238E27FC236}">
                    <a16:creationId xmlns:a16="http://schemas.microsoft.com/office/drawing/2014/main" id="{891F49AE-1198-434B-AD51-A253FCBC1142}"/>
                  </a:ext>
                </a:extLst>
              </p:cNvPr>
              <p:cNvSpPr>
                <a:spLocks/>
              </p:cNvSpPr>
              <p:nvPr/>
            </p:nvSpPr>
            <p:spPr bwMode="auto">
              <a:xfrm>
                <a:off x="5505815" y="3743325"/>
                <a:ext cx="71438" cy="44450"/>
              </a:xfrm>
              <a:custGeom>
                <a:avLst/>
                <a:gdLst>
                  <a:gd name="T0" fmla="*/ 45 w 45"/>
                  <a:gd name="T1" fmla="*/ 9 h 28"/>
                  <a:gd name="T2" fmla="*/ 43 w 45"/>
                  <a:gd name="T3" fmla="*/ 7 h 28"/>
                  <a:gd name="T4" fmla="*/ 37 w 45"/>
                  <a:gd name="T5" fmla="*/ 5 h 28"/>
                  <a:gd name="T6" fmla="*/ 34 w 45"/>
                  <a:gd name="T7" fmla="*/ 0 h 28"/>
                  <a:gd name="T8" fmla="*/ 22 w 45"/>
                  <a:gd name="T9" fmla="*/ 2 h 28"/>
                  <a:gd name="T10" fmla="*/ 19 w 45"/>
                  <a:gd name="T11" fmla="*/ 1 h 28"/>
                  <a:gd name="T12" fmla="*/ 15 w 45"/>
                  <a:gd name="T13" fmla="*/ 0 h 28"/>
                  <a:gd name="T14" fmla="*/ 12 w 45"/>
                  <a:gd name="T15" fmla="*/ 0 h 28"/>
                  <a:gd name="T16" fmla="*/ 12 w 45"/>
                  <a:gd name="T17" fmla="*/ 2 h 28"/>
                  <a:gd name="T18" fmla="*/ 13 w 45"/>
                  <a:gd name="T19" fmla="*/ 9 h 28"/>
                  <a:gd name="T20" fmla="*/ 12 w 45"/>
                  <a:gd name="T21" fmla="*/ 11 h 28"/>
                  <a:gd name="T22" fmla="*/ 8 w 45"/>
                  <a:gd name="T23" fmla="*/ 11 h 28"/>
                  <a:gd name="T24" fmla="*/ 6 w 45"/>
                  <a:gd name="T25" fmla="*/ 14 h 28"/>
                  <a:gd name="T26" fmla="*/ 3 w 45"/>
                  <a:gd name="T27" fmla="*/ 16 h 28"/>
                  <a:gd name="T28" fmla="*/ 2 w 45"/>
                  <a:gd name="T29" fmla="*/ 15 h 28"/>
                  <a:gd name="T30" fmla="*/ 0 w 45"/>
                  <a:gd name="T31" fmla="*/ 16 h 28"/>
                  <a:gd name="T32" fmla="*/ 0 w 45"/>
                  <a:gd name="T33" fmla="*/ 19 h 28"/>
                  <a:gd name="T34" fmla="*/ 1 w 45"/>
                  <a:gd name="T35" fmla="*/ 26 h 28"/>
                  <a:gd name="T36" fmla="*/ 4 w 45"/>
                  <a:gd name="T37" fmla="*/ 28 h 28"/>
                  <a:gd name="T38" fmla="*/ 7 w 45"/>
                  <a:gd name="T39" fmla="*/ 24 h 28"/>
                  <a:gd name="T40" fmla="*/ 11 w 45"/>
                  <a:gd name="T41" fmla="*/ 23 h 28"/>
                  <a:gd name="T42" fmla="*/ 13 w 45"/>
                  <a:gd name="T43" fmla="*/ 21 h 28"/>
                  <a:gd name="T44" fmla="*/ 13 w 45"/>
                  <a:gd name="T45" fmla="*/ 19 h 28"/>
                  <a:gd name="T46" fmla="*/ 11 w 45"/>
                  <a:gd name="T47" fmla="*/ 18 h 28"/>
                  <a:gd name="T48" fmla="*/ 13 w 45"/>
                  <a:gd name="T49" fmla="*/ 15 h 28"/>
                  <a:gd name="T50" fmla="*/ 20 w 45"/>
                  <a:gd name="T51" fmla="*/ 14 h 28"/>
                  <a:gd name="T52" fmla="*/ 23 w 45"/>
                  <a:gd name="T53" fmla="*/ 11 h 28"/>
                  <a:gd name="T54" fmla="*/ 27 w 45"/>
                  <a:gd name="T55" fmla="*/ 12 h 28"/>
                  <a:gd name="T56" fmla="*/ 28 w 45"/>
                  <a:gd name="T57" fmla="*/ 12 h 28"/>
                  <a:gd name="T58" fmla="*/ 30 w 45"/>
                  <a:gd name="T59" fmla="*/ 10 h 28"/>
                  <a:gd name="T60" fmla="*/ 38 w 45"/>
                  <a:gd name="T61" fmla="*/ 12 h 28"/>
                  <a:gd name="T62" fmla="*/ 42 w 45"/>
                  <a:gd name="T63" fmla="*/ 11 h 28"/>
                  <a:gd name="T64" fmla="*/ 45 w 45"/>
                  <a:gd name="T6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28">
                    <a:moveTo>
                      <a:pt x="45" y="9"/>
                    </a:moveTo>
                    <a:lnTo>
                      <a:pt x="43" y="7"/>
                    </a:lnTo>
                    <a:lnTo>
                      <a:pt x="37" y="5"/>
                    </a:lnTo>
                    <a:lnTo>
                      <a:pt x="34" y="0"/>
                    </a:lnTo>
                    <a:lnTo>
                      <a:pt x="22" y="2"/>
                    </a:lnTo>
                    <a:lnTo>
                      <a:pt x="19" y="1"/>
                    </a:lnTo>
                    <a:lnTo>
                      <a:pt x="15" y="0"/>
                    </a:lnTo>
                    <a:lnTo>
                      <a:pt x="12" y="0"/>
                    </a:lnTo>
                    <a:lnTo>
                      <a:pt x="12" y="2"/>
                    </a:lnTo>
                    <a:lnTo>
                      <a:pt x="13" y="9"/>
                    </a:lnTo>
                    <a:lnTo>
                      <a:pt x="12" y="11"/>
                    </a:lnTo>
                    <a:lnTo>
                      <a:pt x="8" y="11"/>
                    </a:lnTo>
                    <a:lnTo>
                      <a:pt x="6" y="14"/>
                    </a:lnTo>
                    <a:lnTo>
                      <a:pt x="3" y="16"/>
                    </a:lnTo>
                    <a:lnTo>
                      <a:pt x="2" y="15"/>
                    </a:lnTo>
                    <a:lnTo>
                      <a:pt x="0" y="16"/>
                    </a:lnTo>
                    <a:lnTo>
                      <a:pt x="0" y="19"/>
                    </a:lnTo>
                    <a:lnTo>
                      <a:pt x="1" y="26"/>
                    </a:lnTo>
                    <a:lnTo>
                      <a:pt x="4" y="28"/>
                    </a:lnTo>
                    <a:lnTo>
                      <a:pt x="7" y="24"/>
                    </a:lnTo>
                    <a:lnTo>
                      <a:pt x="11" y="23"/>
                    </a:lnTo>
                    <a:lnTo>
                      <a:pt x="13" y="21"/>
                    </a:lnTo>
                    <a:lnTo>
                      <a:pt x="13" y="19"/>
                    </a:lnTo>
                    <a:lnTo>
                      <a:pt x="11" y="18"/>
                    </a:lnTo>
                    <a:lnTo>
                      <a:pt x="13" y="15"/>
                    </a:lnTo>
                    <a:lnTo>
                      <a:pt x="20" y="14"/>
                    </a:lnTo>
                    <a:lnTo>
                      <a:pt x="23" y="11"/>
                    </a:lnTo>
                    <a:lnTo>
                      <a:pt x="27" y="12"/>
                    </a:lnTo>
                    <a:lnTo>
                      <a:pt x="28" y="12"/>
                    </a:lnTo>
                    <a:lnTo>
                      <a:pt x="30" y="10"/>
                    </a:lnTo>
                    <a:lnTo>
                      <a:pt x="38" y="12"/>
                    </a:lnTo>
                    <a:lnTo>
                      <a:pt x="42" y="11"/>
                    </a:lnTo>
                    <a:lnTo>
                      <a:pt x="45" y="9"/>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85">
                <a:extLst>
                  <a:ext uri="{FF2B5EF4-FFF2-40B4-BE49-F238E27FC236}">
                    <a16:creationId xmlns:a16="http://schemas.microsoft.com/office/drawing/2014/main" id="{D7C75F04-D7C4-974E-8D34-FEF0FAB6A327}"/>
                  </a:ext>
                </a:extLst>
              </p:cNvPr>
              <p:cNvSpPr>
                <a:spLocks/>
              </p:cNvSpPr>
              <p:nvPr/>
            </p:nvSpPr>
            <p:spPr bwMode="auto">
              <a:xfrm>
                <a:off x="5490184" y="4495800"/>
                <a:ext cx="80963" cy="79375"/>
              </a:xfrm>
              <a:custGeom>
                <a:avLst/>
                <a:gdLst>
                  <a:gd name="T0" fmla="*/ 26 w 51"/>
                  <a:gd name="T1" fmla="*/ 4 h 50"/>
                  <a:gd name="T2" fmla="*/ 25 w 51"/>
                  <a:gd name="T3" fmla="*/ 3 h 50"/>
                  <a:gd name="T4" fmla="*/ 18 w 51"/>
                  <a:gd name="T5" fmla="*/ 0 h 50"/>
                  <a:gd name="T6" fmla="*/ 17 w 51"/>
                  <a:gd name="T7" fmla="*/ 2 h 50"/>
                  <a:gd name="T8" fmla="*/ 15 w 51"/>
                  <a:gd name="T9" fmla="*/ 4 h 50"/>
                  <a:gd name="T10" fmla="*/ 11 w 51"/>
                  <a:gd name="T11" fmla="*/ 2 h 50"/>
                  <a:gd name="T12" fmla="*/ 7 w 51"/>
                  <a:gd name="T13" fmla="*/ 2 h 50"/>
                  <a:gd name="T14" fmla="*/ 5 w 51"/>
                  <a:gd name="T15" fmla="*/ 5 h 50"/>
                  <a:gd name="T16" fmla="*/ 2 w 51"/>
                  <a:gd name="T17" fmla="*/ 6 h 50"/>
                  <a:gd name="T18" fmla="*/ 0 w 51"/>
                  <a:gd name="T19" fmla="*/ 8 h 50"/>
                  <a:gd name="T20" fmla="*/ 4 w 51"/>
                  <a:gd name="T21" fmla="*/ 11 h 50"/>
                  <a:gd name="T22" fmla="*/ 8 w 51"/>
                  <a:gd name="T23" fmla="*/ 13 h 50"/>
                  <a:gd name="T24" fmla="*/ 9 w 51"/>
                  <a:gd name="T25" fmla="*/ 14 h 50"/>
                  <a:gd name="T26" fmla="*/ 11 w 51"/>
                  <a:gd name="T27" fmla="*/ 18 h 50"/>
                  <a:gd name="T28" fmla="*/ 9 w 51"/>
                  <a:gd name="T29" fmla="*/ 23 h 50"/>
                  <a:gd name="T30" fmla="*/ 10 w 51"/>
                  <a:gd name="T31" fmla="*/ 25 h 50"/>
                  <a:gd name="T32" fmla="*/ 14 w 51"/>
                  <a:gd name="T33" fmla="*/ 31 h 50"/>
                  <a:gd name="T34" fmla="*/ 22 w 51"/>
                  <a:gd name="T35" fmla="*/ 36 h 50"/>
                  <a:gd name="T36" fmla="*/ 24 w 51"/>
                  <a:gd name="T37" fmla="*/ 39 h 50"/>
                  <a:gd name="T38" fmla="*/ 26 w 51"/>
                  <a:gd name="T39" fmla="*/ 41 h 50"/>
                  <a:gd name="T40" fmla="*/ 29 w 51"/>
                  <a:gd name="T41" fmla="*/ 40 h 50"/>
                  <a:gd name="T42" fmla="*/ 32 w 51"/>
                  <a:gd name="T43" fmla="*/ 42 h 50"/>
                  <a:gd name="T44" fmla="*/ 34 w 51"/>
                  <a:gd name="T45" fmla="*/ 45 h 50"/>
                  <a:gd name="T46" fmla="*/ 37 w 51"/>
                  <a:gd name="T47" fmla="*/ 42 h 50"/>
                  <a:gd name="T48" fmla="*/ 39 w 51"/>
                  <a:gd name="T49" fmla="*/ 42 h 50"/>
                  <a:gd name="T50" fmla="*/ 39 w 51"/>
                  <a:gd name="T51" fmla="*/ 46 h 50"/>
                  <a:gd name="T52" fmla="*/ 38 w 51"/>
                  <a:gd name="T53" fmla="*/ 49 h 50"/>
                  <a:gd name="T54" fmla="*/ 40 w 51"/>
                  <a:gd name="T55" fmla="*/ 50 h 50"/>
                  <a:gd name="T56" fmla="*/ 46 w 51"/>
                  <a:gd name="T57" fmla="*/ 46 h 50"/>
                  <a:gd name="T58" fmla="*/ 50 w 51"/>
                  <a:gd name="T59" fmla="*/ 44 h 50"/>
                  <a:gd name="T60" fmla="*/ 51 w 51"/>
                  <a:gd name="T61" fmla="*/ 41 h 50"/>
                  <a:gd name="T62" fmla="*/ 50 w 51"/>
                  <a:gd name="T63" fmla="*/ 39 h 50"/>
                  <a:gd name="T64" fmla="*/ 49 w 51"/>
                  <a:gd name="T65" fmla="*/ 38 h 50"/>
                  <a:gd name="T66" fmla="*/ 39 w 51"/>
                  <a:gd name="T67" fmla="*/ 35 h 50"/>
                  <a:gd name="T68" fmla="*/ 32 w 51"/>
                  <a:gd name="T69" fmla="*/ 35 h 50"/>
                  <a:gd name="T70" fmla="*/ 26 w 51"/>
                  <a:gd name="T71" fmla="*/ 34 h 50"/>
                  <a:gd name="T72" fmla="*/ 24 w 51"/>
                  <a:gd name="T73" fmla="*/ 30 h 50"/>
                  <a:gd name="T74" fmla="*/ 20 w 51"/>
                  <a:gd name="T75" fmla="*/ 29 h 50"/>
                  <a:gd name="T76" fmla="*/ 19 w 51"/>
                  <a:gd name="T77" fmla="*/ 26 h 50"/>
                  <a:gd name="T78" fmla="*/ 19 w 51"/>
                  <a:gd name="T79" fmla="*/ 23 h 50"/>
                  <a:gd name="T80" fmla="*/ 19 w 51"/>
                  <a:gd name="T81" fmla="*/ 19 h 50"/>
                  <a:gd name="T82" fmla="*/ 16 w 51"/>
                  <a:gd name="T83" fmla="*/ 15 h 50"/>
                  <a:gd name="T84" fmla="*/ 21 w 51"/>
                  <a:gd name="T85" fmla="*/ 13 h 50"/>
                  <a:gd name="T86" fmla="*/ 20 w 51"/>
                  <a:gd name="T87" fmla="*/ 5 h 50"/>
                  <a:gd name="T88" fmla="*/ 25 w 51"/>
                  <a:gd name="T89" fmla="*/ 6 h 50"/>
                  <a:gd name="T90" fmla="*/ 26 w 51"/>
                  <a:gd name="T91"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50">
                    <a:moveTo>
                      <a:pt x="26" y="4"/>
                    </a:moveTo>
                    <a:lnTo>
                      <a:pt x="25" y="3"/>
                    </a:lnTo>
                    <a:lnTo>
                      <a:pt x="18" y="0"/>
                    </a:lnTo>
                    <a:lnTo>
                      <a:pt x="17" y="2"/>
                    </a:lnTo>
                    <a:lnTo>
                      <a:pt x="15" y="4"/>
                    </a:lnTo>
                    <a:lnTo>
                      <a:pt x="11" y="2"/>
                    </a:lnTo>
                    <a:lnTo>
                      <a:pt x="7" y="2"/>
                    </a:lnTo>
                    <a:lnTo>
                      <a:pt x="5" y="5"/>
                    </a:lnTo>
                    <a:lnTo>
                      <a:pt x="2" y="6"/>
                    </a:lnTo>
                    <a:lnTo>
                      <a:pt x="0" y="8"/>
                    </a:lnTo>
                    <a:lnTo>
                      <a:pt x="4" y="11"/>
                    </a:lnTo>
                    <a:lnTo>
                      <a:pt x="8" y="13"/>
                    </a:lnTo>
                    <a:lnTo>
                      <a:pt x="9" y="14"/>
                    </a:lnTo>
                    <a:lnTo>
                      <a:pt x="11" y="18"/>
                    </a:lnTo>
                    <a:lnTo>
                      <a:pt x="9" y="23"/>
                    </a:lnTo>
                    <a:lnTo>
                      <a:pt x="10" y="25"/>
                    </a:lnTo>
                    <a:lnTo>
                      <a:pt x="14" y="31"/>
                    </a:lnTo>
                    <a:lnTo>
                      <a:pt x="22" y="36"/>
                    </a:lnTo>
                    <a:lnTo>
                      <a:pt x="24" y="39"/>
                    </a:lnTo>
                    <a:lnTo>
                      <a:pt x="26" y="41"/>
                    </a:lnTo>
                    <a:lnTo>
                      <a:pt x="29" y="40"/>
                    </a:lnTo>
                    <a:lnTo>
                      <a:pt x="32" y="42"/>
                    </a:lnTo>
                    <a:lnTo>
                      <a:pt x="34" y="45"/>
                    </a:lnTo>
                    <a:lnTo>
                      <a:pt x="37" y="42"/>
                    </a:lnTo>
                    <a:lnTo>
                      <a:pt x="39" y="42"/>
                    </a:lnTo>
                    <a:lnTo>
                      <a:pt x="39" y="46"/>
                    </a:lnTo>
                    <a:lnTo>
                      <a:pt x="38" y="49"/>
                    </a:lnTo>
                    <a:lnTo>
                      <a:pt x="40" y="50"/>
                    </a:lnTo>
                    <a:lnTo>
                      <a:pt x="46" y="46"/>
                    </a:lnTo>
                    <a:lnTo>
                      <a:pt x="50" y="44"/>
                    </a:lnTo>
                    <a:lnTo>
                      <a:pt x="51" y="41"/>
                    </a:lnTo>
                    <a:lnTo>
                      <a:pt x="50" y="39"/>
                    </a:lnTo>
                    <a:lnTo>
                      <a:pt x="49" y="38"/>
                    </a:lnTo>
                    <a:lnTo>
                      <a:pt x="39" y="35"/>
                    </a:lnTo>
                    <a:lnTo>
                      <a:pt x="32" y="35"/>
                    </a:lnTo>
                    <a:lnTo>
                      <a:pt x="26" y="34"/>
                    </a:lnTo>
                    <a:lnTo>
                      <a:pt x="24" y="30"/>
                    </a:lnTo>
                    <a:lnTo>
                      <a:pt x="20" y="29"/>
                    </a:lnTo>
                    <a:lnTo>
                      <a:pt x="19" y="26"/>
                    </a:lnTo>
                    <a:lnTo>
                      <a:pt x="19" y="23"/>
                    </a:lnTo>
                    <a:lnTo>
                      <a:pt x="19" y="19"/>
                    </a:lnTo>
                    <a:lnTo>
                      <a:pt x="16" y="15"/>
                    </a:lnTo>
                    <a:lnTo>
                      <a:pt x="21" y="13"/>
                    </a:lnTo>
                    <a:lnTo>
                      <a:pt x="20" y="5"/>
                    </a:lnTo>
                    <a:lnTo>
                      <a:pt x="25" y="6"/>
                    </a:lnTo>
                    <a:lnTo>
                      <a:pt x="26" y="4"/>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87">
                <a:extLst>
                  <a:ext uri="{FF2B5EF4-FFF2-40B4-BE49-F238E27FC236}">
                    <a16:creationId xmlns:a16="http://schemas.microsoft.com/office/drawing/2014/main" id="{91B90B68-4926-4C4C-B39C-5D3D687CB71B}"/>
                  </a:ext>
                </a:extLst>
              </p:cNvPr>
              <p:cNvSpPr>
                <a:spLocks/>
              </p:cNvSpPr>
              <p:nvPr/>
            </p:nvSpPr>
            <p:spPr bwMode="auto">
              <a:xfrm>
                <a:off x="5603876" y="4586288"/>
                <a:ext cx="79375" cy="76200"/>
              </a:xfrm>
              <a:custGeom>
                <a:avLst/>
                <a:gdLst>
                  <a:gd name="T0" fmla="*/ 2 w 50"/>
                  <a:gd name="T1" fmla="*/ 14 h 48"/>
                  <a:gd name="T2" fmla="*/ 0 w 50"/>
                  <a:gd name="T3" fmla="*/ 15 h 48"/>
                  <a:gd name="T4" fmla="*/ 0 w 50"/>
                  <a:gd name="T5" fmla="*/ 16 h 48"/>
                  <a:gd name="T6" fmla="*/ 5 w 50"/>
                  <a:gd name="T7" fmla="*/ 19 h 48"/>
                  <a:gd name="T8" fmla="*/ 6 w 50"/>
                  <a:gd name="T9" fmla="*/ 22 h 48"/>
                  <a:gd name="T10" fmla="*/ 7 w 50"/>
                  <a:gd name="T11" fmla="*/ 25 h 48"/>
                  <a:gd name="T12" fmla="*/ 9 w 50"/>
                  <a:gd name="T13" fmla="*/ 25 h 48"/>
                  <a:gd name="T14" fmla="*/ 9 w 50"/>
                  <a:gd name="T15" fmla="*/ 27 h 48"/>
                  <a:gd name="T16" fmla="*/ 1 w 50"/>
                  <a:gd name="T17" fmla="*/ 29 h 48"/>
                  <a:gd name="T18" fmla="*/ 4 w 50"/>
                  <a:gd name="T19" fmla="*/ 35 h 48"/>
                  <a:gd name="T20" fmla="*/ 2 w 50"/>
                  <a:gd name="T21" fmla="*/ 41 h 48"/>
                  <a:gd name="T22" fmla="*/ 4 w 50"/>
                  <a:gd name="T23" fmla="*/ 41 h 48"/>
                  <a:gd name="T24" fmla="*/ 11 w 50"/>
                  <a:gd name="T25" fmla="*/ 39 h 48"/>
                  <a:gd name="T26" fmla="*/ 15 w 50"/>
                  <a:gd name="T27" fmla="*/ 38 h 48"/>
                  <a:gd name="T28" fmla="*/ 18 w 50"/>
                  <a:gd name="T29" fmla="*/ 33 h 48"/>
                  <a:gd name="T30" fmla="*/ 23 w 50"/>
                  <a:gd name="T31" fmla="*/ 30 h 48"/>
                  <a:gd name="T32" fmla="*/ 27 w 50"/>
                  <a:gd name="T33" fmla="*/ 28 h 48"/>
                  <a:gd name="T34" fmla="*/ 29 w 50"/>
                  <a:gd name="T35" fmla="*/ 34 h 48"/>
                  <a:gd name="T36" fmla="*/ 26 w 50"/>
                  <a:gd name="T37" fmla="*/ 35 h 48"/>
                  <a:gd name="T38" fmla="*/ 22 w 50"/>
                  <a:gd name="T39" fmla="*/ 35 h 48"/>
                  <a:gd name="T40" fmla="*/ 25 w 50"/>
                  <a:gd name="T41" fmla="*/ 37 h 48"/>
                  <a:gd name="T42" fmla="*/ 28 w 50"/>
                  <a:gd name="T43" fmla="*/ 45 h 48"/>
                  <a:gd name="T44" fmla="*/ 31 w 50"/>
                  <a:gd name="T45" fmla="*/ 46 h 48"/>
                  <a:gd name="T46" fmla="*/ 35 w 50"/>
                  <a:gd name="T47" fmla="*/ 46 h 48"/>
                  <a:gd name="T48" fmla="*/ 39 w 50"/>
                  <a:gd name="T49" fmla="*/ 48 h 48"/>
                  <a:gd name="T50" fmla="*/ 43 w 50"/>
                  <a:gd name="T51" fmla="*/ 48 h 48"/>
                  <a:gd name="T52" fmla="*/ 41 w 50"/>
                  <a:gd name="T53" fmla="*/ 40 h 48"/>
                  <a:gd name="T54" fmla="*/ 39 w 50"/>
                  <a:gd name="T55" fmla="*/ 36 h 48"/>
                  <a:gd name="T56" fmla="*/ 40 w 50"/>
                  <a:gd name="T57" fmla="*/ 31 h 48"/>
                  <a:gd name="T58" fmla="*/ 46 w 50"/>
                  <a:gd name="T59" fmla="*/ 31 h 48"/>
                  <a:gd name="T60" fmla="*/ 49 w 50"/>
                  <a:gd name="T61" fmla="*/ 28 h 48"/>
                  <a:gd name="T62" fmla="*/ 50 w 50"/>
                  <a:gd name="T63" fmla="*/ 23 h 48"/>
                  <a:gd name="T64" fmla="*/ 48 w 50"/>
                  <a:gd name="T65" fmla="*/ 21 h 48"/>
                  <a:gd name="T66" fmla="*/ 45 w 50"/>
                  <a:gd name="T67" fmla="*/ 20 h 48"/>
                  <a:gd name="T68" fmla="*/ 38 w 50"/>
                  <a:gd name="T69" fmla="*/ 17 h 48"/>
                  <a:gd name="T70" fmla="*/ 34 w 50"/>
                  <a:gd name="T71" fmla="*/ 17 h 48"/>
                  <a:gd name="T72" fmla="*/ 37 w 50"/>
                  <a:gd name="T73" fmla="*/ 12 h 48"/>
                  <a:gd name="T74" fmla="*/ 37 w 50"/>
                  <a:gd name="T75" fmla="*/ 10 h 48"/>
                  <a:gd name="T76" fmla="*/ 34 w 50"/>
                  <a:gd name="T77" fmla="*/ 3 h 48"/>
                  <a:gd name="T78" fmla="*/ 30 w 50"/>
                  <a:gd name="T79" fmla="*/ 1 h 48"/>
                  <a:gd name="T80" fmla="*/ 25 w 50"/>
                  <a:gd name="T81" fmla="*/ 2 h 48"/>
                  <a:gd name="T82" fmla="*/ 22 w 50"/>
                  <a:gd name="T83" fmla="*/ 0 h 48"/>
                  <a:gd name="T84" fmla="*/ 16 w 50"/>
                  <a:gd name="T85" fmla="*/ 9 h 48"/>
                  <a:gd name="T86" fmla="*/ 17 w 50"/>
                  <a:gd name="T87" fmla="*/ 11 h 48"/>
                  <a:gd name="T88" fmla="*/ 24 w 50"/>
                  <a:gd name="T89" fmla="*/ 12 h 48"/>
                  <a:gd name="T90" fmla="*/ 23 w 50"/>
                  <a:gd name="T91" fmla="*/ 18 h 48"/>
                  <a:gd name="T92" fmla="*/ 18 w 50"/>
                  <a:gd name="T93" fmla="*/ 19 h 48"/>
                  <a:gd name="T94" fmla="*/ 13 w 50"/>
                  <a:gd name="T95" fmla="*/ 18 h 48"/>
                  <a:gd name="T96" fmla="*/ 8 w 50"/>
                  <a:gd name="T97" fmla="*/ 15 h 48"/>
                  <a:gd name="T98" fmla="*/ 7 w 50"/>
                  <a:gd name="T99" fmla="*/ 13 h 48"/>
                  <a:gd name="T100" fmla="*/ 5 w 50"/>
                  <a:gd name="T101" fmla="*/ 12 h 48"/>
                  <a:gd name="T102" fmla="*/ 2 w 50"/>
                  <a:gd name="T103"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48">
                    <a:moveTo>
                      <a:pt x="2" y="14"/>
                    </a:moveTo>
                    <a:lnTo>
                      <a:pt x="0" y="15"/>
                    </a:lnTo>
                    <a:lnTo>
                      <a:pt x="0" y="16"/>
                    </a:lnTo>
                    <a:lnTo>
                      <a:pt x="5" y="19"/>
                    </a:lnTo>
                    <a:lnTo>
                      <a:pt x="6" y="22"/>
                    </a:lnTo>
                    <a:lnTo>
                      <a:pt x="7" y="25"/>
                    </a:lnTo>
                    <a:lnTo>
                      <a:pt x="9" y="25"/>
                    </a:lnTo>
                    <a:lnTo>
                      <a:pt x="9" y="27"/>
                    </a:lnTo>
                    <a:lnTo>
                      <a:pt x="1" y="29"/>
                    </a:lnTo>
                    <a:lnTo>
                      <a:pt x="4" y="35"/>
                    </a:lnTo>
                    <a:lnTo>
                      <a:pt x="2" y="41"/>
                    </a:lnTo>
                    <a:lnTo>
                      <a:pt x="4" y="41"/>
                    </a:lnTo>
                    <a:lnTo>
                      <a:pt x="11" y="39"/>
                    </a:lnTo>
                    <a:lnTo>
                      <a:pt x="15" y="38"/>
                    </a:lnTo>
                    <a:lnTo>
                      <a:pt x="18" y="33"/>
                    </a:lnTo>
                    <a:lnTo>
                      <a:pt x="23" y="30"/>
                    </a:lnTo>
                    <a:lnTo>
                      <a:pt x="27" y="28"/>
                    </a:lnTo>
                    <a:lnTo>
                      <a:pt x="29" y="34"/>
                    </a:lnTo>
                    <a:lnTo>
                      <a:pt x="26" y="35"/>
                    </a:lnTo>
                    <a:lnTo>
                      <a:pt x="22" y="35"/>
                    </a:lnTo>
                    <a:lnTo>
                      <a:pt x="25" y="37"/>
                    </a:lnTo>
                    <a:lnTo>
                      <a:pt x="28" y="45"/>
                    </a:lnTo>
                    <a:lnTo>
                      <a:pt x="31" y="46"/>
                    </a:lnTo>
                    <a:lnTo>
                      <a:pt x="35" y="46"/>
                    </a:lnTo>
                    <a:lnTo>
                      <a:pt x="39" y="48"/>
                    </a:lnTo>
                    <a:lnTo>
                      <a:pt x="43" y="48"/>
                    </a:lnTo>
                    <a:lnTo>
                      <a:pt x="41" y="40"/>
                    </a:lnTo>
                    <a:lnTo>
                      <a:pt x="39" y="36"/>
                    </a:lnTo>
                    <a:lnTo>
                      <a:pt x="40" y="31"/>
                    </a:lnTo>
                    <a:lnTo>
                      <a:pt x="46" y="31"/>
                    </a:lnTo>
                    <a:lnTo>
                      <a:pt x="49" y="28"/>
                    </a:lnTo>
                    <a:lnTo>
                      <a:pt x="50" y="23"/>
                    </a:lnTo>
                    <a:lnTo>
                      <a:pt x="48" y="21"/>
                    </a:lnTo>
                    <a:lnTo>
                      <a:pt x="45" y="20"/>
                    </a:lnTo>
                    <a:lnTo>
                      <a:pt x="38" y="17"/>
                    </a:lnTo>
                    <a:lnTo>
                      <a:pt x="34" y="17"/>
                    </a:lnTo>
                    <a:lnTo>
                      <a:pt x="37" y="12"/>
                    </a:lnTo>
                    <a:lnTo>
                      <a:pt x="37" y="10"/>
                    </a:lnTo>
                    <a:lnTo>
                      <a:pt x="34" y="3"/>
                    </a:lnTo>
                    <a:lnTo>
                      <a:pt x="30" y="1"/>
                    </a:lnTo>
                    <a:lnTo>
                      <a:pt x="25" y="2"/>
                    </a:lnTo>
                    <a:lnTo>
                      <a:pt x="22" y="0"/>
                    </a:lnTo>
                    <a:lnTo>
                      <a:pt x="16" y="9"/>
                    </a:lnTo>
                    <a:lnTo>
                      <a:pt x="17" y="11"/>
                    </a:lnTo>
                    <a:lnTo>
                      <a:pt x="24" y="12"/>
                    </a:lnTo>
                    <a:lnTo>
                      <a:pt x="23" y="18"/>
                    </a:lnTo>
                    <a:lnTo>
                      <a:pt x="18" y="19"/>
                    </a:lnTo>
                    <a:lnTo>
                      <a:pt x="13" y="18"/>
                    </a:lnTo>
                    <a:lnTo>
                      <a:pt x="8" y="15"/>
                    </a:lnTo>
                    <a:lnTo>
                      <a:pt x="7" y="13"/>
                    </a:lnTo>
                    <a:lnTo>
                      <a:pt x="5" y="12"/>
                    </a:lnTo>
                    <a:lnTo>
                      <a:pt x="2" y="14"/>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91">
                <a:extLst>
                  <a:ext uri="{FF2B5EF4-FFF2-40B4-BE49-F238E27FC236}">
                    <a16:creationId xmlns:a16="http://schemas.microsoft.com/office/drawing/2014/main" id="{99ECDFE1-1531-D54C-9144-05CCE060DB13}"/>
                  </a:ext>
                </a:extLst>
              </p:cNvPr>
              <p:cNvSpPr>
                <a:spLocks/>
              </p:cNvSpPr>
              <p:nvPr/>
            </p:nvSpPr>
            <p:spPr bwMode="auto">
              <a:xfrm>
                <a:off x="5642769" y="4841082"/>
                <a:ext cx="33338" cy="39688"/>
              </a:xfrm>
              <a:custGeom>
                <a:avLst/>
                <a:gdLst>
                  <a:gd name="T0" fmla="*/ 11 w 21"/>
                  <a:gd name="T1" fmla="*/ 0 h 25"/>
                  <a:gd name="T2" fmla="*/ 10 w 21"/>
                  <a:gd name="T3" fmla="*/ 0 h 25"/>
                  <a:gd name="T4" fmla="*/ 9 w 21"/>
                  <a:gd name="T5" fmla="*/ 2 h 25"/>
                  <a:gd name="T6" fmla="*/ 10 w 21"/>
                  <a:gd name="T7" fmla="*/ 3 h 25"/>
                  <a:gd name="T8" fmla="*/ 9 w 21"/>
                  <a:gd name="T9" fmla="*/ 4 h 25"/>
                  <a:gd name="T10" fmla="*/ 6 w 21"/>
                  <a:gd name="T11" fmla="*/ 5 h 25"/>
                  <a:gd name="T12" fmla="*/ 5 w 21"/>
                  <a:gd name="T13" fmla="*/ 7 h 25"/>
                  <a:gd name="T14" fmla="*/ 0 w 21"/>
                  <a:gd name="T15" fmla="*/ 10 h 25"/>
                  <a:gd name="T16" fmla="*/ 0 w 21"/>
                  <a:gd name="T17" fmla="*/ 13 h 25"/>
                  <a:gd name="T18" fmla="*/ 5 w 21"/>
                  <a:gd name="T19" fmla="*/ 14 h 25"/>
                  <a:gd name="T20" fmla="*/ 6 w 21"/>
                  <a:gd name="T21" fmla="*/ 15 h 25"/>
                  <a:gd name="T22" fmla="*/ 6 w 21"/>
                  <a:gd name="T23" fmla="*/ 19 h 25"/>
                  <a:gd name="T24" fmla="*/ 6 w 21"/>
                  <a:gd name="T25" fmla="*/ 20 h 25"/>
                  <a:gd name="T26" fmla="*/ 9 w 21"/>
                  <a:gd name="T27" fmla="*/ 20 h 25"/>
                  <a:gd name="T28" fmla="*/ 10 w 21"/>
                  <a:gd name="T29" fmla="*/ 21 h 25"/>
                  <a:gd name="T30" fmla="*/ 11 w 21"/>
                  <a:gd name="T31" fmla="*/ 24 h 25"/>
                  <a:gd name="T32" fmla="*/ 13 w 21"/>
                  <a:gd name="T33" fmla="*/ 25 h 25"/>
                  <a:gd name="T34" fmla="*/ 13 w 21"/>
                  <a:gd name="T35" fmla="*/ 24 h 25"/>
                  <a:gd name="T36" fmla="*/ 14 w 21"/>
                  <a:gd name="T37" fmla="*/ 21 h 25"/>
                  <a:gd name="T38" fmla="*/ 14 w 21"/>
                  <a:gd name="T39" fmla="*/ 19 h 25"/>
                  <a:gd name="T40" fmla="*/ 16 w 21"/>
                  <a:gd name="T41" fmla="*/ 18 h 25"/>
                  <a:gd name="T42" fmla="*/ 17 w 21"/>
                  <a:gd name="T43" fmla="*/ 20 h 25"/>
                  <a:gd name="T44" fmla="*/ 20 w 21"/>
                  <a:gd name="T45" fmla="*/ 20 h 25"/>
                  <a:gd name="T46" fmla="*/ 21 w 21"/>
                  <a:gd name="T47" fmla="*/ 8 h 25"/>
                  <a:gd name="T48" fmla="*/ 18 w 21"/>
                  <a:gd name="T49" fmla="*/ 4 h 25"/>
                  <a:gd name="T50" fmla="*/ 16 w 21"/>
                  <a:gd name="T51" fmla="*/ 2 h 25"/>
                  <a:gd name="T52" fmla="*/ 11 w 21"/>
                  <a:gd name="T5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5">
                    <a:moveTo>
                      <a:pt x="11" y="0"/>
                    </a:moveTo>
                    <a:lnTo>
                      <a:pt x="10" y="0"/>
                    </a:lnTo>
                    <a:lnTo>
                      <a:pt x="9" y="2"/>
                    </a:lnTo>
                    <a:lnTo>
                      <a:pt x="10" y="3"/>
                    </a:lnTo>
                    <a:lnTo>
                      <a:pt x="9" y="4"/>
                    </a:lnTo>
                    <a:lnTo>
                      <a:pt x="6" y="5"/>
                    </a:lnTo>
                    <a:lnTo>
                      <a:pt x="5" y="7"/>
                    </a:lnTo>
                    <a:lnTo>
                      <a:pt x="0" y="10"/>
                    </a:lnTo>
                    <a:lnTo>
                      <a:pt x="0" y="13"/>
                    </a:lnTo>
                    <a:lnTo>
                      <a:pt x="5" y="14"/>
                    </a:lnTo>
                    <a:lnTo>
                      <a:pt x="6" y="15"/>
                    </a:lnTo>
                    <a:lnTo>
                      <a:pt x="6" y="19"/>
                    </a:lnTo>
                    <a:lnTo>
                      <a:pt x="6" y="20"/>
                    </a:lnTo>
                    <a:lnTo>
                      <a:pt x="9" y="20"/>
                    </a:lnTo>
                    <a:lnTo>
                      <a:pt x="10" y="21"/>
                    </a:lnTo>
                    <a:lnTo>
                      <a:pt x="11" y="24"/>
                    </a:lnTo>
                    <a:lnTo>
                      <a:pt x="13" y="25"/>
                    </a:lnTo>
                    <a:lnTo>
                      <a:pt x="13" y="24"/>
                    </a:lnTo>
                    <a:lnTo>
                      <a:pt x="14" y="21"/>
                    </a:lnTo>
                    <a:lnTo>
                      <a:pt x="14" y="19"/>
                    </a:lnTo>
                    <a:lnTo>
                      <a:pt x="16" y="18"/>
                    </a:lnTo>
                    <a:lnTo>
                      <a:pt x="17" y="20"/>
                    </a:lnTo>
                    <a:lnTo>
                      <a:pt x="20" y="20"/>
                    </a:lnTo>
                    <a:lnTo>
                      <a:pt x="21" y="8"/>
                    </a:lnTo>
                    <a:lnTo>
                      <a:pt x="18" y="4"/>
                    </a:lnTo>
                    <a:lnTo>
                      <a:pt x="16" y="2"/>
                    </a:lnTo>
                    <a:lnTo>
                      <a:pt x="11" y="0"/>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3">
                <a:extLst>
                  <a:ext uri="{FF2B5EF4-FFF2-40B4-BE49-F238E27FC236}">
                    <a16:creationId xmlns:a16="http://schemas.microsoft.com/office/drawing/2014/main" id="{4129B184-7545-4143-BA96-989376DBDB6B}"/>
                  </a:ext>
                </a:extLst>
              </p:cNvPr>
              <p:cNvSpPr>
                <a:spLocks/>
              </p:cNvSpPr>
              <p:nvPr/>
            </p:nvSpPr>
            <p:spPr bwMode="auto">
              <a:xfrm>
                <a:off x="5653088" y="4789488"/>
                <a:ext cx="63500" cy="71438"/>
              </a:xfrm>
              <a:custGeom>
                <a:avLst/>
                <a:gdLst>
                  <a:gd name="T0" fmla="*/ 3 w 40"/>
                  <a:gd name="T1" fmla="*/ 3 h 45"/>
                  <a:gd name="T2" fmla="*/ 3 w 40"/>
                  <a:gd name="T3" fmla="*/ 4 h 45"/>
                  <a:gd name="T4" fmla="*/ 3 w 40"/>
                  <a:gd name="T5" fmla="*/ 7 h 45"/>
                  <a:gd name="T6" fmla="*/ 3 w 40"/>
                  <a:gd name="T7" fmla="*/ 11 h 45"/>
                  <a:gd name="T8" fmla="*/ 2 w 40"/>
                  <a:gd name="T9" fmla="*/ 15 h 45"/>
                  <a:gd name="T10" fmla="*/ 0 w 40"/>
                  <a:gd name="T11" fmla="*/ 17 h 45"/>
                  <a:gd name="T12" fmla="*/ 1 w 40"/>
                  <a:gd name="T13" fmla="*/ 21 h 45"/>
                  <a:gd name="T14" fmla="*/ 4 w 40"/>
                  <a:gd name="T15" fmla="*/ 24 h 45"/>
                  <a:gd name="T16" fmla="*/ 5 w 40"/>
                  <a:gd name="T17" fmla="*/ 20 h 45"/>
                  <a:gd name="T18" fmla="*/ 4 w 40"/>
                  <a:gd name="T19" fmla="*/ 16 h 45"/>
                  <a:gd name="T20" fmla="*/ 6 w 40"/>
                  <a:gd name="T21" fmla="*/ 16 h 45"/>
                  <a:gd name="T22" fmla="*/ 9 w 40"/>
                  <a:gd name="T23" fmla="*/ 15 h 45"/>
                  <a:gd name="T24" fmla="*/ 12 w 40"/>
                  <a:gd name="T25" fmla="*/ 16 h 45"/>
                  <a:gd name="T26" fmla="*/ 12 w 40"/>
                  <a:gd name="T27" fmla="*/ 18 h 45"/>
                  <a:gd name="T28" fmla="*/ 13 w 40"/>
                  <a:gd name="T29" fmla="*/ 22 h 45"/>
                  <a:gd name="T30" fmla="*/ 14 w 40"/>
                  <a:gd name="T31" fmla="*/ 23 h 45"/>
                  <a:gd name="T32" fmla="*/ 15 w 40"/>
                  <a:gd name="T33" fmla="*/ 20 h 45"/>
                  <a:gd name="T34" fmla="*/ 19 w 40"/>
                  <a:gd name="T35" fmla="*/ 19 h 45"/>
                  <a:gd name="T36" fmla="*/ 21 w 40"/>
                  <a:gd name="T37" fmla="*/ 21 h 45"/>
                  <a:gd name="T38" fmla="*/ 22 w 40"/>
                  <a:gd name="T39" fmla="*/ 23 h 45"/>
                  <a:gd name="T40" fmla="*/ 29 w 40"/>
                  <a:gd name="T41" fmla="*/ 30 h 45"/>
                  <a:gd name="T42" fmla="*/ 29 w 40"/>
                  <a:gd name="T43" fmla="*/ 35 h 45"/>
                  <a:gd name="T44" fmla="*/ 29 w 40"/>
                  <a:gd name="T45" fmla="*/ 42 h 45"/>
                  <a:gd name="T46" fmla="*/ 33 w 40"/>
                  <a:gd name="T47" fmla="*/ 45 h 45"/>
                  <a:gd name="T48" fmla="*/ 35 w 40"/>
                  <a:gd name="T49" fmla="*/ 43 h 45"/>
                  <a:gd name="T50" fmla="*/ 35 w 40"/>
                  <a:gd name="T51" fmla="*/ 40 h 45"/>
                  <a:gd name="T52" fmla="*/ 36 w 40"/>
                  <a:gd name="T53" fmla="*/ 38 h 45"/>
                  <a:gd name="T54" fmla="*/ 40 w 40"/>
                  <a:gd name="T55" fmla="*/ 37 h 45"/>
                  <a:gd name="T56" fmla="*/ 40 w 40"/>
                  <a:gd name="T57" fmla="*/ 30 h 45"/>
                  <a:gd name="T58" fmla="*/ 39 w 40"/>
                  <a:gd name="T59" fmla="*/ 29 h 45"/>
                  <a:gd name="T60" fmla="*/ 32 w 40"/>
                  <a:gd name="T61" fmla="*/ 21 h 45"/>
                  <a:gd name="T62" fmla="*/ 29 w 40"/>
                  <a:gd name="T63" fmla="*/ 14 h 45"/>
                  <a:gd name="T64" fmla="*/ 26 w 40"/>
                  <a:gd name="T65" fmla="*/ 9 h 45"/>
                  <a:gd name="T66" fmla="*/ 26 w 40"/>
                  <a:gd name="T67" fmla="*/ 1 h 45"/>
                  <a:gd name="T68" fmla="*/ 21 w 40"/>
                  <a:gd name="T69" fmla="*/ 0 h 45"/>
                  <a:gd name="T70" fmla="*/ 21 w 40"/>
                  <a:gd name="T71" fmla="*/ 2 h 45"/>
                  <a:gd name="T72" fmla="*/ 20 w 40"/>
                  <a:gd name="T73" fmla="*/ 4 h 45"/>
                  <a:gd name="T74" fmla="*/ 16 w 40"/>
                  <a:gd name="T75" fmla="*/ 4 h 45"/>
                  <a:gd name="T76" fmla="*/ 13 w 40"/>
                  <a:gd name="T77" fmla="*/ 5 h 45"/>
                  <a:gd name="T78" fmla="*/ 9 w 40"/>
                  <a:gd name="T79" fmla="*/ 4 h 45"/>
                  <a:gd name="T80" fmla="*/ 6 w 40"/>
                  <a:gd name="T81" fmla="*/ 2 h 45"/>
                  <a:gd name="T82" fmla="*/ 3 w 40"/>
                  <a:gd name="T83"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45">
                    <a:moveTo>
                      <a:pt x="3" y="3"/>
                    </a:moveTo>
                    <a:lnTo>
                      <a:pt x="3" y="4"/>
                    </a:lnTo>
                    <a:lnTo>
                      <a:pt x="3" y="7"/>
                    </a:lnTo>
                    <a:lnTo>
                      <a:pt x="3" y="11"/>
                    </a:lnTo>
                    <a:lnTo>
                      <a:pt x="2" y="15"/>
                    </a:lnTo>
                    <a:lnTo>
                      <a:pt x="0" y="17"/>
                    </a:lnTo>
                    <a:lnTo>
                      <a:pt x="1" y="21"/>
                    </a:lnTo>
                    <a:lnTo>
                      <a:pt x="4" y="24"/>
                    </a:lnTo>
                    <a:lnTo>
                      <a:pt x="5" y="20"/>
                    </a:lnTo>
                    <a:lnTo>
                      <a:pt x="4" y="16"/>
                    </a:lnTo>
                    <a:lnTo>
                      <a:pt x="6" y="16"/>
                    </a:lnTo>
                    <a:lnTo>
                      <a:pt x="9" y="15"/>
                    </a:lnTo>
                    <a:lnTo>
                      <a:pt x="12" y="16"/>
                    </a:lnTo>
                    <a:lnTo>
                      <a:pt x="12" y="18"/>
                    </a:lnTo>
                    <a:lnTo>
                      <a:pt x="13" y="22"/>
                    </a:lnTo>
                    <a:lnTo>
                      <a:pt x="14" y="23"/>
                    </a:lnTo>
                    <a:lnTo>
                      <a:pt x="15" y="20"/>
                    </a:lnTo>
                    <a:lnTo>
                      <a:pt x="19" y="19"/>
                    </a:lnTo>
                    <a:lnTo>
                      <a:pt x="21" y="21"/>
                    </a:lnTo>
                    <a:lnTo>
                      <a:pt x="22" y="23"/>
                    </a:lnTo>
                    <a:lnTo>
                      <a:pt x="29" y="30"/>
                    </a:lnTo>
                    <a:lnTo>
                      <a:pt x="29" y="35"/>
                    </a:lnTo>
                    <a:lnTo>
                      <a:pt x="29" y="42"/>
                    </a:lnTo>
                    <a:lnTo>
                      <a:pt x="33" y="45"/>
                    </a:lnTo>
                    <a:lnTo>
                      <a:pt x="35" y="43"/>
                    </a:lnTo>
                    <a:lnTo>
                      <a:pt x="35" y="40"/>
                    </a:lnTo>
                    <a:lnTo>
                      <a:pt x="36" y="38"/>
                    </a:lnTo>
                    <a:lnTo>
                      <a:pt x="40" y="37"/>
                    </a:lnTo>
                    <a:lnTo>
                      <a:pt x="40" y="30"/>
                    </a:lnTo>
                    <a:lnTo>
                      <a:pt x="39" y="29"/>
                    </a:lnTo>
                    <a:lnTo>
                      <a:pt x="32" y="21"/>
                    </a:lnTo>
                    <a:lnTo>
                      <a:pt x="29" y="14"/>
                    </a:lnTo>
                    <a:lnTo>
                      <a:pt x="26" y="9"/>
                    </a:lnTo>
                    <a:lnTo>
                      <a:pt x="26" y="1"/>
                    </a:lnTo>
                    <a:lnTo>
                      <a:pt x="21" y="0"/>
                    </a:lnTo>
                    <a:lnTo>
                      <a:pt x="21" y="2"/>
                    </a:lnTo>
                    <a:lnTo>
                      <a:pt x="20" y="4"/>
                    </a:lnTo>
                    <a:lnTo>
                      <a:pt x="16" y="4"/>
                    </a:lnTo>
                    <a:lnTo>
                      <a:pt x="13" y="5"/>
                    </a:lnTo>
                    <a:lnTo>
                      <a:pt x="9" y="4"/>
                    </a:lnTo>
                    <a:lnTo>
                      <a:pt x="6" y="2"/>
                    </a:lnTo>
                    <a:lnTo>
                      <a:pt x="3" y="3"/>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95">
                <a:extLst>
                  <a:ext uri="{FF2B5EF4-FFF2-40B4-BE49-F238E27FC236}">
                    <a16:creationId xmlns:a16="http://schemas.microsoft.com/office/drawing/2014/main" id="{D736F2AF-3C8E-D442-B787-8442619B763E}"/>
                  </a:ext>
                </a:extLst>
              </p:cNvPr>
              <p:cNvSpPr>
                <a:spLocks/>
              </p:cNvSpPr>
              <p:nvPr/>
            </p:nvSpPr>
            <p:spPr bwMode="auto">
              <a:xfrm>
                <a:off x="5643563" y="4723628"/>
                <a:ext cx="38100" cy="42863"/>
              </a:xfrm>
              <a:custGeom>
                <a:avLst/>
                <a:gdLst>
                  <a:gd name="T0" fmla="*/ 20 w 24"/>
                  <a:gd name="T1" fmla="*/ 27 h 27"/>
                  <a:gd name="T2" fmla="*/ 21 w 24"/>
                  <a:gd name="T3" fmla="*/ 27 h 27"/>
                  <a:gd name="T4" fmla="*/ 23 w 24"/>
                  <a:gd name="T5" fmla="*/ 24 h 27"/>
                  <a:gd name="T6" fmla="*/ 24 w 24"/>
                  <a:gd name="T7" fmla="*/ 13 h 27"/>
                  <a:gd name="T8" fmla="*/ 22 w 24"/>
                  <a:gd name="T9" fmla="*/ 9 h 27"/>
                  <a:gd name="T10" fmla="*/ 19 w 24"/>
                  <a:gd name="T11" fmla="*/ 6 h 27"/>
                  <a:gd name="T12" fmla="*/ 16 w 24"/>
                  <a:gd name="T13" fmla="*/ 3 h 27"/>
                  <a:gd name="T14" fmla="*/ 13 w 24"/>
                  <a:gd name="T15" fmla="*/ 1 h 27"/>
                  <a:gd name="T16" fmla="*/ 10 w 24"/>
                  <a:gd name="T17" fmla="*/ 2 h 27"/>
                  <a:gd name="T18" fmla="*/ 1 w 24"/>
                  <a:gd name="T19" fmla="*/ 0 h 27"/>
                  <a:gd name="T20" fmla="*/ 0 w 24"/>
                  <a:gd name="T21" fmla="*/ 1 h 27"/>
                  <a:gd name="T22" fmla="*/ 0 w 24"/>
                  <a:gd name="T23" fmla="*/ 4 h 27"/>
                  <a:gd name="T24" fmla="*/ 2 w 24"/>
                  <a:gd name="T25" fmla="*/ 5 h 27"/>
                  <a:gd name="T26" fmla="*/ 5 w 24"/>
                  <a:gd name="T27" fmla="*/ 6 h 27"/>
                  <a:gd name="T28" fmla="*/ 5 w 24"/>
                  <a:gd name="T29" fmla="*/ 8 h 27"/>
                  <a:gd name="T30" fmla="*/ 4 w 24"/>
                  <a:gd name="T31" fmla="*/ 9 h 27"/>
                  <a:gd name="T32" fmla="*/ 4 w 24"/>
                  <a:gd name="T33" fmla="*/ 11 h 27"/>
                  <a:gd name="T34" fmla="*/ 8 w 24"/>
                  <a:gd name="T35" fmla="*/ 12 h 27"/>
                  <a:gd name="T36" fmla="*/ 7 w 24"/>
                  <a:gd name="T37" fmla="*/ 19 h 27"/>
                  <a:gd name="T38" fmla="*/ 8 w 24"/>
                  <a:gd name="T39" fmla="*/ 22 h 27"/>
                  <a:gd name="T40" fmla="*/ 11 w 24"/>
                  <a:gd name="T41" fmla="*/ 21 h 27"/>
                  <a:gd name="T42" fmla="*/ 12 w 24"/>
                  <a:gd name="T43" fmla="*/ 20 h 27"/>
                  <a:gd name="T44" fmla="*/ 14 w 24"/>
                  <a:gd name="T45" fmla="*/ 20 h 27"/>
                  <a:gd name="T46" fmla="*/ 16 w 24"/>
                  <a:gd name="T47" fmla="*/ 22 h 27"/>
                  <a:gd name="T48" fmla="*/ 17 w 24"/>
                  <a:gd name="T49" fmla="*/ 26 h 27"/>
                  <a:gd name="T50" fmla="*/ 20 w 24"/>
                  <a:gd name="T5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7">
                    <a:moveTo>
                      <a:pt x="20" y="27"/>
                    </a:moveTo>
                    <a:lnTo>
                      <a:pt x="21" y="27"/>
                    </a:lnTo>
                    <a:lnTo>
                      <a:pt x="23" y="24"/>
                    </a:lnTo>
                    <a:lnTo>
                      <a:pt x="24" y="13"/>
                    </a:lnTo>
                    <a:lnTo>
                      <a:pt x="22" y="9"/>
                    </a:lnTo>
                    <a:lnTo>
                      <a:pt x="19" y="6"/>
                    </a:lnTo>
                    <a:lnTo>
                      <a:pt x="16" y="3"/>
                    </a:lnTo>
                    <a:lnTo>
                      <a:pt x="13" y="1"/>
                    </a:lnTo>
                    <a:lnTo>
                      <a:pt x="10" y="2"/>
                    </a:lnTo>
                    <a:lnTo>
                      <a:pt x="1" y="0"/>
                    </a:lnTo>
                    <a:lnTo>
                      <a:pt x="0" y="1"/>
                    </a:lnTo>
                    <a:lnTo>
                      <a:pt x="0" y="4"/>
                    </a:lnTo>
                    <a:lnTo>
                      <a:pt x="2" y="5"/>
                    </a:lnTo>
                    <a:lnTo>
                      <a:pt x="5" y="6"/>
                    </a:lnTo>
                    <a:lnTo>
                      <a:pt x="5" y="8"/>
                    </a:lnTo>
                    <a:lnTo>
                      <a:pt x="4" y="9"/>
                    </a:lnTo>
                    <a:lnTo>
                      <a:pt x="4" y="11"/>
                    </a:lnTo>
                    <a:lnTo>
                      <a:pt x="8" y="12"/>
                    </a:lnTo>
                    <a:lnTo>
                      <a:pt x="7" y="19"/>
                    </a:lnTo>
                    <a:lnTo>
                      <a:pt x="8" y="22"/>
                    </a:lnTo>
                    <a:lnTo>
                      <a:pt x="11" y="21"/>
                    </a:lnTo>
                    <a:lnTo>
                      <a:pt x="12" y="20"/>
                    </a:lnTo>
                    <a:lnTo>
                      <a:pt x="14" y="20"/>
                    </a:lnTo>
                    <a:lnTo>
                      <a:pt x="16" y="22"/>
                    </a:lnTo>
                    <a:lnTo>
                      <a:pt x="17" y="26"/>
                    </a:lnTo>
                    <a:lnTo>
                      <a:pt x="20" y="27"/>
                    </a:lnTo>
                    <a:close/>
                  </a:path>
                </a:pathLst>
              </a:custGeom>
              <a:solidFill>
                <a:schemeClr val="bg1">
                  <a:lumMod val="75000"/>
                </a:schemeClr>
              </a:solidFill>
              <a:ln w="6"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98">
                <a:extLst>
                  <a:ext uri="{FF2B5EF4-FFF2-40B4-BE49-F238E27FC236}">
                    <a16:creationId xmlns:a16="http://schemas.microsoft.com/office/drawing/2014/main" id="{E4B32294-471E-9440-B4A2-1230B7116C5A}"/>
                  </a:ext>
                </a:extLst>
              </p:cNvPr>
              <p:cNvSpPr>
                <a:spLocks noChangeArrowheads="1"/>
              </p:cNvSpPr>
              <p:nvPr/>
            </p:nvSpPr>
            <p:spPr bwMode="auto">
              <a:xfrm>
                <a:off x="2890649" y="2789505"/>
                <a:ext cx="278190" cy="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ALLEGANY</a:t>
                </a:r>
                <a:endParaRPr lang="en-US" dirty="0">
                  <a:solidFill>
                    <a:srgbClr val="000000"/>
                  </a:solidFill>
                  <a:latin typeface="Arial" pitchFamily="34" charset="0"/>
                  <a:cs typeface="Arial" pitchFamily="34" charset="0"/>
                </a:endParaRPr>
              </a:p>
            </p:txBody>
          </p:sp>
          <p:sp>
            <p:nvSpPr>
              <p:cNvPr id="62" name="Rectangle 101">
                <a:extLst>
                  <a:ext uri="{FF2B5EF4-FFF2-40B4-BE49-F238E27FC236}">
                    <a16:creationId xmlns:a16="http://schemas.microsoft.com/office/drawing/2014/main" id="{A5F44961-2446-3646-B405-2A377F9A0D76}"/>
                  </a:ext>
                </a:extLst>
              </p:cNvPr>
              <p:cNvSpPr>
                <a:spLocks noChangeArrowheads="1"/>
              </p:cNvSpPr>
              <p:nvPr/>
            </p:nvSpPr>
            <p:spPr bwMode="auto">
              <a:xfrm>
                <a:off x="4965500" y="3471092"/>
                <a:ext cx="187706"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ANNE</a:t>
                </a:r>
                <a:endParaRPr lang="en-US" dirty="0">
                  <a:latin typeface="Arial" pitchFamily="34" charset="0"/>
                  <a:cs typeface="Arial" pitchFamily="34" charset="0"/>
                </a:endParaRPr>
              </a:p>
            </p:txBody>
          </p:sp>
          <p:sp>
            <p:nvSpPr>
              <p:cNvPr id="63" name="Rectangle 102">
                <a:extLst>
                  <a:ext uri="{FF2B5EF4-FFF2-40B4-BE49-F238E27FC236}">
                    <a16:creationId xmlns:a16="http://schemas.microsoft.com/office/drawing/2014/main" id="{4E6A4728-FDD1-634E-82E3-A03E0AEDA880}"/>
                  </a:ext>
                </a:extLst>
              </p:cNvPr>
              <p:cNvSpPr>
                <a:spLocks noChangeArrowheads="1"/>
              </p:cNvSpPr>
              <p:nvPr/>
            </p:nvSpPr>
            <p:spPr bwMode="auto">
              <a:xfrm>
                <a:off x="4955438" y="3526216"/>
                <a:ext cx="322228"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ARUNDEL</a:t>
                </a:r>
                <a:endParaRPr lang="en-US" dirty="0">
                  <a:latin typeface="Arial" pitchFamily="34" charset="0"/>
                  <a:cs typeface="Arial" pitchFamily="34" charset="0"/>
                </a:endParaRPr>
              </a:p>
            </p:txBody>
          </p:sp>
          <p:sp>
            <p:nvSpPr>
              <p:cNvPr id="64" name="Rectangle 105">
                <a:extLst>
                  <a:ext uri="{FF2B5EF4-FFF2-40B4-BE49-F238E27FC236}">
                    <a16:creationId xmlns:a16="http://schemas.microsoft.com/office/drawing/2014/main" id="{0AAE5C92-1145-0E4E-B5C6-D7E2AD48788C}"/>
                  </a:ext>
                </a:extLst>
              </p:cNvPr>
              <p:cNvSpPr>
                <a:spLocks noChangeArrowheads="1"/>
              </p:cNvSpPr>
              <p:nvPr/>
            </p:nvSpPr>
            <p:spPr bwMode="auto">
              <a:xfrm>
                <a:off x="4867337" y="3041806"/>
                <a:ext cx="395226"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BALTIMORE</a:t>
                </a:r>
                <a:endParaRPr lang="en-US" dirty="0">
                  <a:latin typeface="Arial" pitchFamily="34" charset="0"/>
                  <a:cs typeface="Arial" pitchFamily="34" charset="0"/>
                </a:endParaRPr>
              </a:p>
            </p:txBody>
          </p:sp>
          <p:sp>
            <p:nvSpPr>
              <p:cNvPr id="65" name="Rectangle 108">
                <a:extLst>
                  <a:ext uri="{FF2B5EF4-FFF2-40B4-BE49-F238E27FC236}">
                    <a16:creationId xmlns:a16="http://schemas.microsoft.com/office/drawing/2014/main" id="{EDABA222-48D4-5742-9BB2-3B296C3377E0}"/>
                  </a:ext>
                </a:extLst>
              </p:cNvPr>
              <p:cNvSpPr>
                <a:spLocks noChangeArrowheads="1"/>
              </p:cNvSpPr>
              <p:nvPr/>
            </p:nvSpPr>
            <p:spPr bwMode="auto">
              <a:xfrm>
                <a:off x="4983163" y="4038600"/>
                <a:ext cx="305543"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a:solidFill>
                      <a:srgbClr val="000000"/>
                    </a:solidFill>
                    <a:latin typeface="Verdana" pitchFamily="34" charset="0"/>
                    <a:cs typeface="Arial" pitchFamily="34" charset="0"/>
                  </a:rPr>
                  <a:t>CALVERT</a:t>
                </a:r>
                <a:endParaRPr lang="en-US">
                  <a:latin typeface="Arial" pitchFamily="34" charset="0"/>
                  <a:cs typeface="Arial" pitchFamily="34" charset="0"/>
                </a:endParaRPr>
              </a:p>
            </p:txBody>
          </p:sp>
          <p:sp>
            <p:nvSpPr>
              <p:cNvPr id="66" name="Rectangle 111">
                <a:extLst>
                  <a:ext uri="{FF2B5EF4-FFF2-40B4-BE49-F238E27FC236}">
                    <a16:creationId xmlns:a16="http://schemas.microsoft.com/office/drawing/2014/main" id="{5480AF52-3CB9-AA4A-9AF4-64555EEE6AE8}"/>
                  </a:ext>
                </a:extLst>
              </p:cNvPr>
              <p:cNvSpPr>
                <a:spLocks noChangeArrowheads="1"/>
              </p:cNvSpPr>
              <p:nvPr/>
            </p:nvSpPr>
            <p:spPr bwMode="auto">
              <a:xfrm>
                <a:off x="5729197" y="3909298"/>
                <a:ext cx="349341"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CAROLINE</a:t>
                </a:r>
                <a:endParaRPr lang="en-US" dirty="0">
                  <a:latin typeface="Arial" pitchFamily="34" charset="0"/>
                  <a:cs typeface="Arial" pitchFamily="34" charset="0"/>
                </a:endParaRPr>
              </a:p>
            </p:txBody>
          </p:sp>
          <p:sp>
            <p:nvSpPr>
              <p:cNvPr id="67" name="Rectangle 114">
                <a:extLst>
                  <a:ext uri="{FF2B5EF4-FFF2-40B4-BE49-F238E27FC236}">
                    <a16:creationId xmlns:a16="http://schemas.microsoft.com/office/drawing/2014/main" id="{0CA3F6E3-8203-3346-A724-A5EC35A8636F}"/>
                  </a:ext>
                </a:extLst>
              </p:cNvPr>
              <p:cNvSpPr>
                <a:spLocks noChangeArrowheads="1"/>
              </p:cNvSpPr>
              <p:nvPr/>
            </p:nvSpPr>
            <p:spPr bwMode="auto">
              <a:xfrm>
                <a:off x="4512859" y="2832335"/>
                <a:ext cx="313886"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CARROLL</a:t>
                </a:r>
                <a:endParaRPr lang="en-US" dirty="0">
                  <a:latin typeface="Arial" pitchFamily="34" charset="0"/>
                  <a:cs typeface="Arial" pitchFamily="34" charset="0"/>
                </a:endParaRPr>
              </a:p>
            </p:txBody>
          </p:sp>
          <p:sp>
            <p:nvSpPr>
              <p:cNvPr id="68" name="Rectangle 117">
                <a:extLst>
                  <a:ext uri="{FF2B5EF4-FFF2-40B4-BE49-F238E27FC236}">
                    <a16:creationId xmlns:a16="http://schemas.microsoft.com/office/drawing/2014/main" id="{4AE275BE-8878-C549-990C-C96A4DD67242}"/>
                  </a:ext>
                </a:extLst>
              </p:cNvPr>
              <p:cNvSpPr>
                <a:spLocks noChangeArrowheads="1"/>
              </p:cNvSpPr>
              <p:nvPr/>
            </p:nvSpPr>
            <p:spPr bwMode="auto">
              <a:xfrm>
                <a:off x="5694363" y="2825750"/>
                <a:ext cx="201263"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a:solidFill>
                      <a:srgbClr val="000000"/>
                    </a:solidFill>
                    <a:latin typeface="Verdana" pitchFamily="34" charset="0"/>
                    <a:cs typeface="Arial" pitchFamily="34" charset="0"/>
                  </a:rPr>
                  <a:t>CECIL</a:t>
                </a:r>
                <a:endParaRPr lang="en-US">
                  <a:latin typeface="Arial" pitchFamily="34" charset="0"/>
                  <a:cs typeface="Arial" pitchFamily="34" charset="0"/>
                </a:endParaRPr>
              </a:p>
            </p:txBody>
          </p:sp>
          <p:sp>
            <p:nvSpPr>
              <p:cNvPr id="69" name="Rectangle 120">
                <a:extLst>
                  <a:ext uri="{FF2B5EF4-FFF2-40B4-BE49-F238E27FC236}">
                    <a16:creationId xmlns:a16="http://schemas.microsoft.com/office/drawing/2014/main" id="{8FCF5959-E47A-2E4B-9B1C-C65B7147CCBB}"/>
                  </a:ext>
                </a:extLst>
              </p:cNvPr>
              <p:cNvSpPr>
                <a:spLocks noChangeArrowheads="1"/>
              </p:cNvSpPr>
              <p:nvPr/>
            </p:nvSpPr>
            <p:spPr bwMode="auto">
              <a:xfrm>
                <a:off x="4348163" y="4191000"/>
                <a:ext cx="314929"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a:solidFill>
                      <a:srgbClr val="000000"/>
                    </a:solidFill>
                    <a:latin typeface="Verdana" pitchFamily="34" charset="0"/>
                    <a:cs typeface="Arial" pitchFamily="34" charset="0"/>
                  </a:rPr>
                  <a:t>CHARLES</a:t>
                </a:r>
                <a:endParaRPr lang="en-US">
                  <a:latin typeface="Arial" pitchFamily="34" charset="0"/>
                  <a:cs typeface="Arial" pitchFamily="34" charset="0"/>
                </a:endParaRPr>
              </a:p>
            </p:txBody>
          </p:sp>
          <p:sp>
            <p:nvSpPr>
              <p:cNvPr id="70" name="Rectangle 123">
                <a:extLst>
                  <a:ext uri="{FF2B5EF4-FFF2-40B4-BE49-F238E27FC236}">
                    <a16:creationId xmlns:a16="http://schemas.microsoft.com/office/drawing/2014/main" id="{AB578C86-57FA-A74C-A5CB-89052C691E1B}"/>
                  </a:ext>
                </a:extLst>
              </p:cNvPr>
              <p:cNvSpPr>
                <a:spLocks noChangeArrowheads="1"/>
              </p:cNvSpPr>
              <p:nvPr/>
            </p:nvSpPr>
            <p:spPr bwMode="auto">
              <a:xfrm>
                <a:off x="5465262" y="4249422"/>
                <a:ext cx="464051"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DORCHESTER</a:t>
                </a:r>
                <a:endParaRPr lang="en-US" dirty="0">
                  <a:latin typeface="Arial" pitchFamily="34" charset="0"/>
                  <a:cs typeface="Arial" pitchFamily="34" charset="0"/>
                </a:endParaRPr>
              </a:p>
            </p:txBody>
          </p:sp>
          <p:sp>
            <p:nvSpPr>
              <p:cNvPr id="71" name="Rectangle 126">
                <a:extLst>
                  <a:ext uri="{FF2B5EF4-FFF2-40B4-BE49-F238E27FC236}">
                    <a16:creationId xmlns:a16="http://schemas.microsoft.com/office/drawing/2014/main" id="{1DB81F20-358C-C842-BFB1-4064DB5BC56A}"/>
                  </a:ext>
                </a:extLst>
              </p:cNvPr>
              <p:cNvSpPr>
                <a:spLocks noChangeArrowheads="1"/>
              </p:cNvSpPr>
              <p:nvPr/>
            </p:nvSpPr>
            <p:spPr bwMode="auto">
              <a:xfrm>
                <a:off x="4146263" y="3037940"/>
                <a:ext cx="307083" cy="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chemeClr val="bg2">
                        <a:lumMod val="50000"/>
                      </a:schemeClr>
                    </a:solidFill>
                    <a:latin typeface="Verdana" pitchFamily="34" charset="0"/>
                    <a:cs typeface="Arial" pitchFamily="34" charset="0"/>
                  </a:rPr>
                  <a:t>FREDERICK</a:t>
                </a:r>
                <a:endParaRPr lang="en-US" dirty="0">
                  <a:solidFill>
                    <a:schemeClr val="bg2">
                      <a:lumMod val="50000"/>
                    </a:schemeClr>
                  </a:solidFill>
                  <a:latin typeface="Arial" pitchFamily="34" charset="0"/>
                  <a:cs typeface="Arial" pitchFamily="34" charset="0"/>
                </a:endParaRPr>
              </a:p>
            </p:txBody>
          </p:sp>
          <p:sp>
            <p:nvSpPr>
              <p:cNvPr id="72" name="Rectangle 129">
                <a:extLst>
                  <a:ext uri="{FF2B5EF4-FFF2-40B4-BE49-F238E27FC236}">
                    <a16:creationId xmlns:a16="http://schemas.microsoft.com/office/drawing/2014/main" id="{E5F82F68-56FE-7C40-AEE4-15BFD1917F73}"/>
                  </a:ext>
                </a:extLst>
              </p:cNvPr>
              <p:cNvSpPr>
                <a:spLocks noChangeArrowheads="1"/>
              </p:cNvSpPr>
              <p:nvPr/>
            </p:nvSpPr>
            <p:spPr bwMode="auto">
              <a:xfrm>
                <a:off x="2290764" y="2848869"/>
                <a:ext cx="249298" cy="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GARRETT</a:t>
                </a:r>
                <a:endParaRPr lang="en-US" dirty="0">
                  <a:solidFill>
                    <a:srgbClr val="000000"/>
                  </a:solidFill>
                  <a:latin typeface="Arial" pitchFamily="34" charset="0"/>
                  <a:cs typeface="Arial" pitchFamily="34" charset="0"/>
                </a:endParaRPr>
              </a:p>
            </p:txBody>
          </p:sp>
          <p:sp>
            <p:nvSpPr>
              <p:cNvPr id="73" name="Rectangle 132">
                <a:extLst>
                  <a:ext uri="{FF2B5EF4-FFF2-40B4-BE49-F238E27FC236}">
                    <a16:creationId xmlns:a16="http://schemas.microsoft.com/office/drawing/2014/main" id="{7CC91347-F644-F742-8409-A777957B4E0B}"/>
                  </a:ext>
                </a:extLst>
              </p:cNvPr>
              <p:cNvSpPr>
                <a:spLocks noChangeArrowheads="1"/>
              </p:cNvSpPr>
              <p:nvPr/>
            </p:nvSpPr>
            <p:spPr bwMode="auto">
              <a:xfrm>
                <a:off x="5182153" y="2849719"/>
                <a:ext cx="331614"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HARFORD</a:t>
                </a:r>
                <a:endParaRPr lang="en-US" dirty="0">
                  <a:latin typeface="Arial" pitchFamily="34" charset="0"/>
                  <a:cs typeface="Arial" pitchFamily="34" charset="0"/>
                </a:endParaRPr>
              </a:p>
            </p:txBody>
          </p:sp>
          <p:sp>
            <p:nvSpPr>
              <p:cNvPr id="74" name="Rectangle 135">
                <a:extLst>
                  <a:ext uri="{FF2B5EF4-FFF2-40B4-BE49-F238E27FC236}">
                    <a16:creationId xmlns:a16="http://schemas.microsoft.com/office/drawing/2014/main" id="{BEDFE270-BFD1-D74A-9757-3F15EA624B6E}"/>
                  </a:ext>
                </a:extLst>
              </p:cNvPr>
              <p:cNvSpPr>
                <a:spLocks noChangeArrowheads="1"/>
              </p:cNvSpPr>
              <p:nvPr/>
            </p:nvSpPr>
            <p:spPr bwMode="auto">
              <a:xfrm>
                <a:off x="4680795" y="3335181"/>
                <a:ext cx="311800"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HOWARD</a:t>
                </a:r>
                <a:endParaRPr lang="en-US" dirty="0">
                  <a:latin typeface="Arial" pitchFamily="34" charset="0"/>
                  <a:cs typeface="Arial" pitchFamily="34" charset="0"/>
                </a:endParaRPr>
              </a:p>
            </p:txBody>
          </p:sp>
          <p:sp>
            <p:nvSpPr>
              <p:cNvPr id="75" name="Rectangle 138">
                <a:extLst>
                  <a:ext uri="{FF2B5EF4-FFF2-40B4-BE49-F238E27FC236}">
                    <a16:creationId xmlns:a16="http://schemas.microsoft.com/office/drawing/2014/main" id="{94E20790-506E-6747-82C3-5EC7DFF9A528}"/>
                  </a:ext>
                </a:extLst>
              </p:cNvPr>
              <p:cNvSpPr>
                <a:spLocks noChangeArrowheads="1"/>
              </p:cNvSpPr>
              <p:nvPr/>
            </p:nvSpPr>
            <p:spPr bwMode="auto">
              <a:xfrm>
                <a:off x="5659438" y="3232150"/>
                <a:ext cx="178321"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a:solidFill>
                      <a:srgbClr val="000000"/>
                    </a:solidFill>
                    <a:latin typeface="Verdana" pitchFamily="34" charset="0"/>
                    <a:cs typeface="Arial" pitchFamily="34" charset="0"/>
                  </a:rPr>
                  <a:t>KENT</a:t>
                </a:r>
                <a:endParaRPr lang="en-US">
                  <a:latin typeface="Arial" pitchFamily="34" charset="0"/>
                  <a:cs typeface="Arial" pitchFamily="34" charset="0"/>
                </a:endParaRPr>
              </a:p>
            </p:txBody>
          </p:sp>
          <p:sp>
            <p:nvSpPr>
              <p:cNvPr id="76" name="Rectangle 141">
                <a:extLst>
                  <a:ext uri="{FF2B5EF4-FFF2-40B4-BE49-F238E27FC236}">
                    <a16:creationId xmlns:a16="http://schemas.microsoft.com/office/drawing/2014/main" id="{8A075C3B-C39E-5B4F-9716-B966A5AF1709}"/>
                  </a:ext>
                </a:extLst>
              </p:cNvPr>
              <p:cNvSpPr>
                <a:spLocks noChangeArrowheads="1"/>
              </p:cNvSpPr>
              <p:nvPr/>
            </p:nvSpPr>
            <p:spPr bwMode="auto">
              <a:xfrm>
                <a:off x="4224848" y="3439319"/>
                <a:ext cx="489078"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MONTGOMERY</a:t>
                </a:r>
                <a:endParaRPr lang="en-US" dirty="0">
                  <a:latin typeface="Arial" pitchFamily="34" charset="0"/>
                  <a:cs typeface="Arial" pitchFamily="34" charset="0"/>
                </a:endParaRPr>
              </a:p>
            </p:txBody>
          </p:sp>
          <p:sp>
            <p:nvSpPr>
              <p:cNvPr id="77" name="Rectangle 144">
                <a:extLst>
                  <a:ext uri="{FF2B5EF4-FFF2-40B4-BE49-F238E27FC236}">
                    <a16:creationId xmlns:a16="http://schemas.microsoft.com/office/drawing/2014/main" id="{8E384B0D-CBA7-CA49-AAA0-FA8E11E29F17}"/>
                  </a:ext>
                </a:extLst>
              </p:cNvPr>
              <p:cNvSpPr>
                <a:spLocks noChangeArrowheads="1"/>
              </p:cNvSpPr>
              <p:nvPr/>
            </p:nvSpPr>
            <p:spPr bwMode="auto">
              <a:xfrm>
                <a:off x="4713926" y="3846434"/>
                <a:ext cx="254446"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PRINCE</a:t>
                </a:r>
                <a:endParaRPr lang="en-US" dirty="0">
                  <a:latin typeface="Arial" pitchFamily="34" charset="0"/>
                  <a:cs typeface="Arial" pitchFamily="34" charset="0"/>
                </a:endParaRPr>
              </a:p>
            </p:txBody>
          </p:sp>
          <p:sp>
            <p:nvSpPr>
              <p:cNvPr id="78" name="Rectangle 145">
                <a:extLst>
                  <a:ext uri="{FF2B5EF4-FFF2-40B4-BE49-F238E27FC236}">
                    <a16:creationId xmlns:a16="http://schemas.microsoft.com/office/drawing/2014/main" id="{CA6290E4-F880-C041-8F17-137BB2416F04}"/>
                  </a:ext>
                </a:extLst>
              </p:cNvPr>
              <p:cNvSpPr>
                <a:spLocks noChangeArrowheads="1"/>
              </p:cNvSpPr>
              <p:nvPr/>
            </p:nvSpPr>
            <p:spPr bwMode="auto">
              <a:xfrm>
                <a:off x="4683738" y="3905993"/>
                <a:ext cx="350384"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GEORGE'S</a:t>
                </a:r>
                <a:endParaRPr lang="en-US" dirty="0">
                  <a:latin typeface="Arial" pitchFamily="34" charset="0"/>
                  <a:cs typeface="Arial" pitchFamily="34" charset="0"/>
                </a:endParaRPr>
              </a:p>
            </p:txBody>
          </p:sp>
          <p:sp>
            <p:nvSpPr>
              <p:cNvPr id="79" name="Rectangle 148">
                <a:extLst>
                  <a:ext uri="{FF2B5EF4-FFF2-40B4-BE49-F238E27FC236}">
                    <a16:creationId xmlns:a16="http://schemas.microsoft.com/office/drawing/2014/main" id="{84A82D31-63E8-1241-B1EF-52416BB434D0}"/>
                  </a:ext>
                </a:extLst>
              </p:cNvPr>
              <p:cNvSpPr>
                <a:spLocks noChangeArrowheads="1"/>
              </p:cNvSpPr>
              <p:nvPr/>
            </p:nvSpPr>
            <p:spPr bwMode="auto">
              <a:xfrm>
                <a:off x="5602288" y="3478199"/>
                <a:ext cx="234632"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QUEEN</a:t>
                </a:r>
                <a:endParaRPr lang="en-US" dirty="0">
                  <a:latin typeface="Arial" pitchFamily="34" charset="0"/>
                  <a:cs typeface="Arial" pitchFamily="34" charset="0"/>
                </a:endParaRPr>
              </a:p>
            </p:txBody>
          </p:sp>
          <p:sp>
            <p:nvSpPr>
              <p:cNvPr id="80" name="Rectangle 149">
                <a:extLst>
                  <a:ext uri="{FF2B5EF4-FFF2-40B4-BE49-F238E27FC236}">
                    <a16:creationId xmlns:a16="http://schemas.microsoft.com/office/drawing/2014/main" id="{C93AC947-40AD-1A4A-A05E-70595E13004C}"/>
                  </a:ext>
                </a:extLst>
              </p:cNvPr>
              <p:cNvSpPr>
                <a:spLocks noChangeArrowheads="1"/>
              </p:cNvSpPr>
              <p:nvPr/>
            </p:nvSpPr>
            <p:spPr bwMode="auto">
              <a:xfrm>
                <a:off x="5606559" y="3544731"/>
                <a:ext cx="251317"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ANNE'S</a:t>
                </a:r>
                <a:endParaRPr lang="en-US" dirty="0">
                  <a:latin typeface="Arial" pitchFamily="34" charset="0"/>
                  <a:cs typeface="Arial" pitchFamily="34" charset="0"/>
                </a:endParaRPr>
              </a:p>
            </p:txBody>
          </p:sp>
          <p:sp>
            <p:nvSpPr>
              <p:cNvPr id="81" name="Rectangle 152">
                <a:extLst>
                  <a:ext uri="{FF2B5EF4-FFF2-40B4-BE49-F238E27FC236}">
                    <a16:creationId xmlns:a16="http://schemas.microsoft.com/office/drawing/2014/main" id="{B8BE209C-9FD7-9343-B647-FDBE7019C4B6}"/>
                  </a:ext>
                </a:extLst>
              </p:cNvPr>
              <p:cNvSpPr>
                <a:spLocks noChangeArrowheads="1"/>
              </p:cNvSpPr>
              <p:nvPr/>
            </p:nvSpPr>
            <p:spPr bwMode="auto">
              <a:xfrm>
                <a:off x="4897974" y="4394122"/>
                <a:ext cx="110538"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ST.</a:t>
                </a:r>
                <a:endParaRPr lang="en-US" dirty="0">
                  <a:latin typeface="Arial" pitchFamily="34" charset="0"/>
                  <a:cs typeface="Arial" pitchFamily="34" charset="0"/>
                </a:endParaRPr>
              </a:p>
            </p:txBody>
          </p:sp>
          <p:sp>
            <p:nvSpPr>
              <p:cNvPr id="82" name="Rectangle 153">
                <a:extLst>
                  <a:ext uri="{FF2B5EF4-FFF2-40B4-BE49-F238E27FC236}">
                    <a16:creationId xmlns:a16="http://schemas.microsoft.com/office/drawing/2014/main" id="{1B32AC35-6261-1641-9A17-30B909124410}"/>
                  </a:ext>
                </a:extLst>
              </p:cNvPr>
              <p:cNvSpPr>
                <a:spLocks noChangeArrowheads="1"/>
              </p:cNvSpPr>
              <p:nvPr/>
            </p:nvSpPr>
            <p:spPr bwMode="auto">
              <a:xfrm>
                <a:off x="4996110" y="4394122"/>
                <a:ext cx="253403"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MARY'S</a:t>
                </a:r>
                <a:endParaRPr lang="en-US" dirty="0">
                  <a:latin typeface="Arial" pitchFamily="34" charset="0"/>
                  <a:cs typeface="Arial" pitchFamily="34" charset="0"/>
                </a:endParaRPr>
              </a:p>
            </p:txBody>
          </p:sp>
          <p:sp>
            <p:nvSpPr>
              <p:cNvPr id="83" name="Rectangle 156">
                <a:extLst>
                  <a:ext uri="{FF2B5EF4-FFF2-40B4-BE49-F238E27FC236}">
                    <a16:creationId xmlns:a16="http://schemas.microsoft.com/office/drawing/2014/main" id="{04E60D1C-C6D1-5B43-8205-3B1AF89AB96D}"/>
                  </a:ext>
                </a:extLst>
              </p:cNvPr>
              <p:cNvSpPr>
                <a:spLocks noChangeArrowheads="1"/>
              </p:cNvSpPr>
              <p:nvPr/>
            </p:nvSpPr>
            <p:spPr bwMode="auto">
              <a:xfrm>
                <a:off x="5836920" y="4579065"/>
                <a:ext cx="371240"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SOMERSET</a:t>
                </a:r>
                <a:endParaRPr lang="en-US" dirty="0">
                  <a:latin typeface="Arial" pitchFamily="34" charset="0"/>
                  <a:cs typeface="Arial" pitchFamily="34" charset="0"/>
                </a:endParaRPr>
              </a:p>
            </p:txBody>
          </p:sp>
          <p:sp>
            <p:nvSpPr>
              <p:cNvPr id="84" name="Rectangle 159">
                <a:extLst>
                  <a:ext uri="{FF2B5EF4-FFF2-40B4-BE49-F238E27FC236}">
                    <a16:creationId xmlns:a16="http://schemas.microsoft.com/office/drawing/2014/main" id="{1B8B1269-7DC3-8E47-B766-5E2BA394F761}"/>
                  </a:ext>
                </a:extLst>
              </p:cNvPr>
              <p:cNvSpPr>
                <a:spLocks noChangeArrowheads="1"/>
              </p:cNvSpPr>
              <p:nvPr/>
            </p:nvSpPr>
            <p:spPr bwMode="auto">
              <a:xfrm>
                <a:off x="5553444" y="3799603"/>
                <a:ext cx="262788"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TALBOT</a:t>
                </a:r>
                <a:endParaRPr lang="en-US" dirty="0">
                  <a:latin typeface="Arial" pitchFamily="34" charset="0"/>
                  <a:cs typeface="Arial" pitchFamily="34" charset="0"/>
                </a:endParaRPr>
              </a:p>
            </p:txBody>
          </p:sp>
          <p:sp>
            <p:nvSpPr>
              <p:cNvPr id="85" name="Rectangle 162">
                <a:extLst>
                  <a:ext uri="{FF2B5EF4-FFF2-40B4-BE49-F238E27FC236}">
                    <a16:creationId xmlns:a16="http://schemas.microsoft.com/office/drawing/2014/main" id="{D6116FF2-4228-0545-B796-48E17FC4DA03}"/>
                  </a:ext>
                </a:extLst>
              </p:cNvPr>
              <p:cNvSpPr>
                <a:spLocks noChangeArrowheads="1"/>
              </p:cNvSpPr>
              <p:nvPr/>
            </p:nvSpPr>
            <p:spPr bwMode="auto">
              <a:xfrm>
                <a:off x="3690523" y="2800352"/>
                <a:ext cx="380552" cy="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chemeClr val="bg2">
                        <a:lumMod val="50000"/>
                      </a:schemeClr>
                    </a:solidFill>
                    <a:latin typeface="Verdana" pitchFamily="34" charset="0"/>
                    <a:cs typeface="Arial" pitchFamily="34" charset="0"/>
                  </a:rPr>
                  <a:t>WASHINGTON</a:t>
                </a:r>
                <a:endParaRPr lang="en-US" dirty="0">
                  <a:solidFill>
                    <a:schemeClr val="bg2">
                      <a:lumMod val="50000"/>
                    </a:schemeClr>
                  </a:solidFill>
                  <a:latin typeface="Arial" pitchFamily="34" charset="0"/>
                  <a:cs typeface="Arial" pitchFamily="34" charset="0"/>
                </a:endParaRPr>
              </a:p>
            </p:txBody>
          </p:sp>
          <p:sp>
            <p:nvSpPr>
              <p:cNvPr id="86" name="Rectangle 165">
                <a:extLst>
                  <a:ext uri="{FF2B5EF4-FFF2-40B4-BE49-F238E27FC236}">
                    <a16:creationId xmlns:a16="http://schemas.microsoft.com/office/drawing/2014/main" id="{590F8E36-DF3A-9347-AFCE-BF93C2287BD8}"/>
                  </a:ext>
                </a:extLst>
              </p:cNvPr>
              <p:cNvSpPr>
                <a:spLocks noChangeArrowheads="1"/>
              </p:cNvSpPr>
              <p:nvPr/>
            </p:nvSpPr>
            <p:spPr bwMode="auto">
              <a:xfrm>
                <a:off x="5930819" y="4367055"/>
                <a:ext cx="376455" cy="66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WICOMICO</a:t>
                </a:r>
                <a:endParaRPr lang="en-US" dirty="0">
                  <a:latin typeface="Arial" pitchFamily="34" charset="0"/>
                  <a:cs typeface="Arial" pitchFamily="34" charset="0"/>
                </a:endParaRPr>
              </a:p>
            </p:txBody>
          </p:sp>
          <p:sp>
            <p:nvSpPr>
              <p:cNvPr id="87" name="Rectangle 168">
                <a:extLst>
                  <a:ext uri="{FF2B5EF4-FFF2-40B4-BE49-F238E27FC236}">
                    <a16:creationId xmlns:a16="http://schemas.microsoft.com/office/drawing/2014/main" id="{DCE3AE82-F97A-384F-B4E0-B5D39D22DE8B}"/>
                  </a:ext>
                </a:extLst>
              </p:cNvPr>
              <p:cNvSpPr>
                <a:spLocks noChangeArrowheads="1"/>
              </p:cNvSpPr>
              <p:nvPr/>
            </p:nvSpPr>
            <p:spPr bwMode="auto">
              <a:xfrm>
                <a:off x="6161118" y="4509252"/>
                <a:ext cx="428595" cy="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47" fontAlgn="base">
                  <a:spcBef>
                    <a:spcPct val="0"/>
                  </a:spcBef>
                  <a:spcAft>
                    <a:spcPct val="0"/>
                  </a:spcAft>
                </a:pPr>
                <a:r>
                  <a:rPr lang="en-US" sz="800" dirty="0">
                    <a:solidFill>
                      <a:srgbClr val="000000"/>
                    </a:solidFill>
                    <a:latin typeface="Verdana" pitchFamily="34" charset="0"/>
                    <a:cs typeface="Arial" pitchFamily="34" charset="0"/>
                  </a:rPr>
                  <a:t>WORCESTER</a:t>
                </a:r>
                <a:endParaRPr lang="en-US" dirty="0">
                  <a:latin typeface="Arial" pitchFamily="34" charset="0"/>
                  <a:cs typeface="Arial" pitchFamily="34" charset="0"/>
                </a:endParaRPr>
              </a:p>
            </p:txBody>
          </p:sp>
        </p:grpSp>
        <p:pic>
          <p:nvPicPr>
            <p:cNvPr id="117" name="Picture 116">
              <a:extLst>
                <a:ext uri="{FF2B5EF4-FFF2-40B4-BE49-F238E27FC236}">
                  <a16:creationId xmlns:a16="http://schemas.microsoft.com/office/drawing/2014/main" id="{7E10D4D6-9FD4-F09A-F056-813E9FF7F314}"/>
                </a:ext>
              </a:extLst>
            </p:cNvPr>
            <p:cNvPicPr>
              <a:picLocks noChangeAspect="1"/>
            </p:cNvPicPr>
            <p:nvPr/>
          </p:nvPicPr>
          <p:blipFill>
            <a:blip r:embed="rId5"/>
            <a:stretch>
              <a:fillRect/>
            </a:stretch>
          </p:blipFill>
          <p:spPr>
            <a:xfrm>
              <a:off x="7277648" y="2283492"/>
              <a:ext cx="121931" cy="134124"/>
            </a:xfrm>
            <a:prstGeom prst="rect">
              <a:avLst/>
            </a:prstGeom>
          </p:spPr>
        </p:pic>
        <p:pic>
          <p:nvPicPr>
            <p:cNvPr id="126" name="Picture 125">
              <a:extLst>
                <a:ext uri="{FF2B5EF4-FFF2-40B4-BE49-F238E27FC236}">
                  <a16:creationId xmlns:a16="http://schemas.microsoft.com/office/drawing/2014/main" id="{A6610822-667F-EDA0-C077-C723994E5423}"/>
                </a:ext>
              </a:extLst>
            </p:cNvPr>
            <p:cNvPicPr>
              <a:picLocks noChangeAspect="1"/>
            </p:cNvPicPr>
            <p:nvPr/>
          </p:nvPicPr>
          <p:blipFill>
            <a:blip r:embed="rId5"/>
            <a:stretch>
              <a:fillRect/>
            </a:stretch>
          </p:blipFill>
          <p:spPr>
            <a:xfrm>
              <a:off x="7748764" y="1902044"/>
              <a:ext cx="121931" cy="134124"/>
            </a:xfrm>
            <a:prstGeom prst="rect">
              <a:avLst/>
            </a:prstGeom>
          </p:spPr>
        </p:pic>
        <p:pic>
          <p:nvPicPr>
            <p:cNvPr id="127" name="Picture 126">
              <a:extLst>
                <a:ext uri="{FF2B5EF4-FFF2-40B4-BE49-F238E27FC236}">
                  <a16:creationId xmlns:a16="http://schemas.microsoft.com/office/drawing/2014/main" id="{18B99730-CF6B-1946-4DED-0DA5F2361EC1}"/>
                </a:ext>
              </a:extLst>
            </p:cNvPr>
            <p:cNvPicPr>
              <a:picLocks noChangeAspect="1"/>
            </p:cNvPicPr>
            <p:nvPr/>
          </p:nvPicPr>
          <p:blipFill>
            <a:blip r:embed="rId5"/>
            <a:stretch>
              <a:fillRect/>
            </a:stretch>
          </p:blipFill>
          <p:spPr>
            <a:xfrm>
              <a:off x="7816584" y="2191851"/>
              <a:ext cx="121931" cy="134124"/>
            </a:xfrm>
            <a:prstGeom prst="rect">
              <a:avLst/>
            </a:prstGeom>
          </p:spPr>
        </p:pic>
      </p:grpSp>
      <p:grpSp>
        <p:nvGrpSpPr>
          <p:cNvPr id="137" name="Group 136">
            <a:extLst>
              <a:ext uri="{FF2B5EF4-FFF2-40B4-BE49-F238E27FC236}">
                <a16:creationId xmlns:a16="http://schemas.microsoft.com/office/drawing/2014/main" id="{220EFD1F-4089-7F8B-E19C-959A57F626F1}"/>
              </a:ext>
            </a:extLst>
          </p:cNvPr>
          <p:cNvGrpSpPr/>
          <p:nvPr/>
        </p:nvGrpSpPr>
        <p:grpSpPr>
          <a:xfrm>
            <a:off x="8789517" y="1671519"/>
            <a:ext cx="2962637" cy="1200329"/>
            <a:chOff x="2377252" y="4234392"/>
            <a:chExt cx="2962637" cy="1200329"/>
          </a:xfrm>
        </p:grpSpPr>
        <p:sp>
          <p:nvSpPr>
            <p:cNvPr id="128" name="5-Point Star 120">
              <a:extLst>
                <a:ext uri="{FF2B5EF4-FFF2-40B4-BE49-F238E27FC236}">
                  <a16:creationId xmlns:a16="http://schemas.microsoft.com/office/drawing/2014/main" id="{0EC311FF-D048-7EAB-3D95-22F36011B67D}"/>
                </a:ext>
              </a:extLst>
            </p:cNvPr>
            <p:cNvSpPr/>
            <p:nvPr/>
          </p:nvSpPr>
          <p:spPr>
            <a:xfrm flipV="1">
              <a:off x="2377252" y="4295017"/>
              <a:ext cx="291841" cy="248082"/>
            </a:xfrm>
            <a:prstGeom prst="star5">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panose="020B0604020202020204"/>
                  <a:ea typeface="+mn-ea"/>
                  <a:cs typeface="+mn-cs"/>
                </a:rPr>
                <a:t> </a:t>
              </a:r>
            </a:p>
          </p:txBody>
        </p:sp>
        <p:sp>
          <p:nvSpPr>
            <p:cNvPr id="129" name="TextBox 128">
              <a:extLst>
                <a:ext uri="{FF2B5EF4-FFF2-40B4-BE49-F238E27FC236}">
                  <a16:creationId xmlns:a16="http://schemas.microsoft.com/office/drawing/2014/main" id="{C11D510B-51BF-B2B1-A236-FEE165131257}"/>
                </a:ext>
              </a:extLst>
            </p:cNvPr>
            <p:cNvSpPr txBox="1"/>
            <p:nvPr/>
          </p:nvSpPr>
          <p:spPr>
            <a:xfrm>
              <a:off x="2669093" y="4234392"/>
              <a:ext cx="267079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C8B2B"/>
                  </a:solidFill>
                  <a:effectLst/>
                  <a:uLnTx/>
                  <a:uFillTx/>
                  <a:latin typeface="Calibri" panose="020F0502020204030204"/>
                  <a:ea typeface="+mn-ea"/>
                  <a:cs typeface="+mn-cs"/>
                </a:rPr>
                <a:t>Gilchrist Inpatient </a:t>
              </a:r>
              <a:r>
                <a:rPr lang="en-US" b="1" dirty="0">
                  <a:solidFill>
                    <a:srgbClr val="4C8B2B"/>
                  </a:solidFill>
                  <a:latin typeface="Calibri" panose="020F0502020204030204"/>
                </a:rPr>
                <a:t>Centers</a:t>
              </a:r>
              <a:endParaRPr kumimoji="0" lang="en-US" sz="1800" b="1" i="0" u="none" strike="noStrike" kern="1200" cap="none" spc="0" normalizeH="0" baseline="0" noProof="0" dirty="0">
                <a:ln>
                  <a:noFill/>
                </a:ln>
                <a:solidFill>
                  <a:srgbClr val="4C8B2B"/>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rPr>
                <a:t>Baltimore County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rPr>
                <a:t>Baltimore 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rPr>
                <a:t>Howard County</a:t>
              </a:r>
            </a:p>
          </p:txBody>
        </p:sp>
      </p:grpSp>
      <p:sp>
        <p:nvSpPr>
          <p:cNvPr id="133" name="Title 4">
            <a:extLst>
              <a:ext uri="{FF2B5EF4-FFF2-40B4-BE49-F238E27FC236}">
                <a16:creationId xmlns:a16="http://schemas.microsoft.com/office/drawing/2014/main" id="{A414996F-B8F2-A44B-B07C-060BBDDA52EF}"/>
              </a:ext>
            </a:extLst>
          </p:cNvPr>
          <p:cNvSpPr>
            <a:spLocks noGrp="1"/>
          </p:cNvSpPr>
          <p:nvPr>
            <p:ph type="title"/>
          </p:nvPr>
        </p:nvSpPr>
        <p:spPr/>
        <p:txBody>
          <a:bodyPr/>
          <a:lstStyle/>
          <a:p>
            <a:r>
              <a:rPr lang="en-US" dirty="0"/>
              <a:t>Gilchrist Coverage Area</a:t>
            </a:r>
          </a:p>
        </p:txBody>
      </p:sp>
      <p:sp>
        <p:nvSpPr>
          <p:cNvPr id="2" name="Slide Number Placeholder 1">
            <a:extLst>
              <a:ext uri="{FF2B5EF4-FFF2-40B4-BE49-F238E27FC236}">
                <a16:creationId xmlns:a16="http://schemas.microsoft.com/office/drawing/2014/main" id="{B59AC0B8-FDE8-944A-E7C3-3D31C4B35E5E}"/>
              </a:ext>
            </a:extLst>
          </p:cNvPr>
          <p:cNvSpPr>
            <a:spLocks noGrp="1"/>
          </p:cNvSpPr>
          <p:nvPr>
            <p:ph type="sldNum" sz="quarter" idx="12"/>
          </p:nvPr>
        </p:nvSpPr>
        <p:spPr/>
        <p:txBody>
          <a:bodyPr/>
          <a:lstStyle/>
          <a:p>
            <a:fld id="{2386EBBD-2D25-4397-A98C-0B6CEEED70C3}" type="slidenum">
              <a:rPr lang="en-US" smtClean="0"/>
              <a:t>4</a:t>
            </a:fld>
            <a:endParaRPr lang="en-US"/>
          </a:p>
        </p:txBody>
      </p:sp>
    </p:spTree>
    <p:extLst>
      <p:ext uri="{BB962C8B-B14F-4D97-AF65-F5344CB8AC3E}">
        <p14:creationId xmlns:p14="http://schemas.microsoft.com/office/powerpoint/2010/main" val="229188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2724-7AFC-B8F4-AA72-11ABA5FA4109}"/>
              </a:ext>
            </a:extLst>
          </p:cNvPr>
          <p:cNvSpPr>
            <a:spLocks noGrp="1"/>
          </p:cNvSpPr>
          <p:nvPr>
            <p:ph type="title"/>
          </p:nvPr>
        </p:nvSpPr>
        <p:spPr/>
        <p:txBody>
          <a:bodyPr/>
          <a:lstStyle/>
          <a:p>
            <a:r>
              <a:rPr lang="en-US" dirty="0"/>
              <a:t>So, what does “hospice” really mean?</a:t>
            </a:r>
          </a:p>
        </p:txBody>
      </p:sp>
      <p:sp>
        <p:nvSpPr>
          <p:cNvPr id="3" name="Content Placeholder 2">
            <a:extLst>
              <a:ext uri="{FF2B5EF4-FFF2-40B4-BE49-F238E27FC236}">
                <a16:creationId xmlns:a16="http://schemas.microsoft.com/office/drawing/2014/main" id="{C6ABD67C-0AEF-02A3-CE24-918E0D95E421}"/>
              </a:ext>
            </a:extLst>
          </p:cNvPr>
          <p:cNvSpPr>
            <a:spLocks noGrp="1"/>
          </p:cNvSpPr>
          <p:nvPr>
            <p:ph idx="1"/>
          </p:nvPr>
        </p:nvSpPr>
        <p:spPr>
          <a:xfrm>
            <a:off x="554083" y="1274839"/>
            <a:ext cx="10974977" cy="4709158"/>
          </a:xfrm>
        </p:spPr>
        <p:txBody>
          <a:bodyPr/>
          <a:lstStyle/>
          <a:p>
            <a:pPr marL="0" indent="0">
              <a:lnSpc>
                <a:spcPct val="100000"/>
              </a:lnSpc>
              <a:spcAft>
                <a:spcPts val="600"/>
              </a:spcAft>
              <a:buNone/>
            </a:pPr>
            <a:r>
              <a:rPr lang="en-US" b="1" dirty="0">
                <a:solidFill>
                  <a:srgbClr val="4C8B2B"/>
                </a:solidFill>
              </a:rPr>
              <a:t>It is a model for quality, compassionate care for people facing a life-limiting illness or injury</a:t>
            </a:r>
            <a:r>
              <a:rPr lang="en-US" dirty="0"/>
              <a:t>. </a:t>
            </a:r>
          </a:p>
          <a:p>
            <a:pPr>
              <a:lnSpc>
                <a:spcPct val="100000"/>
              </a:lnSpc>
              <a:spcAft>
                <a:spcPts val="600"/>
              </a:spcAft>
            </a:pPr>
            <a:r>
              <a:rPr lang="en-US" dirty="0"/>
              <a:t>Focuses on medical care geared towards </a:t>
            </a:r>
            <a:r>
              <a:rPr lang="en-US" b="1" dirty="0">
                <a:solidFill>
                  <a:schemeClr val="tx1"/>
                </a:solidFill>
              </a:rPr>
              <a:t>managing the symptoms </a:t>
            </a:r>
            <a:r>
              <a:rPr lang="en-US" dirty="0"/>
              <a:t>of the disease rather than curing the disease itself </a:t>
            </a:r>
          </a:p>
          <a:p>
            <a:pPr>
              <a:lnSpc>
                <a:spcPct val="100000"/>
              </a:lnSpc>
              <a:spcAft>
                <a:spcPts val="600"/>
              </a:spcAft>
            </a:pPr>
            <a:r>
              <a:rPr lang="en-US" dirty="0"/>
              <a:t>The core belief that each of us has </a:t>
            </a:r>
            <a:r>
              <a:rPr lang="en-US" b="1" dirty="0">
                <a:solidFill>
                  <a:schemeClr val="tx1"/>
                </a:solidFill>
              </a:rPr>
              <a:t>the right to die pain-free and with dignity</a:t>
            </a:r>
            <a:r>
              <a:rPr lang="en-US" dirty="0"/>
              <a:t>.</a:t>
            </a:r>
          </a:p>
          <a:p>
            <a:pPr>
              <a:lnSpc>
                <a:spcPct val="100000"/>
              </a:lnSpc>
              <a:spcAft>
                <a:spcPts val="600"/>
              </a:spcAft>
            </a:pPr>
            <a:r>
              <a:rPr lang="en-US" b="1" dirty="0">
                <a:solidFill>
                  <a:schemeClr val="tx1"/>
                </a:solidFill>
              </a:rPr>
              <a:t>Focus is also on family/loved ones </a:t>
            </a:r>
            <a:r>
              <a:rPr lang="en-US" dirty="0"/>
              <a:t>– providing spiritual and emotional care for the patient and family, as well as bereavement services as a family grieves the death of their loved one. </a:t>
            </a:r>
          </a:p>
        </p:txBody>
      </p:sp>
      <p:sp>
        <p:nvSpPr>
          <p:cNvPr id="4" name="Slide Number Placeholder 3">
            <a:extLst>
              <a:ext uri="{FF2B5EF4-FFF2-40B4-BE49-F238E27FC236}">
                <a16:creationId xmlns:a16="http://schemas.microsoft.com/office/drawing/2014/main" id="{1CA602EB-6F44-769B-3409-C9CF7DACDA13}"/>
              </a:ext>
            </a:extLst>
          </p:cNvPr>
          <p:cNvSpPr>
            <a:spLocks noGrp="1"/>
          </p:cNvSpPr>
          <p:nvPr>
            <p:ph type="sldNum" sz="quarter" idx="12"/>
          </p:nvPr>
        </p:nvSpPr>
        <p:spPr/>
        <p:txBody>
          <a:bodyPr/>
          <a:lstStyle/>
          <a:p>
            <a:fld id="{2386EBBD-2D25-4397-A98C-0B6CEEED70C3}" type="slidenum">
              <a:rPr lang="en-US" smtClean="0"/>
              <a:t>5</a:t>
            </a:fld>
            <a:endParaRPr lang="en-US"/>
          </a:p>
        </p:txBody>
      </p:sp>
    </p:spTree>
    <p:extLst>
      <p:ext uri="{BB962C8B-B14F-4D97-AF65-F5344CB8AC3E}">
        <p14:creationId xmlns:p14="http://schemas.microsoft.com/office/powerpoint/2010/main" val="188094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1A59D8-3631-C15C-9763-1F86662E5D49}"/>
              </a:ext>
            </a:extLst>
          </p:cNvPr>
          <p:cNvSpPr>
            <a:spLocks noGrp="1"/>
          </p:cNvSpPr>
          <p:nvPr>
            <p:ph type="title"/>
          </p:nvPr>
        </p:nvSpPr>
        <p:spPr/>
        <p:txBody>
          <a:bodyPr/>
          <a:lstStyle/>
          <a:p>
            <a:r>
              <a:rPr lang="en-US" sz="3200" dirty="0"/>
              <a:t>Where is hospice care provided? </a:t>
            </a:r>
          </a:p>
        </p:txBody>
      </p:sp>
      <p:pic>
        <p:nvPicPr>
          <p:cNvPr id="10" name="Picture Placeholder 9">
            <a:extLst>
              <a:ext uri="{FF2B5EF4-FFF2-40B4-BE49-F238E27FC236}">
                <a16:creationId xmlns:a16="http://schemas.microsoft.com/office/drawing/2014/main" id="{3ADAAE6A-C11A-57E4-87E1-B1820660158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173038" y="1095375"/>
            <a:ext cx="6415087" cy="4646613"/>
          </a:xfrm>
          <a:solidFill>
            <a:schemeClr val="accent2"/>
          </a:solidFill>
          <a:ln w="19050">
            <a:solidFill>
              <a:schemeClr val="bg1"/>
            </a:solidFill>
          </a:ln>
        </p:spPr>
      </p:pic>
      <p:sp>
        <p:nvSpPr>
          <p:cNvPr id="8" name="Text Placeholder 7">
            <a:extLst>
              <a:ext uri="{FF2B5EF4-FFF2-40B4-BE49-F238E27FC236}">
                <a16:creationId xmlns:a16="http://schemas.microsoft.com/office/drawing/2014/main" id="{8E038359-DDFC-FF69-DC74-4D69B8726308}"/>
              </a:ext>
            </a:extLst>
          </p:cNvPr>
          <p:cNvSpPr>
            <a:spLocks noGrp="1"/>
          </p:cNvSpPr>
          <p:nvPr>
            <p:ph type="body" sz="quarter" idx="14"/>
          </p:nvPr>
        </p:nvSpPr>
        <p:spPr/>
        <p:txBody>
          <a:bodyPr/>
          <a:lstStyle/>
          <a:p>
            <a:pPr marL="257175" indent="-171450">
              <a:lnSpc>
                <a:spcPct val="100000"/>
              </a:lnSpc>
              <a:spcAft>
                <a:spcPts val="600"/>
              </a:spcAft>
              <a:buClr>
                <a:schemeClr val="bg1"/>
              </a:buClr>
              <a:buFont typeface="Arial" panose="020B0604020202020204" pitchFamily="34" charset="0"/>
              <a:buChar char="•"/>
            </a:pPr>
            <a:r>
              <a:rPr lang="en-US" b="1" dirty="0">
                <a:solidFill>
                  <a:schemeClr val="bg1"/>
                </a:solidFill>
              </a:rPr>
              <a:t>Home Residence</a:t>
            </a:r>
          </a:p>
          <a:p>
            <a:pPr marL="257175" indent="-171450">
              <a:lnSpc>
                <a:spcPct val="100000"/>
              </a:lnSpc>
              <a:spcAft>
                <a:spcPts val="600"/>
              </a:spcAft>
              <a:buClr>
                <a:schemeClr val="bg1"/>
              </a:buClr>
              <a:buFont typeface="Arial" panose="020B0604020202020204" pitchFamily="34" charset="0"/>
              <a:buChar char="•"/>
            </a:pPr>
            <a:r>
              <a:rPr lang="en-US" b="1" dirty="0">
                <a:solidFill>
                  <a:schemeClr val="bg1"/>
                </a:solidFill>
              </a:rPr>
              <a:t>Residential Care Community</a:t>
            </a:r>
          </a:p>
          <a:p>
            <a:pPr marL="600075" lvl="1" indent="-171450">
              <a:lnSpc>
                <a:spcPct val="100000"/>
              </a:lnSpc>
              <a:spcAft>
                <a:spcPts val="600"/>
              </a:spcAft>
              <a:buClr>
                <a:schemeClr val="bg1"/>
              </a:buClr>
              <a:buFont typeface="Arial" panose="020B0604020202020204" pitchFamily="34" charset="0"/>
              <a:buChar char="•"/>
            </a:pPr>
            <a:r>
              <a:rPr lang="en-US" sz="1600" dirty="0">
                <a:solidFill>
                  <a:schemeClr val="bg1"/>
                </a:solidFill>
              </a:rPr>
              <a:t>CCRC Communities</a:t>
            </a:r>
          </a:p>
          <a:p>
            <a:pPr marL="600075" lvl="1" indent="-171450">
              <a:lnSpc>
                <a:spcPct val="100000"/>
              </a:lnSpc>
              <a:spcAft>
                <a:spcPts val="600"/>
              </a:spcAft>
              <a:buClr>
                <a:schemeClr val="bg1"/>
              </a:buClr>
              <a:buFont typeface="Arial" panose="020B0604020202020204" pitchFamily="34" charset="0"/>
              <a:buChar char="•"/>
            </a:pPr>
            <a:r>
              <a:rPr lang="en-US" sz="1600" dirty="0">
                <a:solidFill>
                  <a:schemeClr val="bg1"/>
                </a:solidFill>
              </a:rPr>
              <a:t>Independent Living</a:t>
            </a:r>
          </a:p>
          <a:p>
            <a:pPr marL="600075" lvl="1" indent="-171450">
              <a:lnSpc>
                <a:spcPct val="100000"/>
              </a:lnSpc>
              <a:spcAft>
                <a:spcPts val="600"/>
              </a:spcAft>
              <a:buClr>
                <a:schemeClr val="bg1"/>
              </a:buClr>
              <a:buFont typeface="Arial" panose="020B0604020202020204" pitchFamily="34" charset="0"/>
              <a:buChar char="•"/>
            </a:pPr>
            <a:r>
              <a:rPr lang="en-US" sz="1600" dirty="0">
                <a:solidFill>
                  <a:schemeClr val="bg1"/>
                </a:solidFill>
              </a:rPr>
              <a:t>Assisted Living Facilities</a:t>
            </a:r>
          </a:p>
          <a:p>
            <a:pPr marL="600075" lvl="1" indent="-171450">
              <a:lnSpc>
                <a:spcPct val="100000"/>
              </a:lnSpc>
              <a:spcAft>
                <a:spcPts val="600"/>
              </a:spcAft>
              <a:buClr>
                <a:schemeClr val="bg1"/>
              </a:buClr>
              <a:buFont typeface="Arial" panose="020B0604020202020204" pitchFamily="34" charset="0"/>
              <a:buChar char="•"/>
            </a:pPr>
            <a:r>
              <a:rPr lang="en-US" sz="1600" dirty="0">
                <a:solidFill>
                  <a:schemeClr val="bg1"/>
                </a:solidFill>
              </a:rPr>
              <a:t>Nursing Homes</a:t>
            </a:r>
          </a:p>
          <a:p>
            <a:pPr marL="600075" lvl="1" indent="-171450">
              <a:lnSpc>
                <a:spcPct val="100000"/>
              </a:lnSpc>
              <a:spcAft>
                <a:spcPts val="600"/>
              </a:spcAft>
              <a:buClr>
                <a:schemeClr val="bg1"/>
              </a:buClr>
              <a:buFont typeface="Arial" panose="020B0604020202020204" pitchFamily="34" charset="0"/>
              <a:buChar char="•"/>
            </a:pPr>
            <a:r>
              <a:rPr lang="en-US" sz="1600" dirty="0">
                <a:solidFill>
                  <a:schemeClr val="bg1"/>
                </a:solidFill>
              </a:rPr>
              <a:t>Group Homes </a:t>
            </a:r>
          </a:p>
          <a:p>
            <a:pPr marL="257175" indent="-171450">
              <a:lnSpc>
                <a:spcPct val="100000"/>
              </a:lnSpc>
              <a:spcAft>
                <a:spcPts val="600"/>
              </a:spcAft>
              <a:buClr>
                <a:schemeClr val="bg1"/>
              </a:buClr>
              <a:buFont typeface="Arial" panose="020B0604020202020204" pitchFamily="34" charset="0"/>
              <a:buChar char="•"/>
            </a:pPr>
            <a:r>
              <a:rPr lang="en-US" b="1" dirty="0">
                <a:solidFill>
                  <a:schemeClr val="bg1"/>
                </a:solidFill>
              </a:rPr>
              <a:t>Inpatient Hospice Center </a:t>
            </a:r>
          </a:p>
          <a:p>
            <a:pPr marL="556895" lvl="1" indent="-171450">
              <a:lnSpc>
                <a:spcPct val="100000"/>
              </a:lnSpc>
              <a:spcAft>
                <a:spcPts val="600"/>
              </a:spcAft>
              <a:buClr>
                <a:schemeClr val="bg1"/>
              </a:buClr>
              <a:buFont typeface="Arial" panose="020B0604020202020204" pitchFamily="34" charset="0"/>
              <a:buChar char="•"/>
            </a:pPr>
            <a:r>
              <a:rPr lang="en-US" sz="1600" i="1" dirty="0">
                <a:solidFill>
                  <a:schemeClr val="bg1"/>
                </a:solidFill>
              </a:rPr>
              <a:t>Involves specific criteria which must be approved by the hospice doctor.  Involves symptoms that cannot be easily managed at your home, such as uncontrollable pain, agitation or nausea.</a:t>
            </a:r>
            <a:endParaRPr lang="en-US" sz="1600" i="1" dirty="0">
              <a:solidFill>
                <a:schemeClr val="bg1"/>
              </a:solidFill>
              <a:ea typeface="Calibri"/>
              <a:cs typeface="Calibri"/>
            </a:endParaRPr>
          </a:p>
        </p:txBody>
      </p:sp>
    </p:spTree>
    <p:extLst>
      <p:ext uri="{BB962C8B-B14F-4D97-AF65-F5344CB8AC3E}">
        <p14:creationId xmlns:p14="http://schemas.microsoft.com/office/powerpoint/2010/main" val="400981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243-B90E-D4A4-06BE-6F1D2C990223}"/>
              </a:ext>
            </a:extLst>
          </p:cNvPr>
          <p:cNvSpPr>
            <a:spLocks noGrp="1"/>
          </p:cNvSpPr>
          <p:nvPr>
            <p:ph type="title"/>
          </p:nvPr>
        </p:nvSpPr>
        <p:spPr/>
        <p:txBody>
          <a:bodyPr/>
          <a:lstStyle/>
          <a:p>
            <a:r>
              <a:rPr lang="en-US" sz="3600" dirty="0"/>
              <a:t>Our Goals</a:t>
            </a:r>
          </a:p>
        </p:txBody>
      </p:sp>
      <p:sp>
        <p:nvSpPr>
          <p:cNvPr id="23" name="Content Placeholder 2">
            <a:extLst>
              <a:ext uri="{FF2B5EF4-FFF2-40B4-BE49-F238E27FC236}">
                <a16:creationId xmlns:a16="http://schemas.microsoft.com/office/drawing/2014/main" id="{3B8885F9-C6DE-4A50-1E83-A2C1E185CC5C}"/>
              </a:ext>
            </a:extLst>
          </p:cNvPr>
          <p:cNvSpPr>
            <a:spLocks noGrp="1"/>
          </p:cNvSpPr>
          <p:nvPr>
            <p:ph idx="1"/>
          </p:nvPr>
        </p:nvSpPr>
        <p:spPr>
          <a:xfrm>
            <a:off x="554083" y="1274839"/>
            <a:ext cx="5860894" cy="4709158"/>
          </a:xfrm>
        </p:spPr>
        <p:txBody>
          <a:bodyPr lIns="91440" tIns="45720" rIns="91440" bIns="45720" anchor="t">
            <a:normAutofit/>
          </a:bodyPr>
          <a:lstStyle/>
          <a:p>
            <a:pPr>
              <a:lnSpc>
                <a:spcPct val="100000"/>
              </a:lnSpc>
              <a:spcAft>
                <a:spcPts val="1200"/>
              </a:spcAft>
            </a:pPr>
            <a:r>
              <a:rPr lang="en-US" sz="3200" dirty="0">
                <a:ea typeface="Calibri" panose="020F0502020204030204"/>
                <a:cs typeface="Calibri" panose="020F0502020204030204"/>
              </a:rPr>
              <a:t>To receive </a:t>
            </a:r>
            <a:r>
              <a:rPr lang="en-US" sz="3200" b="1" dirty="0">
                <a:solidFill>
                  <a:schemeClr val="tx1"/>
                </a:solidFill>
                <a:ea typeface="Calibri" panose="020F0502020204030204"/>
                <a:cs typeface="Calibri" panose="020F0502020204030204"/>
              </a:rPr>
              <a:t>care consistent with one’s beliefs</a:t>
            </a:r>
            <a:r>
              <a:rPr lang="en-US" sz="3200" dirty="0">
                <a:ea typeface="Calibri" panose="020F0502020204030204"/>
                <a:cs typeface="Calibri" panose="020F0502020204030204"/>
              </a:rPr>
              <a:t>, wishes and values.</a:t>
            </a:r>
          </a:p>
          <a:p>
            <a:pPr>
              <a:lnSpc>
                <a:spcPct val="100000"/>
              </a:lnSpc>
              <a:spcAft>
                <a:spcPts val="1200"/>
              </a:spcAft>
            </a:pPr>
            <a:r>
              <a:rPr lang="en-US" sz="3200" dirty="0">
                <a:ea typeface="Calibri" panose="020F0502020204030204"/>
                <a:cs typeface="Calibri" panose="020F0502020204030204"/>
              </a:rPr>
              <a:t>To </a:t>
            </a:r>
            <a:r>
              <a:rPr lang="en-US" sz="3200" b="1" dirty="0">
                <a:solidFill>
                  <a:schemeClr val="tx1"/>
                </a:solidFill>
                <a:ea typeface="Calibri" panose="020F0502020204030204"/>
                <a:cs typeface="Calibri" panose="020F0502020204030204"/>
              </a:rPr>
              <a:t>relieve suffering </a:t>
            </a:r>
            <a:r>
              <a:rPr lang="en-US" sz="3200" dirty="0">
                <a:ea typeface="Calibri" panose="020F0502020204030204"/>
                <a:cs typeface="Calibri" panose="020F0502020204030204"/>
              </a:rPr>
              <a:t>and </a:t>
            </a:r>
            <a:r>
              <a:rPr lang="en-US" sz="3200" b="1" dirty="0">
                <a:solidFill>
                  <a:schemeClr val="tx1"/>
                </a:solidFill>
                <a:ea typeface="Calibri" panose="020F0502020204030204"/>
                <a:cs typeface="Calibri" panose="020F0502020204030204"/>
              </a:rPr>
              <a:t>improve quality of life</a:t>
            </a:r>
            <a:r>
              <a:rPr lang="en-US" sz="3200" dirty="0">
                <a:ea typeface="Calibri" panose="020F0502020204030204"/>
                <a:cs typeface="Calibri" panose="020F0502020204030204"/>
              </a:rPr>
              <a:t>.</a:t>
            </a:r>
            <a:endParaRPr lang="en-US" sz="2400" dirty="0"/>
          </a:p>
          <a:p>
            <a:pPr>
              <a:lnSpc>
                <a:spcPct val="100000"/>
              </a:lnSpc>
              <a:spcAft>
                <a:spcPts val="1200"/>
              </a:spcAft>
            </a:pPr>
            <a:r>
              <a:rPr lang="en-US" sz="3200" dirty="0"/>
              <a:t>And neither hastens, nor prolongs, the dying process. </a:t>
            </a:r>
          </a:p>
          <a:p>
            <a:pPr>
              <a:lnSpc>
                <a:spcPct val="100000"/>
              </a:lnSpc>
              <a:spcAft>
                <a:spcPts val="1200"/>
              </a:spcAft>
            </a:pPr>
            <a:r>
              <a:rPr lang="en-US" sz="3200" dirty="0">
                <a:ea typeface="Calibri" panose="020F0502020204030204"/>
                <a:cs typeface="Calibri" panose="020F0502020204030204"/>
              </a:rPr>
              <a:t>To achieve </a:t>
            </a:r>
            <a:r>
              <a:rPr lang="en-US" sz="3200" b="1" dirty="0">
                <a:solidFill>
                  <a:schemeClr val="tx1"/>
                </a:solidFill>
                <a:ea typeface="Calibri" panose="020F0502020204030204"/>
                <a:cs typeface="Calibri" panose="020F0502020204030204"/>
              </a:rPr>
              <a:t>life closure</a:t>
            </a:r>
            <a:r>
              <a:rPr lang="en-US" sz="3200" dirty="0">
                <a:ea typeface="Calibri" panose="020F0502020204030204"/>
                <a:cs typeface="Calibri" panose="020F0502020204030204"/>
              </a:rPr>
              <a:t>.</a:t>
            </a:r>
          </a:p>
        </p:txBody>
      </p:sp>
      <p:sp>
        <p:nvSpPr>
          <p:cNvPr id="4" name="Slide Number Placeholder 3">
            <a:extLst>
              <a:ext uri="{FF2B5EF4-FFF2-40B4-BE49-F238E27FC236}">
                <a16:creationId xmlns:a16="http://schemas.microsoft.com/office/drawing/2014/main" id="{F0BC4FB1-F8DF-11A4-40B9-BE57228728A7}"/>
              </a:ext>
            </a:extLst>
          </p:cNvPr>
          <p:cNvSpPr>
            <a:spLocks noGrp="1"/>
          </p:cNvSpPr>
          <p:nvPr>
            <p:ph type="sldNum" sz="quarter" idx="12"/>
          </p:nvPr>
        </p:nvSpPr>
        <p:spPr/>
        <p:txBody>
          <a:bodyPr/>
          <a:lstStyle/>
          <a:p>
            <a:fld id="{2386EBBD-2D25-4397-A98C-0B6CEEED70C3}" type="slidenum">
              <a:rPr lang="en-US" smtClean="0"/>
              <a:t>7</a:t>
            </a:fld>
            <a:endParaRPr lang="en-US"/>
          </a:p>
        </p:txBody>
      </p:sp>
      <p:grpSp>
        <p:nvGrpSpPr>
          <p:cNvPr id="3" name="Group 2">
            <a:extLst>
              <a:ext uri="{FF2B5EF4-FFF2-40B4-BE49-F238E27FC236}">
                <a16:creationId xmlns:a16="http://schemas.microsoft.com/office/drawing/2014/main" id="{0317F935-B532-3BAB-4F6E-663A5C0202BB}"/>
              </a:ext>
            </a:extLst>
          </p:cNvPr>
          <p:cNvGrpSpPr/>
          <p:nvPr/>
        </p:nvGrpSpPr>
        <p:grpSpPr>
          <a:xfrm>
            <a:off x="7094950" y="1395342"/>
            <a:ext cx="4327916" cy="4327916"/>
            <a:chOff x="6269507" y="1644926"/>
            <a:chExt cx="3957829" cy="3957829"/>
          </a:xfrm>
        </p:grpSpPr>
        <p:grpSp>
          <p:nvGrpSpPr>
            <p:cNvPr id="11" name="Group 10">
              <a:extLst>
                <a:ext uri="{FF2B5EF4-FFF2-40B4-BE49-F238E27FC236}">
                  <a16:creationId xmlns:a16="http://schemas.microsoft.com/office/drawing/2014/main" id="{035BBF6B-AD6B-012A-4508-8B4FAE9E9128}"/>
                </a:ext>
              </a:extLst>
            </p:cNvPr>
            <p:cNvGrpSpPr/>
            <p:nvPr/>
          </p:nvGrpSpPr>
          <p:grpSpPr>
            <a:xfrm>
              <a:off x="7198385" y="1644926"/>
              <a:ext cx="2100072" cy="2100072"/>
              <a:chOff x="969263" y="238029"/>
              <a:chExt cx="2100072" cy="2100072"/>
            </a:xfrm>
          </p:grpSpPr>
          <p:sp>
            <p:nvSpPr>
              <p:cNvPr id="21" name="Oval 20">
                <a:extLst>
                  <a:ext uri="{FF2B5EF4-FFF2-40B4-BE49-F238E27FC236}">
                    <a16:creationId xmlns:a16="http://schemas.microsoft.com/office/drawing/2014/main" id="{A28CBB67-B367-67BD-CBC8-049B9D5B3362}"/>
                  </a:ext>
                </a:extLst>
              </p:cNvPr>
              <p:cNvSpPr/>
              <p:nvPr/>
            </p:nvSpPr>
            <p:spPr>
              <a:xfrm>
                <a:off x="969263" y="238029"/>
                <a:ext cx="2100072" cy="2100072"/>
              </a:xfrm>
              <a:prstGeom prst="ellipse">
                <a:avLst/>
              </a:prstGeom>
              <a:solidFill>
                <a:schemeClr val="accent2">
                  <a:lumMod val="20000"/>
                  <a:lumOff val="80000"/>
                  <a:alpha val="50000"/>
                </a:schemeClr>
              </a:solidFill>
              <a:ln>
                <a:solidFill>
                  <a:schemeClr val="accent3"/>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22" name="Oval 4">
                <a:extLst>
                  <a:ext uri="{FF2B5EF4-FFF2-40B4-BE49-F238E27FC236}">
                    <a16:creationId xmlns:a16="http://schemas.microsoft.com/office/drawing/2014/main" id="{5C98E471-5286-CEA2-DDEF-35DB843C817C}"/>
                  </a:ext>
                </a:extLst>
              </p:cNvPr>
              <p:cNvSpPr txBox="1"/>
              <p:nvPr/>
            </p:nvSpPr>
            <p:spPr>
              <a:xfrm>
                <a:off x="1211580" y="520731"/>
                <a:ext cx="1615440" cy="6663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eaLnBrk="0" fontAlgn="base" hangingPunct="0">
                  <a:spcBef>
                    <a:spcPct val="0"/>
                  </a:spcBef>
                  <a:spcAft>
                    <a:spcPct val="0"/>
                  </a:spcAft>
                </a:pPr>
                <a:r>
                  <a:rPr lang="en-US" sz="1500" b="1" dirty="0">
                    <a:latin typeface="Arial" pitchFamily="34" charset="0"/>
                  </a:rPr>
                  <a:t>psychological</a:t>
                </a:r>
              </a:p>
            </p:txBody>
          </p:sp>
        </p:grpSp>
        <p:grpSp>
          <p:nvGrpSpPr>
            <p:cNvPr id="12" name="Group 11">
              <a:extLst>
                <a:ext uri="{FF2B5EF4-FFF2-40B4-BE49-F238E27FC236}">
                  <a16:creationId xmlns:a16="http://schemas.microsoft.com/office/drawing/2014/main" id="{F79F8973-525A-5570-B236-4554CABFF5F0}"/>
                </a:ext>
              </a:extLst>
            </p:cNvPr>
            <p:cNvGrpSpPr/>
            <p:nvPr/>
          </p:nvGrpSpPr>
          <p:grpSpPr>
            <a:xfrm>
              <a:off x="8127264" y="2573804"/>
              <a:ext cx="2100072" cy="2100072"/>
              <a:chOff x="1898142" y="1166907"/>
              <a:chExt cx="2100072" cy="2100072"/>
            </a:xfrm>
          </p:grpSpPr>
          <p:sp>
            <p:nvSpPr>
              <p:cNvPr id="19" name="Oval 18">
                <a:extLst>
                  <a:ext uri="{FF2B5EF4-FFF2-40B4-BE49-F238E27FC236}">
                    <a16:creationId xmlns:a16="http://schemas.microsoft.com/office/drawing/2014/main" id="{7523230A-0223-5A67-9AFE-9869DBD5C130}"/>
                  </a:ext>
                </a:extLst>
              </p:cNvPr>
              <p:cNvSpPr/>
              <p:nvPr/>
            </p:nvSpPr>
            <p:spPr>
              <a:xfrm>
                <a:off x="1898142" y="1166907"/>
                <a:ext cx="2100072" cy="2100072"/>
              </a:xfrm>
              <a:prstGeom prst="ellipse">
                <a:avLst/>
              </a:prstGeom>
              <a:solidFill>
                <a:schemeClr val="accent6">
                  <a:lumMod val="20000"/>
                  <a:lumOff val="80000"/>
                  <a:alpha val="50000"/>
                </a:schemeClr>
              </a:solidFill>
              <a:ln>
                <a:solidFill>
                  <a:schemeClr val="accent6"/>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20" name="Oval 6">
                <a:extLst>
                  <a:ext uri="{FF2B5EF4-FFF2-40B4-BE49-F238E27FC236}">
                    <a16:creationId xmlns:a16="http://schemas.microsoft.com/office/drawing/2014/main" id="{0C7AE55F-9D3F-82E8-3721-950C5B2301ED}"/>
                  </a:ext>
                </a:extLst>
              </p:cNvPr>
              <p:cNvSpPr txBox="1"/>
              <p:nvPr/>
            </p:nvSpPr>
            <p:spPr>
              <a:xfrm>
                <a:off x="3028950" y="1409224"/>
                <a:ext cx="807720" cy="16154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eaLnBrk="0" fontAlgn="base" hangingPunct="0">
                  <a:spcBef>
                    <a:spcPct val="0"/>
                  </a:spcBef>
                  <a:spcAft>
                    <a:spcPct val="0"/>
                  </a:spcAft>
                </a:pPr>
                <a:r>
                  <a:rPr lang="en-US" sz="1500" b="1" dirty="0">
                    <a:latin typeface="Arial" pitchFamily="34" charset="0"/>
                  </a:rPr>
                  <a:t>social</a:t>
                </a:r>
              </a:p>
            </p:txBody>
          </p:sp>
        </p:grpSp>
        <p:grpSp>
          <p:nvGrpSpPr>
            <p:cNvPr id="13" name="Group 12">
              <a:extLst>
                <a:ext uri="{FF2B5EF4-FFF2-40B4-BE49-F238E27FC236}">
                  <a16:creationId xmlns:a16="http://schemas.microsoft.com/office/drawing/2014/main" id="{BD1AD469-A33E-B997-7850-8CB4DDF993AC}"/>
                </a:ext>
              </a:extLst>
            </p:cNvPr>
            <p:cNvGrpSpPr/>
            <p:nvPr/>
          </p:nvGrpSpPr>
          <p:grpSpPr>
            <a:xfrm>
              <a:off x="7198385" y="3502683"/>
              <a:ext cx="2100072" cy="2100072"/>
              <a:chOff x="969263" y="2095786"/>
              <a:chExt cx="2100072" cy="2100072"/>
            </a:xfrm>
          </p:grpSpPr>
          <p:sp>
            <p:nvSpPr>
              <p:cNvPr id="17" name="Oval 16">
                <a:extLst>
                  <a:ext uri="{FF2B5EF4-FFF2-40B4-BE49-F238E27FC236}">
                    <a16:creationId xmlns:a16="http://schemas.microsoft.com/office/drawing/2014/main" id="{95B13557-3C72-DCDB-7421-D8EC9E86F2DB}"/>
                  </a:ext>
                </a:extLst>
              </p:cNvPr>
              <p:cNvSpPr/>
              <p:nvPr/>
            </p:nvSpPr>
            <p:spPr>
              <a:xfrm>
                <a:off x="969263" y="2095786"/>
                <a:ext cx="2100072" cy="2100072"/>
              </a:xfrm>
              <a:prstGeom prst="ellipse">
                <a:avLst/>
              </a:prstGeom>
              <a:solidFill>
                <a:schemeClr val="accent5">
                  <a:lumMod val="20000"/>
                  <a:lumOff val="80000"/>
                  <a:alpha val="50000"/>
                </a:schemeClr>
              </a:solidFill>
              <a:ln>
                <a:solidFill>
                  <a:schemeClr val="accent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8" name="Oval 8">
                <a:extLst>
                  <a:ext uri="{FF2B5EF4-FFF2-40B4-BE49-F238E27FC236}">
                    <a16:creationId xmlns:a16="http://schemas.microsoft.com/office/drawing/2014/main" id="{758EB4C8-BAD8-F482-4A51-C57F8B07964F}"/>
                  </a:ext>
                </a:extLst>
              </p:cNvPr>
              <p:cNvSpPr txBox="1"/>
              <p:nvPr/>
            </p:nvSpPr>
            <p:spPr>
              <a:xfrm>
                <a:off x="1211580" y="3246787"/>
                <a:ext cx="1615440" cy="6663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eaLnBrk="0" fontAlgn="base" hangingPunct="0">
                  <a:spcBef>
                    <a:spcPct val="0"/>
                  </a:spcBef>
                  <a:spcAft>
                    <a:spcPct val="0"/>
                  </a:spcAft>
                </a:pPr>
                <a:r>
                  <a:rPr lang="en-US" sz="1500" b="1" dirty="0">
                    <a:latin typeface="Arial" pitchFamily="34" charset="0"/>
                  </a:rPr>
                  <a:t>spiritual</a:t>
                </a:r>
              </a:p>
            </p:txBody>
          </p:sp>
        </p:grpSp>
        <p:grpSp>
          <p:nvGrpSpPr>
            <p:cNvPr id="14" name="Group 13">
              <a:extLst>
                <a:ext uri="{FF2B5EF4-FFF2-40B4-BE49-F238E27FC236}">
                  <a16:creationId xmlns:a16="http://schemas.microsoft.com/office/drawing/2014/main" id="{896B2F97-30D9-5B61-F18B-53E4CB1B8EFC}"/>
                </a:ext>
              </a:extLst>
            </p:cNvPr>
            <p:cNvGrpSpPr/>
            <p:nvPr/>
          </p:nvGrpSpPr>
          <p:grpSpPr>
            <a:xfrm>
              <a:off x="6269507" y="2573804"/>
              <a:ext cx="2100072" cy="2100072"/>
              <a:chOff x="40385" y="1166907"/>
              <a:chExt cx="2100072" cy="2100072"/>
            </a:xfrm>
          </p:grpSpPr>
          <p:sp>
            <p:nvSpPr>
              <p:cNvPr id="15" name="Oval 14">
                <a:extLst>
                  <a:ext uri="{FF2B5EF4-FFF2-40B4-BE49-F238E27FC236}">
                    <a16:creationId xmlns:a16="http://schemas.microsoft.com/office/drawing/2014/main" id="{889342EE-9429-0C35-F017-74CC2AC08056}"/>
                  </a:ext>
                </a:extLst>
              </p:cNvPr>
              <p:cNvSpPr/>
              <p:nvPr/>
            </p:nvSpPr>
            <p:spPr>
              <a:xfrm>
                <a:off x="40385" y="1166907"/>
                <a:ext cx="2100072" cy="2100072"/>
              </a:xfrm>
              <a:prstGeom prst="ellipse">
                <a:avLst/>
              </a:prstGeom>
              <a:solidFill>
                <a:schemeClr val="tx1">
                  <a:lumMod val="20000"/>
                  <a:lumOff val="80000"/>
                  <a:alpha val="50000"/>
                </a:scheme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10">
                <a:extLst>
                  <a:ext uri="{FF2B5EF4-FFF2-40B4-BE49-F238E27FC236}">
                    <a16:creationId xmlns:a16="http://schemas.microsoft.com/office/drawing/2014/main" id="{FA4DB6D9-0FEC-82C9-FFDC-FB4D4E2EB0F0}"/>
                  </a:ext>
                </a:extLst>
              </p:cNvPr>
              <p:cNvSpPr txBox="1"/>
              <p:nvPr/>
            </p:nvSpPr>
            <p:spPr>
              <a:xfrm>
                <a:off x="201929" y="1409224"/>
                <a:ext cx="807720" cy="16154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eaLnBrk="0" fontAlgn="base" hangingPunct="0">
                  <a:spcBef>
                    <a:spcPct val="0"/>
                  </a:spcBef>
                  <a:spcAft>
                    <a:spcPct val="0"/>
                  </a:spcAft>
                </a:pPr>
                <a:r>
                  <a:rPr lang="en-US" sz="1500" b="1" dirty="0">
                    <a:latin typeface="Arial" pitchFamily="34" charset="0"/>
                  </a:rPr>
                  <a:t>physical</a:t>
                </a:r>
              </a:p>
            </p:txBody>
          </p:sp>
        </p:grpSp>
      </p:grpSp>
      <p:sp>
        <p:nvSpPr>
          <p:cNvPr id="5" name="Heart 4">
            <a:extLst>
              <a:ext uri="{FF2B5EF4-FFF2-40B4-BE49-F238E27FC236}">
                <a16:creationId xmlns:a16="http://schemas.microsoft.com/office/drawing/2014/main" id="{A39280A8-6CCE-72C3-435B-430EBC69F26F}"/>
              </a:ext>
            </a:extLst>
          </p:cNvPr>
          <p:cNvSpPr/>
          <p:nvPr/>
        </p:nvSpPr>
        <p:spPr>
          <a:xfrm>
            <a:off x="9036042" y="3366825"/>
            <a:ext cx="443678" cy="395288"/>
          </a:xfrm>
          <a:prstGeom prst="hear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87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E0A3DD-407D-C113-A60A-BDE4FF6BFC7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1BFE18D-4A6C-5F15-0534-7E2324EE8A63}"/>
              </a:ext>
            </a:extLst>
          </p:cNvPr>
          <p:cNvSpPr>
            <a:spLocks noGrp="1"/>
          </p:cNvSpPr>
          <p:nvPr>
            <p:ph type="sldNum" sz="quarter" idx="12"/>
          </p:nvPr>
        </p:nvSpPr>
        <p:spPr/>
        <p:txBody>
          <a:bodyPr/>
          <a:lstStyle/>
          <a:p>
            <a:fld id="{2386EBBD-2D25-4397-A98C-0B6CEEED70C3}" type="slidenum">
              <a:rPr lang="en-US" smtClean="0"/>
              <a:t>8</a:t>
            </a:fld>
            <a:endParaRPr lang="en-US"/>
          </a:p>
        </p:txBody>
      </p:sp>
      <p:sp>
        <p:nvSpPr>
          <p:cNvPr id="5" name="Rectangle 4">
            <a:extLst>
              <a:ext uri="{FF2B5EF4-FFF2-40B4-BE49-F238E27FC236}">
                <a16:creationId xmlns:a16="http://schemas.microsoft.com/office/drawing/2014/main" id="{8D0E9CFF-83B7-CAD6-630B-96EBA89ADBE2}"/>
              </a:ext>
            </a:extLst>
          </p:cNvPr>
          <p:cNvSpPr/>
          <p:nvPr/>
        </p:nvSpPr>
        <p:spPr>
          <a:xfrm>
            <a:off x="0" y="3945227"/>
            <a:ext cx="12201694" cy="2303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6" name="Picture 5">
            <a:extLst>
              <a:ext uri="{FF2B5EF4-FFF2-40B4-BE49-F238E27FC236}">
                <a16:creationId xmlns:a16="http://schemas.microsoft.com/office/drawing/2014/main" id="{95358010-36EB-8697-ECFC-B234A7C2A361}"/>
              </a:ext>
            </a:extLst>
          </p:cNvPr>
          <p:cNvPicPr>
            <a:picLocks noChangeAspect="1"/>
          </p:cNvPicPr>
          <p:nvPr/>
        </p:nvPicPr>
        <p:blipFill>
          <a:blip r:embed="rId2"/>
          <a:srcRect/>
          <a:stretch/>
        </p:blipFill>
        <p:spPr>
          <a:xfrm>
            <a:off x="0" y="0"/>
            <a:ext cx="12192014" cy="435429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650A3593-A945-A27B-D365-5E58924F42B8}"/>
              </a:ext>
            </a:extLst>
          </p:cNvPr>
          <p:cNvSpPr txBox="1"/>
          <p:nvPr/>
        </p:nvSpPr>
        <p:spPr>
          <a:xfrm>
            <a:off x="402336" y="4411986"/>
            <a:ext cx="3582061" cy="1162048"/>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200" b="1" dirty="0">
                <a:solidFill>
                  <a:prstClr val="white"/>
                </a:solidFill>
                <a:latin typeface="Calibri" panose="020F0502020204030204"/>
              </a:rPr>
              <a:t>An Interdisciplinary Team Approach </a:t>
            </a:r>
          </a:p>
        </p:txBody>
      </p:sp>
      <p:sp>
        <p:nvSpPr>
          <p:cNvPr id="8" name="Content Placeholder 22">
            <a:extLst>
              <a:ext uri="{FF2B5EF4-FFF2-40B4-BE49-F238E27FC236}">
                <a16:creationId xmlns:a16="http://schemas.microsoft.com/office/drawing/2014/main" id="{7523B02A-CBAC-4151-4FE4-7EAC855BF079}"/>
              </a:ext>
            </a:extLst>
          </p:cNvPr>
          <p:cNvSpPr txBox="1">
            <a:spLocks/>
          </p:cNvSpPr>
          <p:nvPr/>
        </p:nvSpPr>
        <p:spPr>
          <a:xfrm>
            <a:off x="4046838" y="4204976"/>
            <a:ext cx="7901321" cy="2057913"/>
          </a:xfrm>
          <a:prstGeom prst="rect">
            <a:avLst/>
          </a:prstGeom>
        </p:spPr>
        <p:txBody>
          <a:bodyPr vert="horz" lIns="68580" tIns="34290" rIns="68580" bIns="34290" numCol="3"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2000" dirty="0">
                <a:solidFill>
                  <a:prstClr val="white"/>
                </a:solidFill>
                <a:latin typeface="Calibri" panose="020F0502020204030204"/>
              </a:rPr>
              <a:t>Attending physician</a:t>
            </a:r>
          </a:p>
          <a:p>
            <a:pPr marL="171450" indent="-171450" defTabSz="685800">
              <a:spcBef>
                <a:spcPts val="750"/>
              </a:spcBef>
              <a:defRPr/>
            </a:pPr>
            <a:r>
              <a:rPr lang="en-US" sz="2000" dirty="0">
                <a:solidFill>
                  <a:prstClr val="white"/>
                </a:solidFill>
                <a:latin typeface="Calibri" panose="020F0502020204030204"/>
              </a:rPr>
              <a:t>Medical Director </a:t>
            </a:r>
          </a:p>
          <a:p>
            <a:pPr marL="171450" indent="-171450" defTabSz="685800">
              <a:spcBef>
                <a:spcPts val="750"/>
              </a:spcBef>
              <a:defRPr/>
            </a:pPr>
            <a:r>
              <a:rPr lang="en-US" sz="2000" dirty="0">
                <a:solidFill>
                  <a:prstClr val="white"/>
                </a:solidFill>
                <a:latin typeface="Calibri" panose="020F0502020204030204"/>
              </a:rPr>
              <a:t>Registered Nurse – Hospice Certification</a:t>
            </a:r>
          </a:p>
          <a:p>
            <a:pPr marL="171450" indent="-171450" defTabSz="685800">
              <a:spcBef>
                <a:spcPts val="750"/>
              </a:spcBef>
              <a:defRPr/>
            </a:pPr>
            <a:r>
              <a:rPr lang="en-US" sz="2000" dirty="0">
                <a:solidFill>
                  <a:prstClr val="white"/>
                </a:solidFill>
                <a:latin typeface="Calibri" panose="020F0502020204030204"/>
              </a:rPr>
              <a:t>Certified Hospice Aide</a:t>
            </a:r>
          </a:p>
          <a:p>
            <a:pPr marL="171450" indent="-171450" defTabSz="685800">
              <a:spcBef>
                <a:spcPts val="750"/>
              </a:spcBef>
              <a:defRPr/>
            </a:pPr>
            <a:r>
              <a:rPr lang="en-US" sz="2000" dirty="0">
                <a:solidFill>
                  <a:prstClr val="white"/>
                </a:solidFill>
                <a:latin typeface="Calibri" panose="020F0502020204030204"/>
              </a:rPr>
              <a:t>Social Worker</a:t>
            </a:r>
          </a:p>
          <a:p>
            <a:pPr marL="171450" indent="-171450" defTabSz="685800">
              <a:spcBef>
                <a:spcPts val="750"/>
              </a:spcBef>
              <a:defRPr/>
            </a:pPr>
            <a:r>
              <a:rPr lang="en-US" sz="2000" dirty="0">
                <a:solidFill>
                  <a:prstClr val="white"/>
                </a:solidFill>
                <a:latin typeface="Calibri" panose="020F0502020204030204"/>
              </a:rPr>
              <a:t>Chaplains</a:t>
            </a:r>
          </a:p>
          <a:p>
            <a:pPr marL="171450" indent="-171450" defTabSz="685800">
              <a:spcBef>
                <a:spcPts val="750"/>
              </a:spcBef>
              <a:defRPr/>
            </a:pPr>
            <a:r>
              <a:rPr lang="en-US" sz="2000" dirty="0">
                <a:solidFill>
                  <a:prstClr val="white"/>
                </a:solidFill>
                <a:latin typeface="Calibri" panose="020F0502020204030204"/>
              </a:rPr>
              <a:t>Volunteers </a:t>
            </a:r>
            <a:endParaRPr lang="en-US" sz="2000" dirty="0">
              <a:solidFill>
                <a:prstClr val="white"/>
              </a:solidFill>
              <a:latin typeface="Calibri" panose="020F0502020204030204"/>
              <a:ea typeface="Calibri"/>
              <a:cs typeface="Calibri"/>
            </a:endParaRPr>
          </a:p>
          <a:p>
            <a:pPr marL="171450" indent="-171450" defTabSz="685800">
              <a:spcBef>
                <a:spcPts val="750"/>
              </a:spcBef>
              <a:defRPr/>
            </a:pPr>
            <a:r>
              <a:rPr lang="en-US" sz="2000" dirty="0">
                <a:solidFill>
                  <a:prstClr val="white"/>
                </a:solidFill>
                <a:latin typeface="Calibri" panose="020F0502020204030204"/>
              </a:rPr>
              <a:t>Licensed Bereavement Counselor</a:t>
            </a:r>
          </a:p>
          <a:p>
            <a:pPr marL="171450" indent="-171450" defTabSz="685800">
              <a:spcBef>
                <a:spcPts val="750"/>
              </a:spcBef>
              <a:defRPr/>
            </a:pPr>
            <a:r>
              <a:rPr lang="en-US" sz="2000" dirty="0">
                <a:solidFill>
                  <a:prstClr val="white"/>
                </a:solidFill>
                <a:latin typeface="Calibri" panose="020F0502020204030204"/>
              </a:rPr>
              <a:t>Music Therapist &amp; Music Volunteers</a:t>
            </a:r>
          </a:p>
          <a:p>
            <a:pPr marL="171450" indent="-171450" defTabSz="685800">
              <a:spcBef>
                <a:spcPts val="750"/>
              </a:spcBef>
              <a:defRPr/>
            </a:pPr>
            <a:r>
              <a:rPr lang="en-US" sz="2000" dirty="0">
                <a:solidFill>
                  <a:prstClr val="white"/>
                </a:solidFill>
                <a:latin typeface="Calibri" panose="020F0502020204030204"/>
                <a:ea typeface="Calibri"/>
                <a:cs typeface="Calibri"/>
              </a:rPr>
              <a:t>Pet therapy</a:t>
            </a:r>
          </a:p>
        </p:txBody>
      </p:sp>
    </p:spTree>
    <p:extLst>
      <p:ext uri="{BB962C8B-B14F-4D97-AF65-F5344CB8AC3E}">
        <p14:creationId xmlns:p14="http://schemas.microsoft.com/office/powerpoint/2010/main" val="365680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8346FD3-132A-1D52-F09F-D1C1BC6DAA84}"/>
              </a:ext>
            </a:extLst>
          </p:cNvPr>
          <p:cNvSpPr/>
          <p:nvPr/>
        </p:nvSpPr>
        <p:spPr>
          <a:xfrm>
            <a:off x="0" y="3992880"/>
            <a:ext cx="12192000" cy="22555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B1852D0-849A-99FE-AC17-521649102F62}"/>
              </a:ext>
            </a:extLst>
          </p:cNvPr>
          <p:cNvSpPr>
            <a:spLocks noGrp="1"/>
          </p:cNvSpPr>
          <p:nvPr>
            <p:ph type="title"/>
          </p:nvPr>
        </p:nvSpPr>
        <p:spPr/>
        <p:txBody>
          <a:bodyPr/>
          <a:lstStyle/>
          <a:p>
            <a:r>
              <a:rPr lang="en-US" dirty="0"/>
              <a:t>How is Hospice different than Palliative Care?</a:t>
            </a:r>
          </a:p>
        </p:txBody>
      </p:sp>
      <p:sp>
        <p:nvSpPr>
          <p:cNvPr id="18" name="Content Placeholder 17">
            <a:extLst>
              <a:ext uri="{FF2B5EF4-FFF2-40B4-BE49-F238E27FC236}">
                <a16:creationId xmlns:a16="http://schemas.microsoft.com/office/drawing/2014/main" id="{38DCEE8F-EF0C-55C3-D1F5-2E29740C3348}"/>
              </a:ext>
            </a:extLst>
          </p:cNvPr>
          <p:cNvSpPr>
            <a:spLocks noGrp="1"/>
          </p:cNvSpPr>
          <p:nvPr>
            <p:ph idx="1"/>
          </p:nvPr>
        </p:nvSpPr>
        <p:spPr>
          <a:xfrm>
            <a:off x="554083" y="4133470"/>
            <a:ext cx="11083834" cy="1830668"/>
          </a:xfrm>
        </p:spPr>
        <p:txBody>
          <a:bodyPr numCol="2"/>
          <a:lstStyle/>
          <a:p>
            <a:r>
              <a:rPr lang="en-US" sz="2400" dirty="0">
                <a:latin typeface="Calibri" panose="020F0502020204030204" pitchFamily="34" charset="0"/>
              </a:rPr>
              <a:t>Deliver aggressive </a:t>
            </a:r>
            <a:r>
              <a:rPr lang="en-US" sz="2400" b="1" dirty="0">
                <a:solidFill>
                  <a:schemeClr val="tx1"/>
                </a:solidFill>
                <a:latin typeface="Calibri" panose="020F0502020204030204" pitchFamily="34" charset="0"/>
              </a:rPr>
              <a:t>symptom management</a:t>
            </a:r>
          </a:p>
          <a:p>
            <a:r>
              <a:rPr lang="en-US" sz="2400" dirty="0">
                <a:latin typeface="Calibri" panose="020F0502020204030204" pitchFamily="34" charset="0"/>
              </a:rPr>
              <a:t>Provide </a:t>
            </a:r>
            <a:r>
              <a:rPr lang="en-US" sz="2400" b="1" dirty="0">
                <a:solidFill>
                  <a:schemeClr val="tx1"/>
                </a:solidFill>
                <a:latin typeface="Calibri" panose="020F0502020204030204" pitchFamily="34" charset="0"/>
              </a:rPr>
              <a:t>anticipatory guidance </a:t>
            </a:r>
            <a:r>
              <a:rPr lang="en-US" sz="2400" dirty="0">
                <a:latin typeface="Calibri" panose="020F0502020204030204" pitchFamily="34" charset="0"/>
              </a:rPr>
              <a:t>about prognosis and course of disease</a:t>
            </a:r>
          </a:p>
          <a:p>
            <a:r>
              <a:rPr lang="en-US" sz="2400" dirty="0">
                <a:latin typeface="Calibri" panose="020F0502020204030204" pitchFamily="34" charset="0"/>
              </a:rPr>
              <a:t>Work with patients to set </a:t>
            </a:r>
            <a:r>
              <a:rPr lang="en-US" sz="2400" b="1" dirty="0">
                <a:solidFill>
                  <a:schemeClr val="tx1"/>
                </a:solidFill>
                <a:latin typeface="Calibri" panose="020F0502020204030204" pitchFamily="34" charset="0"/>
              </a:rPr>
              <a:t>treatment goals</a:t>
            </a:r>
          </a:p>
          <a:p>
            <a:r>
              <a:rPr lang="en-US" sz="2400" dirty="0">
                <a:latin typeface="Calibri" panose="020F0502020204030204" pitchFamily="34" charset="0"/>
              </a:rPr>
              <a:t>Ensure smooth </a:t>
            </a:r>
            <a:r>
              <a:rPr lang="en-US" sz="2400" b="1" dirty="0">
                <a:solidFill>
                  <a:schemeClr val="tx1"/>
                </a:solidFill>
                <a:latin typeface="Calibri" panose="020F0502020204030204" pitchFamily="34" charset="0"/>
              </a:rPr>
              <a:t>transitions of care </a:t>
            </a:r>
            <a:r>
              <a:rPr lang="en-US" sz="2400" dirty="0">
                <a:latin typeface="Calibri" panose="020F0502020204030204" pitchFamily="34" charset="0"/>
              </a:rPr>
              <a:t>across settings</a:t>
            </a:r>
          </a:p>
          <a:p>
            <a:r>
              <a:rPr lang="en-US" sz="2400" b="1" dirty="0">
                <a:solidFill>
                  <a:schemeClr val="tx1"/>
                </a:solidFill>
                <a:latin typeface="Calibri" panose="020F0502020204030204" pitchFamily="34" charset="0"/>
              </a:rPr>
              <a:t>Plan for end-of-life care </a:t>
            </a:r>
            <a:r>
              <a:rPr lang="en-US" sz="2400" dirty="0">
                <a:latin typeface="Calibri" panose="020F0502020204030204" pitchFamily="34" charset="0"/>
              </a:rPr>
              <a:t>and, for hospice patients, a peaceful death</a:t>
            </a:r>
            <a:endParaRPr lang="en-US" sz="2400" dirty="0"/>
          </a:p>
        </p:txBody>
      </p:sp>
      <p:sp>
        <p:nvSpPr>
          <p:cNvPr id="3" name="Slide Number Placeholder 2">
            <a:extLst>
              <a:ext uri="{FF2B5EF4-FFF2-40B4-BE49-F238E27FC236}">
                <a16:creationId xmlns:a16="http://schemas.microsoft.com/office/drawing/2014/main" id="{845FA454-EAD7-9FF0-4842-7174FAD87B0B}"/>
              </a:ext>
            </a:extLst>
          </p:cNvPr>
          <p:cNvSpPr>
            <a:spLocks noGrp="1"/>
          </p:cNvSpPr>
          <p:nvPr>
            <p:ph type="sldNum" sz="quarter" idx="12"/>
          </p:nvPr>
        </p:nvSpPr>
        <p:spPr/>
        <p:txBody>
          <a:bodyPr/>
          <a:lstStyle/>
          <a:p>
            <a:fld id="{2386EBBD-2D25-4397-A98C-0B6CEEED70C3}" type="slidenum">
              <a:rPr lang="en-US" smtClean="0"/>
              <a:t>9</a:t>
            </a:fld>
            <a:endParaRPr lang="en-US"/>
          </a:p>
        </p:txBody>
      </p:sp>
      <p:grpSp>
        <p:nvGrpSpPr>
          <p:cNvPr id="24" name="Group 23">
            <a:extLst>
              <a:ext uri="{FF2B5EF4-FFF2-40B4-BE49-F238E27FC236}">
                <a16:creationId xmlns:a16="http://schemas.microsoft.com/office/drawing/2014/main" id="{2D09FD84-0482-30C2-B26F-C759FFD9E348}"/>
              </a:ext>
            </a:extLst>
          </p:cNvPr>
          <p:cNvGrpSpPr/>
          <p:nvPr/>
        </p:nvGrpSpPr>
        <p:grpSpPr>
          <a:xfrm>
            <a:off x="756600" y="1143000"/>
            <a:ext cx="10657110" cy="2690833"/>
            <a:chOff x="858338" y="901516"/>
            <a:chExt cx="10657110" cy="2690833"/>
          </a:xfrm>
        </p:grpSpPr>
        <p:sp>
          <p:nvSpPr>
            <p:cNvPr id="8" name="Right Triangle 4">
              <a:extLst>
                <a:ext uri="{FF2B5EF4-FFF2-40B4-BE49-F238E27FC236}">
                  <a16:creationId xmlns:a16="http://schemas.microsoft.com/office/drawing/2014/main" id="{CE44C973-093B-D821-5CC0-B469F53230D9}"/>
                </a:ext>
              </a:extLst>
            </p:cNvPr>
            <p:cNvSpPr>
              <a:spLocks noChangeArrowheads="1"/>
            </p:cNvSpPr>
            <p:nvPr/>
          </p:nvSpPr>
          <p:spPr bwMode="auto">
            <a:xfrm>
              <a:off x="1048839" y="1488745"/>
              <a:ext cx="10094322" cy="1541112"/>
            </a:xfrm>
            <a:prstGeom prst="rtTriangle">
              <a:avLst/>
            </a:prstGeom>
            <a:solidFill>
              <a:schemeClr val="accent1"/>
            </a:solidFill>
            <a:ln w="9525" algn="ctr">
              <a:solidFill>
                <a:schemeClr val="tx1"/>
              </a:solidFill>
              <a:miter lim="800000"/>
              <a:headEnd/>
              <a:tailEnd/>
            </a:ln>
          </p:spPr>
          <p:txBody>
            <a:bodyPr wrap="none"/>
            <a:lstStyle/>
            <a:p>
              <a:pPr>
                <a:spcBef>
                  <a:spcPct val="0"/>
                </a:spcBef>
                <a:buFontTx/>
                <a:buNone/>
              </a:pPr>
              <a:endParaRPr lang="en-US" sz="1800" b="1" i="1" dirty="0">
                <a:solidFill>
                  <a:schemeClr val="bg1"/>
                </a:solidFill>
              </a:endParaRPr>
            </a:p>
          </p:txBody>
        </p:sp>
        <p:sp>
          <p:nvSpPr>
            <p:cNvPr id="9" name="TextBox 5">
              <a:extLst>
                <a:ext uri="{FF2B5EF4-FFF2-40B4-BE49-F238E27FC236}">
                  <a16:creationId xmlns:a16="http://schemas.microsoft.com/office/drawing/2014/main" id="{29F0D4E1-4CE8-7A0F-0E32-17950FF77ECD}"/>
                </a:ext>
              </a:extLst>
            </p:cNvPr>
            <p:cNvSpPr txBox="1">
              <a:spLocks noChangeArrowheads="1"/>
            </p:cNvSpPr>
            <p:nvPr/>
          </p:nvSpPr>
          <p:spPr bwMode="auto">
            <a:xfrm>
              <a:off x="10019672" y="3069129"/>
              <a:ext cx="1495776" cy="523220"/>
            </a:xfrm>
            <a:prstGeom prst="rect">
              <a:avLst/>
            </a:prstGeom>
            <a:noFill/>
            <a:ln w="9525">
              <a:noFill/>
              <a:miter lim="800000"/>
              <a:headEnd/>
              <a:tailEnd/>
            </a:ln>
          </p:spPr>
          <p:txBody>
            <a:bodyPr wrap="square">
              <a:spAutoFit/>
            </a:bodyPr>
            <a:lstStyle/>
            <a:p>
              <a:pPr algn="ctr">
                <a:buFontTx/>
                <a:buNone/>
                <a:defRPr/>
              </a:pPr>
              <a:r>
                <a:rPr lang="en-US" sz="1400" b="1" i="1" dirty="0">
                  <a:solidFill>
                    <a:schemeClr val="accent6"/>
                  </a:solidFill>
                  <a:latin typeface="Calibri" panose="020F0502020204030204" pitchFamily="34" charset="0"/>
                </a:rPr>
                <a:t>Death and</a:t>
              </a:r>
            </a:p>
            <a:p>
              <a:pPr algn="ctr">
                <a:buFontTx/>
                <a:buNone/>
                <a:defRPr/>
              </a:pPr>
              <a:r>
                <a:rPr lang="en-US" sz="1400" b="1" i="1" dirty="0">
                  <a:solidFill>
                    <a:schemeClr val="accent6"/>
                  </a:solidFill>
                  <a:latin typeface="Calibri" panose="020F0502020204030204" pitchFamily="34" charset="0"/>
                </a:rPr>
                <a:t>Bereavement</a:t>
              </a:r>
            </a:p>
          </p:txBody>
        </p:sp>
        <p:sp>
          <p:nvSpPr>
            <p:cNvPr id="10" name="TextBox 6">
              <a:extLst>
                <a:ext uri="{FF2B5EF4-FFF2-40B4-BE49-F238E27FC236}">
                  <a16:creationId xmlns:a16="http://schemas.microsoft.com/office/drawing/2014/main" id="{46024711-DFAA-4203-863C-DDA12ED7B520}"/>
                </a:ext>
              </a:extLst>
            </p:cNvPr>
            <p:cNvSpPr txBox="1">
              <a:spLocks noChangeArrowheads="1"/>
            </p:cNvSpPr>
            <p:nvPr/>
          </p:nvSpPr>
          <p:spPr bwMode="auto">
            <a:xfrm>
              <a:off x="7282283" y="3045793"/>
              <a:ext cx="1072730" cy="523220"/>
            </a:xfrm>
            <a:prstGeom prst="rect">
              <a:avLst/>
            </a:prstGeom>
            <a:noFill/>
            <a:ln w="9525">
              <a:noFill/>
              <a:miter lim="800000"/>
              <a:headEnd/>
              <a:tailEnd/>
            </a:ln>
          </p:spPr>
          <p:txBody>
            <a:bodyPr wrap="square">
              <a:spAutoFit/>
            </a:bodyPr>
            <a:lstStyle/>
            <a:p>
              <a:pPr>
                <a:buFontTx/>
                <a:buNone/>
                <a:defRPr/>
              </a:pPr>
              <a:r>
                <a:rPr lang="en-US" sz="1400" b="1" i="1" dirty="0">
                  <a:solidFill>
                    <a:schemeClr val="accent6"/>
                  </a:solidFill>
                </a:rPr>
                <a:t>Prognosis</a:t>
              </a:r>
            </a:p>
            <a:p>
              <a:pPr>
                <a:buFontTx/>
                <a:buNone/>
                <a:defRPr/>
              </a:pPr>
              <a:r>
                <a:rPr lang="en-US" sz="1400" b="1" i="1" u="sng" dirty="0">
                  <a:solidFill>
                    <a:schemeClr val="accent6"/>
                  </a:solidFill>
                </a:rPr>
                <a:t>&lt;</a:t>
              </a:r>
              <a:r>
                <a:rPr lang="en-US" sz="1400" b="1" i="1" dirty="0">
                  <a:solidFill>
                    <a:schemeClr val="accent6"/>
                  </a:solidFill>
                </a:rPr>
                <a:t>6 Months</a:t>
              </a:r>
            </a:p>
          </p:txBody>
        </p:sp>
        <p:sp>
          <p:nvSpPr>
            <p:cNvPr id="13" name="TextBox 15">
              <a:extLst>
                <a:ext uri="{FF2B5EF4-FFF2-40B4-BE49-F238E27FC236}">
                  <a16:creationId xmlns:a16="http://schemas.microsoft.com/office/drawing/2014/main" id="{2D1D54D8-EDEE-1265-6AAF-C1D33E6FC372}"/>
                </a:ext>
              </a:extLst>
            </p:cNvPr>
            <p:cNvSpPr txBox="1">
              <a:spLocks noChangeArrowheads="1"/>
            </p:cNvSpPr>
            <p:nvPr/>
          </p:nvSpPr>
          <p:spPr bwMode="auto">
            <a:xfrm>
              <a:off x="7282283" y="2089646"/>
              <a:ext cx="936475" cy="369332"/>
            </a:xfrm>
            <a:prstGeom prst="rect">
              <a:avLst/>
            </a:prstGeom>
            <a:noFill/>
            <a:ln w="9525">
              <a:noFill/>
              <a:miter lim="800000"/>
              <a:headEnd/>
              <a:tailEnd/>
            </a:ln>
          </p:spPr>
          <p:txBody>
            <a:bodyPr wrap="none">
              <a:spAutoFit/>
            </a:bodyPr>
            <a:lstStyle/>
            <a:p>
              <a:pPr>
                <a:buFontTx/>
                <a:buNone/>
              </a:pPr>
              <a:r>
                <a:rPr lang="en-US" sz="1800" b="1" dirty="0"/>
                <a:t>Hospice</a:t>
              </a:r>
            </a:p>
          </p:txBody>
        </p:sp>
        <p:sp>
          <p:nvSpPr>
            <p:cNvPr id="14" name="TextBox 16">
              <a:extLst>
                <a:ext uri="{FF2B5EF4-FFF2-40B4-BE49-F238E27FC236}">
                  <a16:creationId xmlns:a16="http://schemas.microsoft.com/office/drawing/2014/main" id="{DC34D9CE-1A6D-7527-A33E-822240851555}"/>
                </a:ext>
              </a:extLst>
            </p:cNvPr>
            <p:cNvSpPr txBox="1">
              <a:spLocks noChangeArrowheads="1"/>
            </p:cNvSpPr>
            <p:nvPr/>
          </p:nvSpPr>
          <p:spPr bwMode="auto">
            <a:xfrm>
              <a:off x="858338" y="3007574"/>
              <a:ext cx="1905000" cy="584775"/>
            </a:xfrm>
            <a:prstGeom prst="rect">
              <a:avLst/>
            </a:prstGeom>
            <a:noFill/>
            <a:ln w="9525">
              <a:noFill/>
              <a:miter lim="800000"/>
              <a:headEnd/>
              <a:tailEnd/>
            </a:ln>
          </p:spPr>
          <p:txBody>
            <a:bodyPr wrap="square">
              <a:spAutoFit/>
            </a:bodyPr>
            <a:lstStyle/>
            <a:p>
              <a:pPr algn="ctr">
                <a:buFontTx/>
                <a:buNone/>
                <a:defRPr/>
              </a:pPr>
              <a:r>
                <a:rPr lang="en-US" sz="1600" b="1" i="1" dirty="0">
                  <a:solidFill>
                    <a:schemeClr val="accent6"/>
                  </a:solidFill>
                </a:rPr>
                <a:t>Onset of</a:t>
              </a:r>
            </a:p>
            <a:p>
              <a:pPr algn="ctr">
                <a:buFontTx/>
                <a:buNone/>
                <a:defRPr/>
              </a:pPr>
              <a:r>
                <a:rPr lang="en-US" sz="1600" b="1" i="1" dirty="0">
                  <a:solidFill>
                    <a:schemeClr val="accent6"/>
                  </a:solidFill>
                </a:rPr>
                <a:t>Serious Illness</a:t>
              </a:r>
            </a:p>
          </p:txBody>
        </p:sp>
        <p:sp>
          <p:nvSpPr>
            <p:cNvPr id="15" name="TextBox 17">
              <a:extLst>
                <a:ext uri="{FF2B5EF4-FFF2-40B4-BE49-F238E27FC236}">
                  <a16:creationId xmlns:a16="http://schemas.microsoft.com/office/drawing/2014/main" id="{C3C59C3B-894C-BD73-F67D-4930DA559261}"/>
                </a:ext>
              </a:extLst>
            </p:cNvPr>
            <p:cNvSpPr txBox="1">
              <a:spLocks noChangeArrowheads="1"/>
            </p:cNvSpPr>
            <p:nvPr/>
          </p:nvSpPr>
          <p:spPr bwMode="auto">
            <a:xfrm>
              <a:off x="4095095" y="1623054"/>
              <a:ext cx="1592039" cy="369332"/>
            </a:xfrm>
            <a:prstGeom prst="rect">
              <a:avLst/>
            </a:prstGeom>
            <a:noFill/>
            <a:ln w="9525">
              <a:noFill/>
              <a:miter lim="800000"/>
              <a:headEnd/>
              <a:tailEnd/>
            </a:ln>
          </p:spPr>
          <p:txBody>
            <a:bodyPr wrap="none">
              <a:spAutoFit/>
            </a:bodyPr>
            <a:lstStyle/>
            <a:p>
              <a:pPr>
                <a:buFontTx/>
                <a:buNone/>
              </a:pPr>
              <a:r>
                <a:rPr lang="en-US" sz="1800" b="1" dirty="0"/>
                <a:t>Palliative  Care</a:t>
              </a:r>
            </a:p>
          </p:txBody>
        </p:sp>
        <p:sp>
          <p:nvSpPr>
            <p:cNvPr id="17" name="TextBox 16">
              <a:extLst>
                <a:ext uri="{FF2B5EF4-FFF2-40B4-BE49-F238E27FC236}">
                  <a16:creationId xmlns:a16="http://schemas.microsoft.com/office/drawing/2014/main" id="{884FC9A7-49EF-7E8D-5C11-FBC68BBED1F7}"/>
                </a:ext>
              </a:extLst>
            </p:cNvPr>
            <p:cNvSpPr txBox="1"/>
            <p:nvPr/>
          </p:nvSpPr>
          <p:spPr>
            <a:xfrm>
              <a:off x="1252315" y="2190269"/>
              <a:ext cx="2209800" cy="400110"/>
            </a:xfrm>
            <a:prstGeom prst="rect">
              <a:avLst/>
            </a:prstGeom>
            <a:noFill/>
          </p:spPr>
          <p:txBody>
            <a:bodyPr wrap="square" rtlCol="0">
              <a:spAutoFit/>
            </a:bodyPr>
            <a:lstStyle/>
            <a:p>
              <a:r>
                <a:rPr lang="en-US" sz="2000" b="1" dirty="0">
                  <a:solidFill>
                    <a:schemeClr val="bg1"/>
                  </a:solidFill>
                </a:rPr>
                <a:t>Curative Care</a:t>
              </a:r>
            </a:p>
          </p:txBody>
        </p:sp>
        <p:sp>
          <p:nvSpPr>
            <p:cNvPr id="21" name="Rectangle 20">
              <a:extLst>
                <a:ext uri="{FF2B5EF4-FFF2-40B4-BE49-F238E27FC236}">
                  <a16:creationId xmlns:a16="http://schemas.microsoft.com/office/drawing/2014/main" id="{1BD4DDDE-5AD8-4610-8F1E-43750220D532}"/>
                </a:ext>
              </a:extLst>
            </p:cNvPr>
            <p:cNvSpPr/>
            <p:nvPr/>
          </p:nvSpPr>
          <p:spPr>
            <a:xfrm>
              <a:off x="1048839" y="1488745"/>
              <a:ext cx="10094322" cy="154111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EAB568F-6C69-482E-EE1B-E677D5BA37EE}"/>
                </a:ext>
              </a:extLst>
            </p:cNvPr>
            <p:cNvSpPr txBox="1"/>
            <p:nvPr/>
          </p:nvSpPr>
          <p:spPr>
            <a:xfrm>
              <a:off x="1048839" y="901516"/>
              <a:ext cx="10094321" cy="369332"/>
            </a:xfrm>
            <a:prstGeom prst="rect">
              <a:avLst/>
            </a:prstGeom>
            <a:noFill/>
          </p:spPr>
          <p:txBody>
            <a:bodyPr wrap="square">
              <a:spAutoFit/>
            </a:bodyPr>
            <a:lstStyle/>
            <a:p>
              <a:pPr algn="ctr">
                <a:spcBef>
                  <a:spcPct val="0"/>
                </a:spcBef>
                <a:buFontTx/>
                <a:buNone/>
              </a:pPr>
              <a:r>
                <a:rPr lang="en-US" sz="1800" b="1" i="1" dirty="0">
                  <a:solidFill>
                    <a:schemeClr val="bg2"/>
                  </a:solidFill>
                </a:rPr>
                <a:t>Serious Illness Trajectory</a:t>
              </a:r>
            </a:p>
          </p:txBody>
        </p:sp>
      </p:grpSp>
    </p:spTree>
    <p:extLst>
      <p:ext uri="{BB962C8B-B14F-4D97-AF65-F5344CB8AC3E}">
        <p14:creationId xmlns:p14="http://schemas.microsoft.com/office/powerpoint/2010/main" val="3316400600"/>
      </p:ext>
    </p:extLst>
  </p:cSld>
  <p:clrMapOvr>
    <a:masterClrMapping/>
  </p:clrMapOvr>
</p:sld>
</file>

<file path=ppt/theme/theme1.xml><?xml version="1.0" encoding="utf-8"?>
<a:theme xmlns:a="http://schemas.openxmlformats.org/drawingml/2006/main" name="Office Theme">
  <a:themeElements>
    <a:clrScheme name="Gilchrist Brand Colors">
      <a:dk1>
        <a:srgbClr val="4C8B2B"/>
      </a:dk1>
      <a:lt1>
        <a:sysClr val="window" lastClr="FFFFFF"/>
      </a:lt1>
      <a:dk2>
        <a:srgbClr val="1D5632"/>
      </a:dk2>
      <a:lt2>
        <a:srgbClr val="646569"/>
      </a:lt2>
      <a:accent1>
        <a:srgbClr val="4C8B2B"/>
      </a:accent1>
      <a:accent2>
        <a:srgbClr val="C4E86B"/>
      </a:accent2>
      <a:accent3>
        <a:srgbClr val="6CC04A"/>
      </a:accent3>
      <a:accent4>
        <a:srgbClr val="1D5632"/>
      </a:accent4>
      <a:accent5>
        <a:srgbClr val="642240"/>
      </a:accent5>
      <a:accent6>
        <a:srgbClr val="005677"/>
      </a:accent6>
      <a:hlink>
        <a:srgbClr val="005677"/>
      </a:hlink>
      <a:folHlink>
        <a:srgbClr val="6422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lchrist_PPT_Template_widescreen_30th_012924.potx" id="{AA4BA0C4-7C52-4311-9D37-FD5E2C443414}" vid="{B0A436FA-6AE2-4393-B11C-B5710EF4241E}"/>
    </a:ext>
  </a:extLst>
</a:theme>
</file>

<file path=ppt/theme/theme2.xml><?xml version="1.0" encoding="utf-8"?>
<a:theme xmlns:a="http://schemas.openxmlformats.org/drawingml/2006/main" name="Office Theme">
  <a:themeElements>
    <a:clrScheme name="Gilchrist Brand Colors">
      <a:dk1>
        <a:srgbClr val="4C8B2B"/>
      </a:dk1>
      <a:lt1>
        <a:sysClr val="window" lastClr="FFFFFF"/>
      </a:lt1>
      <a:dk2>
        <a:srgbClr val="1D5632"/>
      </a:dk2>
      <a:lt2>
        <a:srgbClr val="646569"/>
      </a:lt2>
      <a:accent1>
        <a:srgbClr val="4C8B2B"/>
      </a:accent1>
      <a:accent2>
        <a:srgbClr val="C4E86B"/>
      </a:accent2>
      <a:accent3>
        <a:srgbClr val="6CC04A"/>
      </a:accent3>
      <a:accent4>
        <a:srgbClr val="1D5632"/>
      </a:accent4>
      <a:accent5>
        <a:srgbClr val="642240"/>
      </a:accent5>
      <a:accent6>
        <a:srgbClr val="005677"/>
      </a:accent6>
      <a:hlink>
        <a:srgbClr val="005677"/>
      </a:hlink>
      <a:folHlink>
        <a:srgbClr val="6422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visory orientation" id="{31F16D0B-E6D9-427B-B0B9-F2E8981A6127}" vid="{04A12421-F20A-414A-8FD4-11165AD4B3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4C8687E606D14D9513A203C4287D3D" ma:contentTypeVersion="12" ma:contentTypeDescription="Create a new document." ma:contentTypeScope="" ma:versionID="0a89f31cfb1068d47792f729f5a9f66d">
  <xsd:schema xmlns:xsd="http://www.w3.org/2001/XMLSchema" xmlns:xs="http://www.w3.org/2001/XMLSchema" xmlns:p="http://schemas.microsoft.com/office/2006/metadata/properties" xmlns:ns2="a224c3ed-48f9-4115-9a13-a846b368338a" xmlns:ns3="7b5d444c-4374-44df-a2da-897592a4da53" targetNamespace="http://schemas.microsoft.com/office/2006/metadata/properties" ma:root="true" ma:fieldsID="feee7031cd4beffdc5d24119990c7964" ns2:_="" ns3:_="">
    <xsd:import namespace="a224c3ed-48f9-4115-9a13-a846b368338a"/>
    <xsd:import namespace="7b5d444c-4374-44df-a2da-897592a4da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24c3ed-48f9-4115-9a13-a846b3683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7960172-c9ff-49fc-a73e-13c8ac9c6c5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d444c-4374-44df-a2da-897592a4da5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ad37179-fcaa-43a6-8f48-16ef884a470c}" ma:internalName="TaxCatchAll" ma:showField="CatchAllData" ma:web="7b5d444c-4374-44df-a2da-897592a4da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24c3ed-48f9-4115-9a13-a846b368338a">
      <Terms xmlns="http://schemas.microsoft.com/office/infopath/2007/PartnerControls"/>
    </lcf76f155ced4ddcb4097134ff3c332f>
    <TaxCatchAll xmlns="7b5d444c-4374-44df-a2da-897592a4da53" xsi:nil="true"/>
  </documentManagement>
</p:properties>
</file>

<file path=customXml/itemProps1.xml><?xml version="1.0" encoding="utf-8"?>
<ds:datastoreItem xmlns:ds="http://schemas.openxmlformats.org/officeDocument/2006/customXml" ds:itemID="{7703B0C1-C241-48FA-AAE1-F8BFEFC17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24c3ed-48f9-4115-9a13-a846b368338a"/>
    <ds:schemaRef ds:uri="7b5d444c-4374-44df-a2da-897592a4d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58D391-E98E-4784-AFC0-CB6832363C32}">
  <ds:schemaRefs>
    <ds:schemaRef ds:uri="http://schemas.microsoft.com/sharepoint/v3/contenttype/forms"/>
  </ds:schemaRefs>
</ds:datastoreItem>
</file>

<file path=customXml/itemProps3.xml><?xml version="1.0" encoding="utf-8"?>
<ds:datastoreItem xmlns:ds="http://schemas.openxmlformats.org/officeDocument/2006/customXml" ds:itemID="{B082EFA8-0098-46EB-BF7C-84F984139209}">
  <ds:schemaRefs>
    <ds:schemaRef ds:uri="http://schemas.microsoft.com/office/2006/metadata/properties"/>
    <ds:schemaRef ds:uri="http://schemas.microsoft.com/office/infopath/2007/PartnerControls"/>
    <ds:schemaRef ds:uri="a224c3ed-48f9-4115-9a13-a846b368338a"/>
    <ds:schemaRef ds:uri="7b5d444c-4374-44df-a2da-897592a4da53"/>
  </ds:schemaRefs>
</ds:datastoreItem>
</file>

<file path=docProps/app.xml><?xml version="1.0" encoding="utf-8"?>
<Properties xmlns="http://schemas.openxmlformats.org/officeDocument/2006/extended-properties" xmlns:vt="http://schemas.openxmlformats.org/officeDocument/2006/docPropsVTypes">
  <Template>Gilchrist_PPT_Template_widescreen_30th_012924</Template>
  <TotalTime>1004</TotalTime>
  <Words>1654</Words>
  <Application>Microsoft Office PowerPoint</Application>
  <PresentationFormat>Widescreen</PresentationFormat>
  <Paragraphs>275</Paragraphs>
  <Slides>26</Slides>
  <Notes>14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Segoe UI Emoji</vt:lpstr>
      <vt:lpstr>Verdana</vt:lpstr>
      <vt:lpstr>Office Theme</vt:lpstr>
      <vt:lpstr>Office Theme</vt:lpstr>
      <vt:lpstr>The Wonders of Gilchrist: End of Life Decisions and Hospice Care </vt:lpstr>
      <vt:lpstr>PowerPoint Presentation</vt:lpstr>
      <vt:lpstr>Gilchrist Programs and Services</vt:lpstr>
      <vt:lpstr>Gilchrist Coverage Area</vt:lpstr>
      <vt:lpstr>So, what does “hospice” really mean?</vt:lpstr>
      <vt:lpstr>Where is hospice care provided? </vt:lpstr>
      <vt:lpstr>Our Goals</vt:lpstr>
      <vt:lpstr>PowerPoint Presentation</vt:lpstr>
      <vt:lpstr>How is Hospice different than Palliative Care?</vt:lpstr>
      <vt:lpstr>The Bridge – Palliative Care </vt:lpstr>
      <vt:lpstr>The Bridge – Palliative Care </vt:lpstr>
      <vt:lpstr>Hospice Care Eligibility</vt:lpstr>
      <vt:lpstr>How is Hospice Care Paid For?</vt:lpstr>
      <vt:lpstr>Services Provided through Hospice Care</vt:lpstr>
      <vt:lpstr>Seven Values</vt:lpstr>
      <vt:lpstr>Can I change my mind?</vt:lpstr>
      <vt:lpstr>Why are Early Referrals Important? </vt:lpstr>
      <vt:lpstr>Why are Early Referrals Important? </vt:lpstr>
      <vt:lpstr>When to Call</vt:lpstr>
      <vt:lpstr>Myth vs. Reality</vt:lpstr>
      <vt:lpstr>Myth vs. Reality</vt:lpstr>
      <vt:lpstr>Specialized Geriatric Services </vt:lpstr>
      <vt:lpstr>Elder Medical Care at Home  The Critical Need for Home-Based Primary Care Services for Seniors</vt:lpstr>
      <vt:lpstr>Jewish Care and Support Program</vt:lpstr>
      <vt:lpstr>Program components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Gilchrist 101</dc:title>
  <dc:creator>G H</dc:creator>
  <cp:lastModifiedBy>Rachel Weitzner</cp:lastModifiedBy>
  <cp:revision>112</cp:revision>
  <dcterms:created xsi:type="dcterms:W3CDTF">2023-10-17T17:09:56Z</dcterms:created>
  <dcterms:modified xsi:type="dcterms:W3CDTF">2024-03-10T02:15:38Z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0x010100174C8687E606D14D9513A203C4287D3D</vt:lpwstr>
  </property>
</Properties>
</file>